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84" r:id="rId3"/>
    <p:sldId id="279" r:id="rId4"/>
    <p:sldId id="285" r:id="rId5"/>
    <p:sldId id="260" r:id="rId6"/>
    <p:sldId id="261" r:id="rId7"/>
    <p:sldId id="275" r:id="rId8"/>
    <p:sldId id="280" r:id="rId9"/>
    <p:sldId id="263" r:id="rId10"/>
    <p:sldId id="281" r:id="rId11"/>
    <p:sldId id="266" r:id="rId12"/>
    <p:sldId id="286" r:id="rId13"/>
    <p:sldId id="28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6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02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C31F6-E9FD-46BF-8F3A-C8E604848F54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34DDE0-F631-40ED-A07B-55649C7CBE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C31F6-E9FD-46BF-8F3A-C8E604848F54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4DDE0-F631-40ED-A07B-55649C7CBE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C31F6-E9FD-46BF-8F3A-C8E604848F54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4DDE0-F631-40ED-A07B-55649C7CBE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C31F6-E9FD-46BF-8F3A-C8E604848F54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4DDE0-F631-40ED-A07B-55649C7CBE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C31F6-E9FD-46BF-8F3A-C8E604848F54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4DDE0-F631-40ED-A07B-55649C7CBE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C31F6-E9FD-46BF-8F3A-C8E604848F54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4DDE0-F631-40ED-A07B-55649C7CBE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C31F6-E9FD-46BF-8F3A-C8E604848F54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4DDE0-F631-40ED-A07B-55649C7CBE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C31F6-E9FD-46BF-8F3A-C8E604848F54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4DDE0-F631-40ED-A07B-55649C7CBE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C31F6-E9FD-46BF-8F3A-C8E604848F54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4DDE0-F631-40ED-A07B-55649C7CBE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C31F6-E9FD-46BF-8F3A-C8E604848F54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4DDE0-F631-40ED-A07B-55649C7CBE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C31F6-E9FD-46BF-8F3A-C8E604848F54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4DDE0-F631-40ED-A07B-55649C7CBE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27C31F6-E9FD-46BF-8F3A-C8E604848F54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B34DDE0-F631-40ED-A07B-55649C7CBE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340768"/>
            <a:ext cx="9144000" cy="2827040"/>
          </a:xfrm>
        </p:spPr>
        <p:txBody>
          <a:bodyPr/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</a:rPr>
              <a:t>Урок русского языка</a:t>
            </a:r>
            <a:br>
              <a:rPr lang="ru-RU" sz="6000" b="1" dirty="0" smtClean="0">
                <a:solidFill>
                  <a:srgbClr val="002060"/>
                </a:solidFill>
              </a:rPr>
            </a:br>
            <a:r>
              <a:rPr lang="ru-RU" sz="6000" b="1" dirty="0" smtClean="0">
                <a:solidFill>
                  <a:srgbClr val="002060"/>
                </a:solidFill>
              </a:rPr>
              <a:t>в 4 классе</a:t>
            </a:r>
            <a:r>
              <a:rPr lang="ru-RU" sz="6000" b="1" dirty="0">
                <a:solidFill>
                  <a:srgbClr val="002060"/>
                </a:solidFill>
              </a:rPr>
              <a:t/>
            </a:r>
            <a:br>
              <a:rPr lang="ru-RU" sz="6000" b="1" dirty="0">
                <a:solidFill>
                  <a:srgbClr val="002060"/>
                </a:solidFill>
              </a:rPr>
            </a:br>
            <a:r>
              <a:rPr lang="ru-RU" sz="6000" b="1" dirty="0" smtClean="0">
                <a:solidFill>
                  <a:srgbClr val="002060"/>
                </a:solidFill>
              </a:rPr>
              <a:t/>
            </a:r>
            <a:br>
              <a:rPr lang="ru-RU" sz="6000" b="1" dirty="0" smtClean="0">
                <a:solidFill>
                  <a:srgbClr val="002060"/>
                </a:solidFill>
              </a:rPr>
            </a:br>
            <a:r>
              <a:rPr lang="ru-RU" sz="4800" b="1" dirty="0" smtClean="0">
                <a:solidFill>
                  <a:srgbClr val="002060"/>
                </a:solidFill>
              </a:rPr>
              <a:t>Учитель:    </a:t>
            </a:r>
            <a:r>
              <a:rPr lang="ru-RU" sz="4800" b="1" dirty="0" err="1" smtClean="0">
                <a:solidFill>
                  <a:srgbClr val="002060"/>
                </a:solidFill>
              </a:rPr>
              <a:t>Гоптарева</a:t>
            </a:r>
            <a:r>
              <a:rPr lang="ru-RU" sz="4800" b="1" dirty="0" smtClean="0">
                <a:solidFill>
                  <a:srgbClr val="002060"/>
                </a:solidFill>
              </a:rPr>
              <a:t> Е.Г.</a:t>
            </a:r>
            <a:endParaRPr lang="ru-RU" sz="4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476672"/>
            <a:ext cx="3960440" cy="3168352"/>
          </a:xfrm>
        </p:spPr>
        <p:txBody>
          <a:bodyPr>
            <a:normAutofit fontScale="85000" lnSpcReduction="20000"/>
          </a:bodyPr>
          <a:lstStyle/>
          <a:p>
            <a:pPr algn="l">
              <a:lnSpc>
                <a:spcPct val="150000"/>
              </a:lnSpc>
            </a:pPr>
            <a:r>
              <a:rPr lang="ru-RU" sz="2800" b="1" dirty="0" smtClean="0">
                <a:solidFill>
                  <a:schemeClr val="tx1"/>
                </a:solidFill>
              </a:rPr>
              <a:t>         </a:t>
            </a:r>
            <a:r>
              <a:rPr lang="en-US" sz="2800" b="1" dirty="0" smtClean="0">
                <a:solidFill>
                  <a:schemeClr val="tx1"/>
                </a:solidFill>
              </a:rPr>
              <a:t>I</a:t>
            </a:r>
            <a:r>
              <a:rPr lang="ru-RU" sz="2800" b="1" dirty="0" smtClean="0">
                <a:solidFill>
                  <a:schemeClr val="tx1"/>
                </a:solidFill>
              </a:rPr>
              <a:t> вариант</a:t>
            </a:r>
          </a:p>
          <a:p>
            <a:pPr algn="l">
              <a:lnSpc>
                <a:spcPct val="150000"/>
              </a:lnSpc>
            </a:pP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Рот      рты     ртов</a:t>
            </a:r>
          </a:p>
          <a:p>
            <a:pPr algn="l">
              <a:lnSpc>
                <a:spcPct val="150000"/>
              </a:lnSpc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ёд    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льды   льдов</a:t>
            </a:r>
          </a:p>
          <a:p>
            <a:pPr algn="l">
              <a:lnSpc>
                <a:spcPct val="150000"/>
              </a:lnSpc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ох   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мхи     мхов</a:t>
            </a:r>
          </a:p>
          <a:p>
            <a:pPr algn="l">
              <a:lnSpc>
                <a:spcPct val="150000"/>
              </a:lnSpc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    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львы   львов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44008" y="548680"/>
            <a:ext cx="410445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 smtClean="0"/>
              <a:t> </a:t>
            </a:r>
            <a:r>
              <a:rPr lang="en-US" sz="2800" b="1" dirty="0" smtClean="0"/>
              <a:t>II</a:t>
            </a:r>
            <a:r>
              <a:rPr lang="ru-RU" sz="2800" b="1" dirty="0" smtClean="0"/>
              <a:t> вариант</a:t>
            </a:r>
          </a:p>
          <a:p>
            <a:pPr algn="ctr">
              <a:lnSpc>
                <a:spcPct val="150000"/>
              </a:lnSpc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сон    сны      снов</a:t>
            </a:r>
          </a:p>
          <a:p>
            <a:pPr algn="ctr">
              <a:lnSpc>
                <a:spcPct val="150000"/>
              </a:lnSpc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пень   пни     пней</a:t>
            </a:r>
          </a:p>
          <a:p>
            <a:pPr algn="ctr">
              <a:lnSpc>
                <a:spcPct val="150000"/>
              </a:lnSpc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день   дни     дней</a:t>
            </a:r>
          </a:p>
          <a:p>
            <a:pPr algn="ctr">
              <a:lnSpc>
                <a:spcPct val="150000"/>
              </a:lnSpc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лоб     лбы    лбов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29362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0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3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6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Запомни!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Буквы  </a:t>
            </a:r>
            <a:r>
              <a:rPr lang="ru-RU" sz="44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о, е – </a:t>
            </a:r>
            <a:r>
              <a:rPr lang="ru-RU" sz="4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беглые.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Говори правильно! 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4400" b="1" u="sng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4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нь – пни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4400" b="1" u="sng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4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 - рты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8" y="548680"/>
            <a:ext cx="9150350" cy="561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2224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5191" y="188640"/>
            <a:ext cx="8229600" cy="76348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Секреты речи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3140967"/>
            <a:ext cx="7812857" cy="1224137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Согласные звуки [г], [к], [</a:t>
            </a:r>
            <a:r>
              <a:rPr lang="ru-RU" sz="32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могут быть капризными.</a:t>
            </a:r>
            <a:endParaRPr lang="ru-RU" sz="3200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484784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Раньше было слово люд, а теперь человек.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2132856"/>
            <a:ext cx="806489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Когда-то было слово дитя, а теперь ребенок.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4149080"/>
            <a:ext cx="78488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Гласные буквы О и Е – «беглые». Они убегают при образовании некоторых слов.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38188"/>
            <a:ext cx="8991600" cy="5381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 flipV="1">
            <a:off x="2891644" y="924101"/>
            <a:ext cx="504056" cy="24459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933480" y="582820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err="1" smtClean="0">
                <a:solidFill>
                  <a:srgbClr val="00863D"/>
                </a:solidFill>
              </a:rPr>
              <a:t>ое</a:t>
            </a:r>
            <a:endParaRPr lang="ru-RU" sz="2400" i="1" dirty="0">
              <a:solidFill>
                <a:srgbClr val="00863D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934099" y="924101"/>
            <a:ext cx="256313" cy="24459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931319" y="584731"/>
            <a:ext cx="3209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solidFill>
                  <a:srgbClr val="00863D"/>
                </a:solidFill>
              </a:rPr>
              <a:t>о</a:t>
            </a:r>
            <a:endParaRPr lang="ru-RU" sz="2400" i="1" dirty="0">
              <a:solidFill>
                <a:srgbClr val="00863D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flipV="1">
            <a:off x="7666171" y="924102"/>
            <a:ext cx="290205" cy="301216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700022" y="608080"/>
            <a:ext cx="42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solidFill>
                  <a:srgbClr val="00863D"/>
                </a:solidFill>
              </a:rPr>
              <a:t>ш</a:t>
            </a:r>
            <a:endParaRPr lang="ru-RU" sz="2400" i="1" dirty="0">
              <a:solidFill>
                <a:srgbClr val="00863D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9552" y="1340768"/>
            <a:ext cx="7821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863D"/>
                </a:solidFill>
              </a:rPr>
              <a:t>                      </a:t>
            </a:r>
            <a:r>
              <a:rPr lang="ru-RU" sz="2400" b="1" i="1" dirty="0" smtClean="0">
                <a:solidFill>
                  <a:srgbClr val="00863D"/>
                </a:solidFill>
              </a:rPr>
              <a:t>другое     ухо                                              </a:t>
            </a:r>
            <a:r>
              <a:rPr lang="ru-RU" sz="2400" b="1" i="1" dirty="0" smtClean="0">
                <a:solidFill>
                  <a:srgbClr val="00863D"/>
                </a:solidFill>
              </a:rPr>
              <a:t>уши</a:t>
            </a:r>
            <a:endParaRPr lang="ru-RU" sz="2400" b="1" i="1" dirty="0">
              <a:solidFill>
                <a:srgbClr val="00863D"/>
              </a:solidFill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flipV="1">
            <a:off x="2234979" y="2123420"/>
            <a:ext cx="145103" cy="301216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3513220" y="1962971"/>
            <a:ext cx="15504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rgbClr val="00863D"/>
                </a:solidFill>
              </a:rPr>
              <a:t> </a:t>
            </a:r>
            <a:r>
              <a:rPr lang="ru-RU" sz="2400" b="1" i="1" dirty="0" smtClean="0">
                <a:solidFill>
                  <a:srgbClr val="00863D"/>
                </a:solidFill>
              </a:rPr>
              <a:t>     ртом.</a:t>
            </a:r>
            <a:endParaRPr lang="ru-RU" dirty="0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flipV="1">
            <a:off x="3250597" y="2924944"/>
            <a:ext cx="262623" cy="329206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915878" y="2809069"/>
            <a:ext cx="4203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solidFill>
                  <a:srgbClr val="00863D"/>
                </a:solidFill>
              </a:rPr>
              <a:t>о</a:t>
            </a:r>
            <a:r>
              <a:rPr lang="ru-RU" sz="2400" i="1" dirty="0" smtClean="0">
                <a:solidFill>
                  <a:srgbClr val="00863D"/>
                </a:solidFill>
              </a:rPr>
              <a:t> </a:t>
            </a:r>
            <a:endParaRPr lang="en-US" sz="2400" i="1" dirty="0" smtClean="0">
              <a:solidFill>
                <a:srgbClr val="00863D"/>
              </a:solidFill>
            </a:endParaRP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 flipV="1">
            <a:off x="5478761" y="2938939"/>
            <a:ext cx="290205" cy="301216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536140" y="2574734"/>
            <a:ext cx="3337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>
                <a:solidFill>
                  <a:srgbClr val="00863D"/>
                </a:solidFill>
              </a:rPr>
              <a:t>ь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395536" y="3332289"/>
            <a:ext cx="58929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00863D"/>
                </a:solidFill>
              </a:rPr>
              <a:t>                              льды                во  льдах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3251645" y="2629172"/>
            <a:ext cx="3337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>
                <a:solidFill>
                  <a:srgbClr val="00863D"/>
                </a:solidFill>
              </a:rPr>
              <a:t>ь</a:t>
            </a:r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 flipV="1">
            <a:off x="4839392" y="4441277"/>
            <a:ext cx="290205" cy="301216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5869886" y="4308608"/>
            <a:ext cx="6751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863D"/>
                </a:solidFill>
              </a:rPr>
              <a:t>сна</a:t>
            </a:r>
            <a:endParaRPr lang="ru-RU" sz="2400" b="1" i="1" dirty="0">
              <a:solidFill>
                <a:srgbClr val="00863D"/>
              </a:solidFill>
            </a:endParaRPr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 flipV="1">
            <a:off x="3223015" y="4941168"/>
            <a:ext cx="1276977" cy="373224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6321372" y="4896947"/>
            <a:ext cx="9380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863D"/>
                </a:solidFill>
              </a:rPr>
              <a:t>люди</a:t>
            </a:r>
            <a:endParaRPr lang="ru-RU" sz="2400" b="1" i="1" dirty="0">
              <a:solidFill>
                <a:srgbClr val="00863D"/>
              </a:solidFill>
            </a:endParaRPr>
          </a:p>
        </p:txBody>
      </p:sp>
      <p:cxnSp>
        <p:nvCxnSpPr>
          <p:cNvPr id="44" name="Прямая соединительная линия 43"/>
          <p:cNvCxnSpPr/>
          <p:nvPr/>
        </p:nvCxnSpPr>
        <p:spPr>
          <a:xfrm flipV="1">
            <a:off x="4268893" y="5466792"/>
            <a:ext cx="715601" cy="373224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5400847" y="5339004"/>
            <a:ext cx="10743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863D"/>
                </a:solidFill>
              </a:rPr>
              <a:t>людей</a:t>
            </a:r>
            <a:endParaRPr lang="ru-RU" sz="2400" b="1" i="1" dirty="0">
              <a:solidFill>
                <a:srgbClr val="00863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9984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5" grpId="0"/>
      <p:bldP spid="23" grpId="0"/>
      <p:bldP spid="26" grpId="0"/>
      <p:bldP spid="33" grpId="0"/>
      <p:bldP spid="35" grpId="0"/>
      <p:bldP spid="36" grpId="0"/>
      <p:bldP spid="37" grpId="0"/>
      <p:bldP spid="40" grpId="0"/>
      <p:bldP spid="43" grpId="0"/>
      <p:bldP spid="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11324" y="806742"/>
            <a:ext cx="8352927" cy="161762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Зимой </a:t>
            </a:r>
            <a:r>
              <a:rPr lang="ru-RU" sz="3600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человеки</a:t>
            </a:r>
            <a:r>
              <a:rPr lang="ru-RU" sz="3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одевают </a:t>
            </a:r>
            <a:r>
              <a:rPr lang="ru-RU" sz="3600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польта</a:t>
            </a:r>
            <a:r>
              <a:rPr lang="ru-RU" sz="3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3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поехали в метре.</a:t>
            </a: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55340" y="2114271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человек         пальто          метро</a:t>
            </a:r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27348" y="3068960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Выучишь правило – выполнишь верно задание.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8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4774" y="836712"/>
            <a:ext cx="87129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Тема урока: </a:t>
            </a:r>
            <a:br>
              <a:rPr lang="ru-RU" sz="48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sz="48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/>
            </a:r>
            <a:br>
              <a:rPr lang="ru-RU" sz="48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</a:br>
            <a:r>
              <a:rPr lang="ru-RU" sz="4800" b="1" dirty="0">
                <a:solidFill>
                  <a:schemeClr val="tx2">
                    <a:lumMod val="50000"/>
                  </a:schemeClr>
                </a:solidFill>
                <a:latin typeface="Times New Roman"/>
                <a:ea typeface="Times New Roman"/>
              </a:rPr>
              <a:t>«Открываем ещё несколько секретов правильной речи»</a:t>
            </a:r>
            <a:endParaRPr lang="ru-RU" sz="48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86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29208" y="0"/>
            <a:ext cx="8229600" cy="105152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Запомни!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52761" y="980728"/>
            <a:ext cx="6768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– люди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22067" y="2340169"/>
            <a:ext cx="7416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rgbClr val="0086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Ед. ч.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еловека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человеком, о человеке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3823277"/>
            <a:ext cx="71287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rgbClr val="0086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Мн. ч.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юдей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людьми, о людях</a:t>
            </a:r>
          </a:p>
          <a:p>
            <a:pPr>
              <a:buNone/>
            </a:pP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370402" y="2268127"/>
            <a:ext cx="5194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>
                <a:solidFill>
                  <a:srgbClr val="00863D"/>
                </a:solidFill>
              </a:rPr>
              <a:t>В.п</a:t>
            </a:r>
            <a:r>
              <a:rPr lang="ru-RU" b="1" dirty="0" smtClean="0">
                <a:solidFill>
                  <a:srgbClr val="00863D"/>
                </a:solidFill>
              </a:rPr>
              <a:t>.                         Т. п.                                      П. п.</a:t>
            </a:r>
            <a:endParaRPr lang="ru-RU" b="1" dirty="0">
              <a:solidFill>
                <a:srgbClr val="00863D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89613" y="3679261"/>
            <a:ext cx="4551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863D"/>
                </a:solidFill>
              </a:rPr>
              <a:t>  </a:t>
            </a:r>
            <a:r>
              <a:rPr lang="ru-RU" b="1" dirty="0" err="1" smtClean="0">
                <a:solidFill>
                  <a:srgbClr val="00863D"/>
                </a:solidFill>
              </a:rPr>
              <a:t>В.п</a:t>
            </a:r>
            <a:r>
              <a:rPr lang="ru-RU" b="1" dirty="0" smtClean="0">
                <a:solidFill>
                  <a:srgbClr val="00863D"/>
                </a:solidFill>
              </a:rPr>
              <a:t>.                         Т. п.                        П. п.</a:t>
            </a:r>
            <a:endParaRPr lang="ru-RU" b="1" dirty="0">
              <a:solidFill>
                <a:srgbClr val="00863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build="p"/>
      <p:bldP spid="2" grpId="0" build="p"/>
      <p:bldP spid="1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6348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Запомни!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985075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400" b="1" dirty="0" smtClean="0">
              <a:solidFill>
                <a:srgbClr val="00863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4400" b="1" dirty="0" smtClean="0">
                <a:solidFill>
                  <a:srgbClr val="0086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дети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0086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00863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ребята </a:t>
            </a:r>
          </a:p>
          <a:p>
            <a:pPr>
              <a:buNone/>
            </a:pPr>
            <a:endParaRPr lang="ru-RU" sz="4400" dirty="0" smtClean="0">
              <a:solidFill>
                <a:srgbClr val="00863D"/>
              </a:solidFill>
            </a:endParaRPr>
          </a:p>
          <a:p>
            <a:pPr algn="ctr">
              <a:buNone/>
            </a:pPr>
            <a:endParaRPr lang="ru-RU" sz="4400" dirty="0" smtClean="0">
              <a:solidFill>
                <a:srgbClr val="00863D"/>
              </a:solidFill>
            </a:endParaRPr>
          </a:p>
          <a:p>
            <a:pPr algn="ctr">
              <a:buNone/>
            </a:pPr>
            <a:endParaRPr lang="ru-RU" sz="4400" dirty="0">
              <a:solidFill>
                <a:srgbClr val="00863D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2735796" y="2276872"/>
            <a:ext cx="1764196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2735796" y="2996952"/>
            <a:ext cx="1368152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268760"/>
            <a:ext cx="8229600" cy="2060848"/>
          </a:xfrm>
        </p:spPr>
        <p:txBody>
          <a:bodyPr>
            <a:noAutofit/>
          </a:bodyPr>
          <a:lstStyle/>
          <a:p>
            <a:pPr algn="l"/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Р. </a:t>
            </a:r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кого?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     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ребят</a:t>
            </a:r>
            <a:b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 </a:t>
            </a:r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кем?    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детьми    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ребятами</a:t>
            </a:r>
            <a:b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0530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Корни могут изменяться,</a:t>
            </a:r>
            <a:b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родными оставаться</a:t>
            </a:r>
            <a:endParaRPr lang="ru-RU" sz="4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9449" y="2204864"/>
            <a:ext cx="8640960" cy="1693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lnSpc>
                <a:spcPct val="108000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Сне</a:t>
            </a:r>
            <a:r>
              <a:rPr lang="ru-RU" sz="2800" b="1" i="1" u="sng" dirty="0" smtClean="0">
                <a:solidFill>
                  <a:srgbClr val="00863D"/>
                </a:solidFill>
                <a:latin typeface="Times New Roman"/>
                <a:ea typeface="Times New Roman"/>
              </a:rPr>
              <a:t>г</a:t>
            </a:r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- сне</a:t>
            </a:r>
            <a:r>
              <a:rPr lang="ru-RU" sz="2800" b="1" i="1" u="sng" dirty="0" smtClean="0">
                <a:solidFill>
                  <a:srgbClr val="00863D"/>
                </a:solidFill>
                <a:latin typeface="Times New Roman"/>
                <a:ea typeface="Times New Roman"/>
              </a:rPr>
              <a:t>ж</a:t>
            </a:r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ок</a:t>
            </a:r>
          </a:p>
          <a:p>
            <a:pPr indent="228600" algn="just">
              <a:lnSpc>
                <a:spcPct val="108000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sz="2800" b="1" i="1" dirty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р</a:t>
            </a:r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е</a:t>
            </a:r>
            <a:r>
              <a:rPr lang="ru-RU" sz="2800" b="1" i="1" u="sng" dirty="0" smtClean="0">
                <a:solidFill>
                  <a:srgbClr val="00863D"/>
                </a:solidFill>
                <a:latin typeface="Times New Roman"/>
                <a:ea typeface="Times New Roman"/>
              </a:rPr>
              <a:t>к</a:t>
            </a:r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а </a:t>
            </a:r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– ре</a:t>
            </a:r>
            <a:r>
              <a:rPr lang="ru-RU" sz="2800" b="1" i="1" u="sng" dirty="0" smtClean="0">
                <a:solidFill>
                  <a:srgbClr val="00863D"/>
                </a:solidFill>
                <a:latin typeface="Times New Roman"/>
                <a:ea typeface="Times New Roman"/>
              </a:rPr>
              <a:t>ч</a:t>
            </a:r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ка</a:t>
            </a:r>
          </a:p>
          <a:p>
            <a:pPr indent="228600" algn="just">
              <a:lnSpc>
                <a:spcPct val="108000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sz="2800" b="1" i="1" dirty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с</a:t>
            </a:r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у</a:t>
            </a:r>
            <a:r>
              <a:rPr lang="ru-RU" sz="2800" b="1" i="1" u="sng" dirty="0" smtClean="0">
                <a:solidFill>
                  <a:srgbClr val="00863D"/>
                </a:solidFill>
                <a:latin typeface="Times New Roman"/>
                <a:ea typeface="Times New Roman"/>
              </a:rPr>
              <a:t>х</a:t>
            </a:r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арь </a:t>
            </a:r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- су</a:t>
            </a:r>
            <a:r>
              <a:rPr lang="ru-RU" sz="2800" b="1" i="1" u="sng" dirty="0" smtClean="0">
                <a:solidFill>
                  <a:srgbClr val="00863D"/>
                </a:solidFill>
                <a:latin typeface="Times New Roman"/>
                <a:ea typeface="Times New Roman"/>
              </a:rPr>
              <a:t>ш</a:t>
            </a:r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  <a:latin typeface="Times New Roman"/>
                <a:ea typeface="Times New Roman"/>
              </a:rPr>
              <a:t>ить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Times New Roman"/>
              <a:ea typeface="Times New Roman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1520" y="4144551"/>
            <a:ext cx="87129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Выдели корни. Подчеркни согласные, которые чередуются.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Запомни!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9553" y="2204864"/>
            <a:ext cx="8064896" cy="392129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Звуки 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[г, к, х]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древнем языке были капризными. </a:t>
            </a:r>
          </a:p>
          <a:p>
            <a:pPr>
              <a:buNone/>
            </a:pP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Перед некоторыми «соседями» они заменялись другими звуками, а при письме буквами: </a:t>
            </a: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– у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423</TotalTime>
  <Words>265</Words>
  <Application>Microsoft Office PowerPoint</Application>
  <PresentationFormat>Экран (4:3)</PresentationFormat>
  <Paragraphs>60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Исполнительная</vt:lpstr>
      <vt:lpstr>Урок русского языка в 4 классе  Учитель:    Гоптарева Е.Г.</vt:lpstr>
      <vt:lpstr>Презентация PowerPoint</vt:lpstr>
      <vt:lpstr>Презентация PowerPoint</vt:lpstr>
      <vt:lpstr>Презентация PowerPoint</vt:lpstr>
      <vt:lpstr>Запомни!</vt:lpstr>
      <vt:lpstr>Запомни!</vt:lpstr>
      <vt:lpstr>Р. п. кого?   детей      ребят Т. п. кем?    детьми    ребятами </vt:lpstr>
      <vt:lpstr>Корни могут изменяться, Но родными оставаться</vt:lpstr>
      <vt:lpstr>Запомни!</vt:lpstr>
      <vt:lpstr>Презентация PowerPoint</vt:lpstr>
      <vt:lpstr>Запомни!</vt:lpstr>
      <vt:lpstr>Презентация PowerPoint</vt:lpstr>
      <vt:lpstr>Секреты речи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 в 4 классе.</dc:title>
  <dc:creator>Admin</dc:creator>
  <cp:lastModifiedBy>Мишаня</cp:lastModifiedBy>
  <cp:revision>45</cp:revision>
  <dcterms:created xsi:type="dcterms:W3CDTF">2012-12-17T16:05:30Z</dcterms:created>
  <dcterms:modified xsi:type="dcterms:W3CDTF">2017-12-21T17:14:11Z</dcterms:modified>
</cp:coreProperties>
</file>