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72" r:id="rId13"/>
    <p:sldId id="273" r:id="rId14"/>
    <p:sldId id="267" r:id="rId15"/>
    <p:sldId id="268" r:id="rId16"/>
    <p:sldId id="274" r:id="rId17"/>
    <p:sldId id="269" r:id="rId18"/>
    <p:sldId id="270" r:id="rId19"/>
    <p:sldId id="271"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4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AD341F7-803A-444A-9BCD-A0C260A8A1BF}" type="datetimeFigureOut">
              <a:rPr lang="ru-RU" smtClean="0"/>
              <a:pPr/>
              <a:t>21.12.2017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E979D30-EB74-4C8A-89A5-6C380ADF0EE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D341F7-803A-444A-9BCD-A0C260A8A1BF}" type="datetimeFigureOut">
              <a:rPr lang="ru-RU" smtClean="0"/>
              <a:pPr/>
              <a:t>21.12.2017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E979D30-EB74-4C8A-89A5-6C380ADF0EE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D341F7-803A-444A-9BCD-A0C260A8A1BF}" type="datetimeFigureOut">
              <a:rPr lang="ru-RU" smtClean="0"/>
              <a:pPr/>
              <a:t>21.12.2017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E979D30-EB74-4C8A-89A5-6C380ADF0EE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AD341F7-803A-444A-9BCD-A0C260A8A1BF}" type="datetimeFigureOut">
              <a:rPr lang="ru-RU" smtClean="0"/>
              <a:pPr/>
              <a:t>21.12.2017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E979D30-EB74-4C8A-89A5-6C380ADF0EE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AD341F7-803A-444A-9BCD-A0C260A8A1BF}" type="datetimeFigureOut">
              <a:rPr lang="ru-RU" smtClean="0"/>
              <a:pPr/>
              <a:t>21.12.2017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E979D30-EB74-4C8A-89A5-6C380ADF0EE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AD341F7-803A-444A-9BCD-A0C260A8A1BF}" type="datetimeFigureOut">
              <a:rPr lang="ru-RU" smtClean="0"/>
              <a:pPr/>
              <a:t>21.12.2017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E979D30-EB74-4C8A-89A5-6C380ADF0EE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AD341F7-803A-444A-9BCD-A0C260A8A1BF}" type="datetimeFigureOut">
              <a:rPr lang="ru-RU" smtClean="0"/>
              <a:pPr/>
              <a:t>21.12.2017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E979D30-EB74-4C8A-89A5-6C380ADF0EE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AD341F7-803A-444A-9BCD-A0C260A8A1BF}" type="datetimeFigureOut">
              <a:rPr lang="ru-RU" smtClean="0"/>
              <a:pPr/>
              <a:t>21.12.2017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E979D30-EB74-4C8A-89A5-6C380ADF0EE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AD341F7-803A-444A-9BCD-A0C260A8A1BF}" type="datetimeFigureOut">
              <a:rPr lang="ru-RU" smtClean="0"/>
              <a:pPr/>
              <a:t>21.12.2017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E979D30-EB74-4C8A-89A5-6C380ADF0EE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AD341F7-803A-444A-9BCD-A0C260A8A1BF}" type="datetimeFigureOut">
              <a:rPr lang="ru-RU" smtClean="0"/>
              <a:pPr/>
              <a:t>21.12.2017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E979D30-EB74-4C8A-89A5-6C380ADF0EE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AD341F7-803A-444A-9BCD-A0C260A8A1BF}" type="datetimeFigureOut">
              <a:rPr lang="ru-RU" smtClean="0"/>
              <a:pPr/>
              <a:t>21.12.2017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E979D30-EB74-4C8A-89A5-6C380ADF0EE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D341F7-803A-444A-9BCD-A0C260A8A1BF}" type="datetimeFigureOut">
              <a:rPr lang="ru-RU" smtClean="0"/>
              <a:pPr/>
              <a:t>21.12.2017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979D30-EB74-4C8A-89A5-6C380ADF0EE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5362" name="Picture 2" descr="http://www.multimediapowerpointpresentation.com/wp-content/uploads/2016/07/Food-and-Drink-PowerPoint-Template-To-Increase-Your-Appetite-10.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5" name="TextBox 4"/>
          <p:cNvSpPr txBox="1"/>
          <p:nvPr/>
        </p:nvSpPr>
        <p:spPr>
          <a:xfrm>
            <a:off x="395536" y="332656"/>
            <a:ext cx="8568952" cy="646331"/>
          </a:xfrm>
          <a:prstGeom prst="rect">
            <a:avLst/>
          </a:prstGeom>
          <a:noFill/>
        </p:spPr>
        <p:txBody>
          <a:bodyPr wrap="square" rtlCol="0">
            <a:spAutoFit/>
          </a:bodyPr>
          <a:lstStyle/>
          <a:p>
            <a:pPr algn="ctr"/>
            <a:r>
              <a:rPr lang="ru-RU" b="1" dirty="0" smtClean="0">
                <a:solidFill>
                  <a:schemeClr val="tx1"/>
                </a:solidFill>
                <a:effectLst/>
                <a:latin typeface="Times New Roman" pitchFamily="18" charset="0"/>
                <a:cs typeface="Times New Roman" pitchFamily="18" charset="0"/>
              </a:rPr>
              <a:t>Муниципальное автономное дошкольное образовательное учреждение</a:t>
            </a:r>
            <a:br>
              <a:rPr lang="ru-RU" b="1" dirty="0" smtClean="0">
                <a:solidFill>
                  <a:schemeClr val="tx1"/>
                </a:solidFill>
                <a:effectLst/>
                <a:latin typeface="Times New Roman" pitchFamily="18" charset="0"/>
                <a:cs typeface="Times New Roman" pitchFamily="18" charset="0"/>
              </a:rPr>
            </a:br>
            <a:r>
              <a:rPr lang="ru-RU" b="1" dirty="0" smtClean="0">
                <a:solidFill>
                  <a:schemeClr val="tx1"/>
                </a:solidFill>
                <a:effectLst/>
                <a:latin typeface="Times New Roman" pitchFamily="18" charset="0"/>
                <a:cs typeface="Times New Roman" pitchFamily="18" charset="0"/>
              </a:rPr>
              <a:t>Детский сад комбинированного вида №9 «Светлячок»</a:t>
            </a:r>
            <a:endParaRPr lang="ru-RU" dirty="0"/>
          </a:p>
        </p:txBody>
      </p:sp>
      <p:sp>
        <p:nvSpPr>
          <p:cNvPr id="6" name="TextBox 5"/>
          <p:cNvSpPr txBox="1"/>
          <p:nvPr/>
        </p:nvSpPr>
        <p:spPr>
          <a:xfrm>
            <a:off x="2051720" y="1844824"/>
            <a:ext cx="5688632" cy="1077218"/>
          </a:xfrm>
          <a:prstGeom prst="rect">
            <a:avLst/>
          </a:prstGeom>
          <a:noFill/>
        </p:spPr>
        <p:txBody>
          <a:bodyPr wrap="square" rtlCol="0">
            <a:spAutoFit/>
          </a:bodyPr>
          <a:lstStyle/>
          <a:p>
            <a:pPr algn="ctr"/>
            <a:r>
              <a:rPr lang="ru-RU" sz="3200" b="1" dirty="0" smtClean="0">
                <a:solidFill>
                  <a:srgbClr val="C00000"/>
                </a:solidFill>
                <a:latin typeface="Times New Roman" pitchFamily="18" charset="0"/>
                <a:cs typeface="Times New Roman" pitchFamily="18" charset="0"/>
              </a:rPr>
              <a:t>ПРОЕКТ</a:t>
            </a:r>
          </a:p>
          <a:p>
            <a:pPr algn="ctr"/>
            <a:r>
              <a:rPr lang="ru-RU" sz="3200" b="1" dirty="0" smtClean="0">
                <a:latin typeface="Times New Roman" pitchFamily="18" charset="0"/>
                <a:cs typeface="Times New Roman" pitchFamily="18" charset="0"/>
              </a:rPr>
              <a:t>«Загадки на грядке»</a:t>
            </a:r>
            <a:endParaRPr lang="ru-RU" sz="3200" b="1" dirty="0">
              <a:latin typeface="Times New Roman" pitchFamily="18" charset="0"/>
              <a:cs typeface="Times New Roman" pitchFamily="18" charset="0"/>
            </a:endParaRPr>
          </a:p>
        </p:txBody>
      </p:sp>
      <p:sp>
        <p:nvSpPr>
          <p:cNvPr id="7" name="TextBox 6"/>
          <p:cNvSpPr txBox="1"/>
          <p:nvPr/>
        </p:nvSpPr>
        <p:spPr>
          <a:xfrm>
            <a:off x="4932040" y="3933056"/>
            <a:ext cx="4211960" cy="923330"/>
          </a:xfrm>
          <a:prstGeom prst="rect">
            <a:avLst/>
          </a:prstGeom>
          <a:noFill/>
        </p:spPr>
        <p:txBody>
          <a:bodyPr wrap="square" rtlCol="0">
            <a:spAutoFit/>
          </a:bodyPr>
          <a:lstStyle/>
          <a:p>
            <a:pPr algn="r"/>
            <a:r>
              <a:rPr lang="ru-RU" b="1" dirty="0" smtClean="0">
                <a:solidFill>
                  <a:schemeClr val="tx1"/>
                </a:solidFill>
                <a:latin typeface="Times New Roman" pitchFamily="18" charset="0"/>
                <a:cs typeface="Times New Roman" pitchFamily="18" charset="0"/>
              </a:rPr>
              <a:t>Подготовили воспитатели 4 группы</a:t>
            </a:r>
            <a:r>
              <a:rPr lang="en-US" b="1" dirty="0" smtClean="0">
                <a:solidFill>
                  <a:schemeClr val="tx1"/>
                </a:solidFill>
                <a:latin typeface="Times New Roman" pitchFamily="18" charset="0"/>
                <a:cs typeface="Times New Roman" pitchFamily="18" charset="0"/>
              </a:rPr>
              <a:t>:</a:t>
            </a:r>
            <a:endParaRPr lang="ru-RU" b="1" dirty="0" smtClean="0">
              <a:solidFill>
                <a:schemeClr val="tx1"/>
              </a:solidFill>
              <a:latin typeface="Times New Roman" pitchFamily="18" charset="0"/>
              <a:cs typeface="Times New Roman" pitchFamily="18" charset="0"/>
            </a:endParaRPr>
          </a:p>
          <a:p>
            <a:pPr algn="r"/>
            <a:r>
              <a:rPr lang="ru-RU" b="1" dirty="0" smtClean="0">
                <a:solidFill>
                  <a:schemeClr val="tx1"/>
                </a:solidFill>
                <a:latin typeface="Times New Roman" pitchFamily="18" charset="0"/>
                <a:cs typeface="Times New Roman" pitchFamily="18" charset="0"/>
              </a:rPr>
              <a:t>Ширяева К.И </a:t>
            </a:r>
          </a:p>
          <a:p>
            <a:pPr algn="r"/>
            <a:r>
              <a:rPr lang="ru-RU" b="1" dirty="0" smtClean="0">
                <a:latin typeface="Times New Roman" pitchFamily="18" charset="0"/>
                <a:cs typeface="Times New Roman" pitchFamily="18" charset="0"/>
              </a:rPr>
              <a:t>Абдуллаева Г.Г</a:t>
            </a:r>
            <a:r>
              <a:rPr lang="ru-RU" b="1" dirty="0" smtClean="0">
                <a:solidFill>
                  <a:schemeClr val="tx1"/>
                </a:solidFill>
                <a:latin typeface="Times New Roman" pitchFamily="18" charset="0"/>
                <a:cs typeface="Times New Roman" pitchFamily="18" charset="0"/>
              </a:rPr>
              <a:t> </a:t>
            </a:r>
            <a:endParaRPr lang="ru-RU" dirty="0" smtClean="0">
              <a:solidFill>
                <a:schemeClr val="tx1"/>
              </a:solidFill>
              <a:latin typeface="Times New Roman" pitchFamily="18" charset="0"/>
              <a:cs typeface="Times New Roman" pitchFamily="18" charset="0"/>
            </a:endParaRPr>
          </a:p>
        </p:txBody>
      </p:sp>
      <p:sp>
        <p:nvSpPr>
          <p:cNvPr id="8" name="TextBox 7"/>
          <p:cNvSpPr txBox="1"/>
          <p:nvPr/>
        </p:nvSpPr>
        <p:spPr>
          <a:xfrm>
            <a:off x="3552325" y="6165304"/>
            <a:ext cx="1504002" cy="369332"/>
          </a:xfrm>
          <a:prstGeom prst="rect">
            <a:avLst/>
          </a:prstGeom>
          <a:noFill/>
        </p:spPr>
        <p:txBody>
          <a:bodyPr wrap="square" rtlCol="0">
            <a:spAutoFit/>
          </a:bodyPr>
          <a:lstStyle/>
          <a:p>
            <a:pPr algn="ctr"/>
            <a:r>
              <a:rPr lang="ru-RU" b="1" dirty="0" smtClean="0">
                <a:solidFill>
                  <a:schemeClr val="tx1"/>
                </a:solidFill>
                <a:latin typeface="Times New Roman" pitchFamily="18" charset="0"/>
                <a:cs typeface="Times New Roman" pitchFamily="18" charset="0"/>
              </a:rPr>
              <a:t>Реутов 2017г</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5" name="Прямоугольник 4"/>
          <p:cNvSpPr/>
          <p:nvPr/>
        </p:nvSpPr>
        <p:spPr>
          <a:xfrm>
            <a:off x="1331640" y="764704"/>
            <a:ext cx="5526360" cy="1323439"/>
          </a:xfrm>
          <a:prstGeom prst="rect">
            <a:avLst/>
          </a:prstGeom>
        </p:spPr>
        <p:txBody>
          <a:bodyPr wrap="square">
            <a:spAutoFit/>
          </a:bodyPr>
          <a:lstStyle/>
          <a:p>
            <a:r>
              <a:rPr lang="ru-RU" sz="2000" b="1" dirty="0">
                <a:solidFill>
                  <a:srgbClr val="C00000"/>
                </a:solidFill>
                <a:latin typeface="Times New Roman" pitchFamily="18" charset="0"/>
                <a:cs typeface="Times New Roman" pitchFamily="18" charset="0"/>
              </a:rPr>
              <a:t>Заключительный </a:t>
            </a:r>
            <a:r>
              <a:rPr lang="ru-RU" sz="2000" b="1" dirty="0" smtClean="0">
                <a:solidFill>
                  <a:srgbClr val="C00000"/>
                </a:solidFill>
                <a:latin typeface="Times New Roman" pitchFamily="18" charset="0"/>
                <a:cs typeface="Times New Roman" pitchFamily="18" charset="0"/>
              </a:rPr>
              <a:t>этап</a:t>
            </a:r>
          </a:p>
          <a:p>
            <a:endParaRPr lang="ru-RU" sz="2000" b="1" dirty="0">
              <a:solidFill>
                <a:srgbClr val="C00000"/>
              </a:solidFill>
              <a:latin typeface="Times New Roman" pitchFamily="18" charset="0"/>
              <a:cs typeface="Times New Roman" pitchFamily="18" charset="0"/>
            </a:endParaRPr>
          </a:p>
          <a:p>
            <a:r>
              <a:rPr lang="ru-RU" sz="2000" dirty="0" smtClean="0">
                <a:latin typeface="Times New Roman" pitchFamily="18" charset="0"/>
                <a:cs typeface="Times New Roman" pitchFamily="18" charset="0"/>
              </a:rPr>
              <a:t>Анализ </a:t>
            </a:r>
            <a:r>
              <a:rPr lang="ru-RU" sz="2000" dirty="0">
                <a:latin typeface="Times New Roman" pitchFamily="18" charset="0"/>
                <a:cs typeface="Times New Roman" pitchFamily="18" charset="0"/>
              </a:rPr>
              <a:t>и обобщение </a:t>
            </a:r>
            <a:r>
              <a:rPr lang="ru-RU" sz="2000" dirty="0" smtClean="0">
                <a:latin typeface="Times New Roman" pitchFamily="18" charset="0"/>
                <a:cs typeface="Times New Roman" pitchFamily="18" charset="0"/>
              </a:rPr>
              <a:t>результатов полученных </a:t>
            </a:r>
            <a:r>
              <a:rPr lang="ru-RU" sz="2000" dirty="0">
                <a:latin typeface="Times New Roman" pitchFamily="18" charset="0"/>
                <a:cs typeface="Times New Roman" pitchFamily="18" charset="0"/>
              </a:rPr>
              <a:t>в процессе исследовательской деятельности детей.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5" name="Прямоугольник 4"/>
          <p:cNvSpPr/>
          <p:nvPr/>
        </p:nvSpPr>
        <p:spPr>
          <a:xfrm>
            <a:off x="1331640" y="764704"/>
            <a:ext cx="5526360" cy="400110"/>
          </a:xfrm>
          <a:prstGeom prst="rect">
            <a:avLst/>
          </a:prstGeom>
        </p:spPr>
        <p:txBody>
          <a:bodyPr wrap="square">
            <a:spAutoFit/>
          </a:bodyPr>
          <a:lstStyle/>
          <a:p>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pic>
        <p:nvPicPr>
          <p:cNvPr id="23554" name="Picture 2" descr="http://budem-krasivy.ru/wp-content/uploads/2011/08/fasol.png"/>
          <p:cNvPicPr>
            <a:picLocks noChangeAspect="1" noChangeArrowheads="1"/>
          </p:cNvPicPr>
          <p:nvPr/>
        </p:nvPicPr>
        <p:blipFill>
          <a:blip r:embed="rId3" cstate="screen"/>
          <a:srcRect/>
          <a:stretch>
            <a:fillRect/>
          </a:stretch>
        </p:blipFill>
        <p:spPr bwMode="auto">
          <a:xfrm>
            <a:off x="971600" y="692696"/>
            <a:ext cx="2664296" cy="2664296"/>
          </a:xfrm>
          <a:prstGeom prst="rect">
            <a:avLst/>
          </a:prstGeom>
          <a:noFill/>
        </p:spPr>
      </p:pic>
      <p:pic>
        <p:nvPicPr>
          <p:cNvPr id="23558" name="Picture 6" descr="http://shop.slata.ru/upload/resize_cache/iblock/246/900_900_0/2460c3ec0751f9662c926e8be789c722.jpg"/>
          <p:cNvPicPr>
            <a:picLocks noChangeAspect="1" noChangeArrowheads="1"/>
          </p:cNvPicPr>
          <p:nvPr/>
        </p:nvPicPr>
        <p:blipFill>
          <a:blip r:embed="rId4" cstate="screen"/>
          <a:srcRect/>
          <a:stretch>
            <a:fillRect/>
          </a:stretch>
        </p:blipFill>
        <p:spPr bwMode="auto">
          <a:xfrm>
            <a:off x="4211960" y="476672"/>
            <a:ext cx="4612611" cy="2880320"/>
          </a:xfrm>
          <a:prstGeom prst="rect">
            <a:avLst/>
          </a:prstGeom>
          <a:noFill/>
        </p:spPr>
      </p:pic>
      <p:pic>
        <p:nvPicPr>
          <p:cNvPr id="23560" name="Picture 8" descr="http://www.lechim-prosto.ru/wp-content/uploads/2015/08/kartofel-ot-frontita-1024x1024.jpg"/>
          <p:cNvPicPr>
            <a:picLocks noChangeAspect="1" noChangeArrowheads="1"/>
          </p:cNvPicPr>
          <p:nvPr/>
        </p:nvPicPr>
        <p:blipFill>
          <a:blip r:embed="rId5" cstate="screen"/>
          <a:srcRect/>
          <a:stretch>
            <a:fillRect/>
          </a:stretch>
        </p:blipFill>
        <p:spPr bwMode="auto">
          <a:xfrm>
            <a:off x="3275856" y="3356992"/>
            <a:ext cx="2880319" cy="288032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5" name="Прямоугольник 4"/>
          <p:cNvSpPr/>
          <p:nvPr/>
        </p:nvSpPr>
        <p:spPr>
          <a:xfrm>
            <a:off x="1331640" y="764704"/>
            <a:ext cx="5526360" cy="400110"/>
          </a:xfrm>
          <a:prstGeom prst="rect">
            <a:avLst/>
          </a:prstGeom>
        </p:spPr>
        <p:txBody>
          <a:bodyPr wrap="square">
            <a:spAutoFit/>
          </a:bodyPr>
          <a:lstStyle/>
          <a:p>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pic>
        <p:nvPicPr>
          <p:cNvPr id="33794" name="Picture 2" descr="C:\Users\Егор\Downloads\IMG_9435 (1).JPG"/>
          <p:cNvPicPr>
            <a:picLocks noChangeAspect="1" noChangeArrowheads="1"/>
          </p:cNvPicPr>
          <p:nvPr/>
        </p:nvPicPr>
        <p:blipFill>
          <a:blip r:embed="rId3" cstate="screen"/>
          <a:srcRect/>
          <a:stretch>
            <a:fillRect/>
          </a:stretch>
        </p:blipFill>
        <p:spPr bwMode="auto">
          <a:xfrm>
            <a:off x="4788024" y="908720"/>
            <a:ext cx="3672408" cy="4896544"/>
          </a:xfrm>
          <a:prstGeom prst="rect">
            <a:avLst/>
          </a:prstGeom>
          <a:noFill/>
        </p:spPr>
      </p:pic>
      <p:sp>
        <p:nvSpPr>
          <p:cNvPr id="7" name="TextBox 6"/>
          <p:cNvSpPr txBox="1"/>
          <p:nvPr/>
        </p:nvSpPr>
        <p:spPr>
          <a:xfrm>
            <a:off x="323528" y="620688"/>
            <a:ext cx="4392488" cy="369332"/>
          </a:xfrm>
          <a:prstGeom prst="rect">
            <a:avLst/>
          </a:prstGeom>
          <a:noFill/>
        </p:spPr>
        <p:txBody>
          <a:bodyPr wrap="square" rtlCol="0">
            <a:spAutoFit/>
          </a:bodyPr>
          <a:lstStyle/>
          <a:p>
            <a:r>
              <a:rPr lang="ru-RU" dirty="0" smtClean="0"/>
              <a:t>Проращиваем лук, фасоль и картофель</a:t>
            </a:r>
            <a:endParaRPr lang="ru-RU" dirty="0"/>
          </a:p>
        </p:txBody>
      </p:sp>
      <p:pic>
        <p:nvPicPr>
          <p:cNvPr id="3074" name="Picture 2" descr="C:\Users\Марина\Desktop\IMG_9444.JPG"/>
          <p:cNvPicPr>
            <a:picLocks noChangeAspect="1" noChangeArrowheads="1"/>
          </p:cNvPicPr>
          <p:nvPr/>
        </p:nvPicPr>
        <p:blipFill>
          <a:blip r:embed="rId4" cstate="screen"/>
          <a:srcRect/>
          <a:stretch>
            <a:fillRect/>
          </a:stretch>
        </p:blipFill>
        <p:spPr bwMode="auto">
          <a:xfrm>
            <a:off x="539552" y="1772816"/>
            <a:ext cx="3648406" cy="2736304"/>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5" name="Прямоугольник 4"/>
          <p:cNvSpPr/>
          <p:nvPr/>
        </p:nvSpPr>
        <p:spPr>
          <a:xfrm>
            <a:off x="1331640" y="764704"/>
            <a:ext cx="5526360" cy="400110"/>
          </a:xfrm>
          <a:prstGeom prst="rect">
            <a:avLst/>
          </a:prstGeom>
        </p:spPr>
        <p:txBody>
          <a:bodyPr wrap="square">
            <a:spAutoFit/>
          </a:bodyPr>
          <a:lstStyle/>
          <a:p>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pic>
        <p:nvPicPr>
          <p:cNvPr id="1026" name="Picture 2" descr="I:\DCIM\210___03\IMG_0686.JPG"/>
          <p:cNvPicPr>
            <a:picLocks noChangeAspect="1" noChangeArrowheads="1"/>
          </p:cNvPicPr>
          <p:nvPr/>
        </p:nvPicPr>
        <p:blipFill>
          <a:blip r:embed="rId3" cstate="screen"/>
          <a:srcRect/>
          <a:stretch>
            <a:fillRect/>
          </a:stretch>
        </p:blipFill>
        <p:spPr bwMode="auto">
          <a:xfrm>
            <a:off x="827584" y="476672"/>
            <a:ext cx="3840427" cy="2880320"/>
          </a:xfrm>
          <a:prstGeom prst="rect">
            <a:avLst/>
          </a:prstGeom>
          <a:noFill/>
        </p:spPr>
      </p:pic>
      <p:pic>
        <p:nvPicPr>
          <p:cNvPr id="1027" name="Picture 3" descr="I:\DCIM\210___03\IMG_0685.JPG"/>
          <p:cNvPicPr>
            <a:picLocks noChangeAspect="1" noChangeArrowheads="1"/>
          </p:cNvPicPr>
          <p:nvPr/>
        </p:nvPicPr>
        <p:blipFill>
          <a:blip r:embed="rId4" cstate="screen"/>
          <a:srcRect/>
          <a:stretch>
            <a:fillRect/>
          </a:stretch>
        </p:blipFill>
        <p:spPr bwMode="auto">
          <a:xfrm>
            <a:off x="4788024" y="3068960"/>
            <a:ext cx="3936438" cy="2952328"/>
          </a:xfrm>
          <a:prstGeom prst="rect">
            <a:avLst/>
          </a:prstGeom>
          <a:noFill/>
        </p:spPr>
      </p:pic>
      <p:sp>
        <p:nvSpPr>
          <p:cNvPr id="10" name="TextBox 9"/>
          <p:cNvSpPr txBox="1"/>
          <p:nvPr/>
        </p:nvSpPr>
        <p:spPr>
          <a:xfrm>
            <a:off x="5292080" y="1268760"/>
            <a:ext cx="2736304" cy="707886"/>
          </a:xfrm>
          <a:prstGeom prst="rect">
            <a:avLst/>
          </a:prstGeom>
          <a:noFill/>
        </p:spPr>
        <p:txBody>
          <a:bodyPr wrap="square" rtlCol="0">
            <a:spAutoFit/>
          </a:bodyPr>
          <a:lstStyle/>
          <a:p>
            <a:r>
              <a:rPr lang="ru-RU" sz="2000" dirty="0" smtClean="0">
                <a:latin typeface="Times New Roman" pitchFamily="18" charset="0"/>
                <a:cs typeface="Times New Roman" pitchFamily="18" charset="0"/>
              </a:rPr>
              <a:t>Вы растите росточки, до самого неба!</a:t>
            </a:r>
            <a:endParaRPr lang="ru-RU" sz="20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5" name="Прямоугольник 4"/>
          <p:cNvSpPr/>
          <p:nvPr/>
        </p:nvSpPr>
        <p:spPr>
          <a:xfrm>
            <a:off x="1331640" y="764704"/>
            <a:ext cx="5526360" cy="400110"/>
          </a:xfrm>
          <a:prstGeom prst="rect">
            <a:avLst/>
          </a:prstGeom>
        </p:spPr>
        <p:txBody>
          <a:bodyPr wrap="square">
            <a:spAutoFit/>
          </a:bodyPr>
          <a:lstStyle/>
          <a:p>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pic>
        <p:nvPicPr>
          <p:cNvPr id="21506" name="Picture 2" descr="C:\Users\Егор\Downloads\IMG_9419.JPG"/>
          <p:cNvPicPr>
            <a:picLocks noChangeAspect="1" noChangeArrowheads="1"/>
          </p:cNvPicPr>
          <p:nvPr/>
        </p:nvPicPr>
        <p:blipFill>
          <a:blip r:embed="rId3" cstate="screen"/>
          <a:srcRect/>
          <a:stretch>
            <a:fillRect/>
          </a:stretch>
        </p:blipFill>
        <p:spPr bwMode="auto">
          <a:xfrm>
            <a:off x="611560" y="620688"/>
            <a:ext cx="3742700" cy="2807026"/>
          </a:xfrm>
          <a:prstGeom prst="rect">
            <a:avLst/>
          </a:prstGeom>
          <a:noFill/>
        </p:spPr>
      </p:pic>
      <p:pic>
        <p:nvPicPr>
          <p:cNvPr id="21507" name="Picture 3" descr="C:\Users\Егор\Downloads\IMG_9420.JPG"/>
          <p:cNvPicPr>
            <a:picLocks noChangeAspect="1" noChangeArrowheads="1"/>
          </p:cNvPicPr>
          <p:nvPr/>
        </p:nvPicPr>
        <p:blipFill>
          <a:blip r:embed="rId4" cstate="screen"/>
          <a:srcRect/>
          <a:stretch>
            <a:fillRect/>
          </a:stretch>
        </p:blipFill>
        <p:spPr bwMode="auto">
          <a:xfrm>
            <a:off x="4810491" y="2204864"/>
            <a:ext cx="3656482" cy="2653898"/>
          </a:xfrm>
          <a:prstGeom prst="rect">
            <a:avLst/>
          </a:prstGeom>
          <a:noFill/>
        </p:spPr>
      </p:pic>
      <p:sp>
        <p:nvSpPr>
          <p:cNvPr id="9" name="TextBox 8"/>
          <p:cNvSpPr txBox="1"/>
          <p:nvPr/>
        </p:nvSpPr>
        <p:spPr>
          <a:xfrm>
            <a:off x="5076056" y="1052736"/>
            <a:ext cx="3168352" cy="1015663"/>
          </a:xfrm>
          <a:prstGeom prst="rect">
            <a:avLst/>
          </a:prstGeom>
          <a:noFill/>
        </p:spPr>
        <p:txBody>
          <a:bodyPr wrap="square" rtlCol="0">
            <a:spAutoFit/>
          </a:bodyPr>
          <a:lstStyle/>
          <a:p>
            <a:r>
              <a:rPr lang="ru-RU" sz="2000" dirty="0" smtClean="0">
                <a:latin typeface="Times New Roman" pitchFamily="18" charset="0"/>
                <a:cs typeface="Times New Roman" pitchFamily="18" charset="0"/>
              </a:rPr>
              <a:t>Грядку раскопай немножко, глядь, а там живет картошка</a:t>
            </a:r>
            <a:endParaRPr lang="ru-RU" sz="2000" dirty="0">
              <a:latin typeface="Times New Roman" pitchFamily="18" charset="0"/>
              <a:cs typeface="Times New Roman" pitchFamily="18" charset="0"/>
            </a:endParaRPr>
          </a:p>
        </p:txBody>
      </p:sp>
      <p:sp>
        <p:nvSpPr>
          <p:cNvPr id="10" name="TextBox 9"/>
          <p:cNvSpPr txBox="1"/>
          <p:nvPr/>
        </p:nvSpPr>
        <p:spPr>
          <a:xfrm>
            <a:off x="971600" y="3717032"/>
            <a:ext cx="3816424" cy="1015663"/>
          </a:xfrm>
          <a:prstGeom prst="rect">
            <a:avLst/>
          </a:prstGeom>
          <a:noFill/>
        </p:spPr>
        <p:txBody>
          <a:bodyPr wrap="square" rtlCol="0">
            <a:spAutoFit/>
          </a:bodyPr>
          <a:lstStyle/>
          <a:p>
            <a:r>
              <a:rPr lang="ru-RU" sz="2000" dirty="0" smtClean="0">
                <a:latin typeface="Times New Roman" pitchFamily="18" charset="0"/>
                <a:cs typeface="Times New Roman" pitchFamily="18" charset="0"/>
              </a:rPr>
              <a:t>Две ноты на грядке</a:t>
            </a:r>
          </a:p>
          <a:p>
            <a:r>
              <a:rPr lang="ru-RU" sz="2000" dirty="0" smtClean="0">
                <a:latin typeface="Times New Roman" pitchFamily="18" charset="0"/>
                <a:cs typeface="Times New Roman" pitchFamily="18" charset="0"/>
              </a:rPr>
              <a:t>Растут фа и соль.</a:t>
            </a:r>
          </a:p>
          <a:p>
            <a:r>
              <a:rPr lang="ru-RU" sz="2000" dirty="0" smtClean="0">
                <a:latin typeface="Times New Roman" pitchFamily="18" charset="0"/>
                <a:cs typeface="Times New Roman" pitchFamily="18" charset="0"/>
              </a:rPr>
              <a:t>Бобы и лопатки- все это фасоль</a:t>
            </a:r>
            <a:endParaRPr lang="ru-RU" sz="20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5" name="Прямоугольник 4"/>
          <p:cNvSpPr/>
          <p:nvPr/>
        </p:nvSpPr>
        <p:spPr>
          <a:xfrm>
            <a:off x="1331640" y="764704"/>
            <a:ext cx="5526360" cy="400110"/>
          </a:xfrm>
          <a:prstGeom prst="rect">
            <a:avLst/>
          </a:prstGeom>
        </p:spPr>
        <p:txBody>
          <a:bodyPr wrap="square">
            <a:spAutoFit/>
          </a:bodyPr>
          <a:lstStyle/>
          <a:p>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pic>
        <p:nvPicPr>
          <p:cNvPr id="22530" name="Picture 2" descr="C:\Users\Егор\Downloads\IMG_9415 (1).JPG"/>
          <p:cNvPicPr>
            <a:picLocks noChangeAspect="1" noChangeArrowheads="1"/>
          </p:cNvPicPr>
          <p:nvPr/>
        </p:nvPicPr>
        <p:blipFill>
          <a:blip r:embed="rId3" cstate="screen"/>
          <a:srcRect/>
          <a:stretch>
            <a:fillRect/>
          </a:stretch>
        </p:blipFill>
        <p:spPr bwMode="auto">
          <a:xfrm>
            <a:off x="3923928" y="764704"/>
            <a:ext cx="3888432" cy="5184576"/>
          </a:xfrm>
          <a:prstGeom prst="rect">
            <a:avLst/>
          </a:prstGeom>
          <a:noFill/>
        </p:spPr>
      </p:pic>
      <p:sp>
        <p:nvSpPr>
          <p:cNvPr id="7" name="TextBox 6"/>
          <p:cNvSpPr txBox="1"/>
          <p:nvPr/>
        </p:nvSpPr>
        <p:spPr>
          <a:xfrm flipH="1">
            <a:off x="323528" y="1556792"/>
            <a:ext cx="3384376" cy="1631216"/>
          </a:xfrm>
          <a:prstGeom prst="rect">
            <a:avLst/>
          </a:prstGeom>
          <a:noFill/>
        </p:spPr>
        <p:txBody>
          <a:bodyPr wrap="square" rtlCol="0">
            <a:spAutoFit/>
          </a:bodyPr>
          <a:lstStyle/>
          <a:p>
            <a:r>
              <a:rPr lang="ru-RU" sz="2000" dirty="0" smtClean="0">
                <a:latin typeface="Times New Roman" pitchFamily="18" charset="0"/>
                <a:cs typeface="Times New Roman" pitchFamily="18" charset="0"/>
              </a:rPr>
              <a:t>Кто на свете всех полезней, </a:t>
            </a:r>
          </a:p>
          <a:p>
            <a:r>
              <a:rPr lang="ru-RU" sz="2000" dirty="0">
                <a:latin typeface="Times New Roman" pitchFamily="18" charset="0"/>
                <a:cs typeface="Times New Roman" pitchFamily="18" charset="0"/>
              </a:rPr>
              <a:t>К</a:t>
            </a:r>
            <a:r>
              <a:rPr lang="ru-RU" sz="2000" dirty="0" smtClean="0">
                <a:latin typeface="Times New Roman" pitchFamily="18" charset="0"/>
                <a:cs typeface="Times New Roman" pitchFamily="18" charset="0"/>
              </a:rPr>
              <a:t>то спасает от болезней,</a:t>
            </a:r>
          </a:p>
          <a:p>
            <a:r>
              <a:rPr lang="ru-RU" sz="2000" dirty="0" smtClean="0">
                <a:latin typeface="Times New Roman" pitchFamily="18" charset="0"/>
                <a:cs typeface="Times New Roman" pitchFamily="18" charset="0"/>
              </a:rPr>
              <a:t>Кто обидит нас без рук</a:t>
            </a:r>
            <a:r>
              <a:rPr lang="en-US" sz="20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 Маленький, коварный </a:t>
            </a:r>
          </a:p>
          <a:p>
            <a:r>
              <a:rPr lang="ru-RU" sz="2000" dirty="0" smtClean="0">
                <a:latin typeface="Times New Roman" pitchFamily="18" charset="0"/>
                <a:cs typeface="Times New Roman" pitchFamily="18" charset="0"/>
              </a:rPr>
              <a:t>Лук</a:t>
            </a:r>
            <a:endParaRPr lang="ru-RU" sz="20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5" name="Прямоугольник 4"/>
          <p:cNvSpPr/>
          <p:nvPr/>
        </p:nvSpPr>
        <p:spPr>
          <a:xfrm>
            <a:off x="1331640" y="764704"/>
            <a:ext cx="5526360" cy="400110"/>
          </a:xfrm>
          <a:prstGeom prst="rect">
            <a:avLst/>
          </a:prstGeom>
        </p:spPr>
        <p:txBody>
          <a:bodyPr wrap="square">
            <a:spAutoFit/>
          </a:bodyPr>
          <a:lstStyle/>
          <a:p>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
        <p:nvSpPr>
          <p:cNvPr id="7" name="TextBox 6"/>
          <p:cNvSpPr txBox="1"/>
          <p:nvPr/>
        </p:nvSpPr>
        <p:spPr>
          <a:xfrm flipH="1">
            <a:off x="323528" y="1556792"/>
            <a:ext cx="1728192" cy="400110"/>
          </a:xfrm>
          <a:prstGeom prst="rect">
            <a:avLst/>
          </a:prstGeom>
          <a:noFill/>
        </p:spPr>
        <p:txBody>
          <a:bodyPr wrap="square" rtlCol="0">
            <a:spAutoFit/>
          </a:bodyPr>
          <a:lstStyle/>
          <a:p>
            <a:r>
              <a:rPr lang="ru-RU" sz="2000" dirty="0" smtClean="0">
                <a:latin typeface="Times New Roman" pitchFamily="18" charset="0"/>
                <a:cs typeface="Times New Roman" pitchFamily="18" charset="0"/>
              </a:rPr>
              <a:t>Фасоль растет</a:t>
            </a:r>
          </a:p>
        </p:txBody>
      </p:sp>
      <p:pic>
        <p:nvPicPr>
          <p:cNvPr id="2050" name="Picture 2" descr="C:\Users\Марина\Desktop\IMG_9446.JPG"/>
          <p:cNvPicPr>
            <a:picLocks noChangeAspect="1" noChangeArrowheads="1"/>
          </p:cNvPicPr>
          <p:nvPr/>
        </p:nvPicPr>
        <p:blipFill>
          <a:blip r:embed="rId3" cstate="screen"/>
          <a:srcRect/>
          <a:stretch>
            <a:fillRect/>
          </a:stretch>
        </p:blipFill>
        <p:spPr bwMode="auto">
          <a:xfrm>
            <a:off x="2123728" y="836712"/>
            <a:ext cx="5976664" cy="4482498"/>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5" name="Прямоугольник 4"/>
          <p:cNvSpPr/>
          <p:nvPr/>
        </p:nvSpPr>
        <p:spPr>
          <a:xfrm>
            <a:off x="1331640" y="764704"/>
            <a:ext cx="5526360" cy="400110"/>
          </a:xfrm>
          <a:prstGeom prst="rect">
            <a:avLst/>
          </a:prstGeom>
        </p:spPr>
        <p:txBody>
          <a:bodyPr wrap="square">
            <a:spAutoFit/>
          </a:bodyPr>
          <a:lstStyle/>
          <a:p>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pic>
        <p:nvPicPr>
          <p:cNvPr id="30722" name="Picture 2" descr="C:\Users\Егор\Downloads\IMG_9366 (1).JPG"/>
          <p:cNvPicPr>
            <a:picLocks noChangeAspect="1" noChangeArrowheads="1"/>
          </p:cNvPicPr>
          <p:nvPr/>
        </p:nvPicPr>
        <p:blipFill>
          <a:blip r:embed="rId3" cstate="screen"/>
          <a:srcRect/>
          <a:stretch>
            <a:fillRect/>
          </a:stretch>
        </p:blipFill>
        <p:spPr bwMode="auto">
          <a:xfrm>
            <a:off x="2123728" y="1340768"/>
            <a:ext cx="5952661" cy="4464496"/>
          </a:xfrm>
          <a:prstGeom prst="rect">
            <a:avLst/>
          </a:prstGeom>
          <a:noFill/>
        </p:spPr>
      </p:pic>
      <p:sp>
        <p:nvSpPr>
          <p:cNvPr id="9" name="TextBox 8"/>
          <p:cNvSpPr txBox="1"/>
          <p:nvPr/>
        </p:nvSpPr>
        <p:spPr>
          <a:xfrm>
            <a:off x="3635896" y="692696"/>
            <a:ext cx="2967287" cy="400110"/>
          </a:xfrm>
          <a:prstGeom prst="rect">
            <a:avLst/>
          </a:prstGeom>
          <a:noFill/>
        </p:spPr>
        <p:txBody>
          <a:bodyPr wrap="square" rtlCol="0">
            <a:spAutoFit/>
          </a:bodyPr>
          <a:lstStyle/>
          <a:p>
            <a:r>
              <a:rPr lang="ru-RU" sz="2000" dirty="0" smtClean="0">
                <a:latin typeface="Times New Roman" pitchFamily="18" charset="0"/>
                <a:cs typeface="Times New Roman" pitchFamily="18" charset="0"/>
              </a:rPr>
              <a:t>Рисование на тему «Лук»</a:t>
            </a:r>
            <a:endParaRPr lang="ru-RU" sz="20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5" name="Прямоугольник 4"/>
          <p:cNvSpPr/>
          <p:nvPr/>
        </p:nvSpPr>
        <p:spPr>
          <a:xfrm>
            <a:off x="1331640" y="764704"/>
            <a:ext cx="5526360" cy="400110"/>
          </a:xfrm>
          <a:prstGeom prst="rect">
            <a:avLst/>
          </a:prstGeom>
        </p:spPr>
        <p:txBody>
          <a:bodyPr wrap="square">
            <a:spAutoFit/>
          </a:bodyPr>
          <a:lstStyle/>
          <a:p>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pic>
        <p:nvPicPr>
          <p:cNvPr id="32770" name="Picture 2" descr="http://1.bp.blogspot.com/-wF7NcNTo_tw/Ulw2EArXG4I/AAAAAAAAC_Y/k2VD_uJUdD8/s1600/DSCN3890.JPG"/>
          <p:cNvPicPr>
            <a:picLocks noChangeAspect="1" noChangeArrowheads="1"/>
          </p:cNvPicPr>
          <p:nvPr/>
        </p:nvPicPr>
        <p:blipFill>
          <a:blip r:embed="rId3" cstate="screen"/>
          <a:srcRect/>
          <a:stretch>
            <a:fillRect/>
          </a:stretch>
        </p:blipFill>
        <p:spPr bwMode="auto">
          <a:xfrm>
            <a:off x="2267744" y="908720"/>
            <a:ext cx="5904656" cy="4428491"/>
          </a:xfrm>
          <a:prstGeom prst="rect">
            <a:avLst/>
          </a:prstGeom>
          <a:noFill/>
        </p:spPr>
      </p:pic>
      <p:sp>
        <p:nvSpPr>
          <p:cNvPr id="7" name="TextBox 6"/>
          <p:cNvSpPr txBox="1"/>
          <p:nvPr/>
        </p:nvSpPr>
        <p:spPr>
          <a:xfrm>
            <a:off x="3491880" y="404664"/>
            <a:ext cx="3888432" cy="400110"/>
          </a:xfrm>
          <a:prstGeom prst="rect">
            <a:avLst/>
          </a:prstGeom>
          <a:noFill/>
        </p:spPr>
        <p:txBody>
          <a:bodyPr wrap="square" rtlCol="0">
            <a:spAutoFit/>
          </a:bodyPr>
          <a:lstStyle/>
          <a:p>
            <a:pPr algn="ctr"/>
            <a:r>
              <a:rPr lang="ru-RU" sz="2000" dirty="0" smtClean="0">
                <a:latin typeface="Times New Roman" pitchFamily="18" charset="0"/>
                <a:cs typeface="Times New Roman" pitchFamily="18" charset="0"/>
              </a:rPr>
              <a:t>Аппликация на тему «Варим суп»</a:t>
            </a:r>
            <a:endParaRPr lang="ru-RU" sz="20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5" name="Прямоугольник 4"/>
          <p:cNvSpPr/>
          <p:nvPr/>
        </p:nvSpPr>
        <p:spPr>
          <a:xfrm>
            <a:off x="1331640" y="764704"/>
            <a:ext cx="5526360" cy="400110"/>
          </a:xfrm>
          <a:prstGeom prst="rect">
            <a:avLst/>
          </a:prstGeom>
        </p:spPr>
        <p:txBody>
          <a:bodyPr wrap="square">
            <a:spAutoFit/>
          </a:bodyPr>
          <a:lstStyle/>
          <a:p>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
        <p:nvSpPr>
          <p:cNvPr id="6" name="TextBox 5"/>
          <p:cNvSpPr txBox="1"/>
          <p:nvPr/>
        </p:nvSpPr>
        <p:spPr>
          <a:xfrm>
            <a:off x="2051720" y="2492896"/>
            <a:ext cx="5040559" cy="523220"/>
          </a:xfrm>
          <a:prstGeom prst="rect">
            <a:avLst/>
          </a:prstGeom>
          <a:noFill/>
        </p:spPr>
        <p:txBody>
          <a:bodyPr wrap="square" rtlCol="0">
            <a:spAutoFit/>
          </a:bodyPr>
          <a:lstStyle/>
          <a:p>
            <a:pPr algn="ctr"/>
            <a:r>
              <a:rPr lang="ru-RU" sz="2800" b="1" dirty="0" smtClean="0">
                <a:solidFill>
                  <a:srgbClr val="C00000"/>
                </a:solidFill>
                <a:latin typeface="Times New Roman" pitchFamily="18" charset="0"/>
                <a:cs typeface="Times New Roman" pitchFamily="18" charset="0"/>
              </a:rPr>
              <a:t>СПАСИБО ЗА ВНИМАНИЕ!</a:t>
            </a:r>
            <a:endParaRPr lang="ru-RU" sz="2800" b="1" dirty="0">
              <a:solidFill>
                <a:srgbClr val="C00000"/>
              </a:solidFill>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6386" name="Picture 2" descr="http://www.filipp-ok.ru/files/look.com_.ua-30781.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5" name="TextBox 4"/>
          <p:cNvSpPr txBox="1"/>
          <p:nvPr/>
        </p:nvSpPr>
        <p:spPr>
          <a:xfrm>
            <a:off x="3995936" y="404664"/>
            <a:ext cx="4968552" cy="2831544"/>
          </a:xfrm>
          <a:prstGeom prst="rect">
            <a:avLst/>
          </a:prstGeom>
          <a:noFill/>
        </p:spPr>
        <p:txBody>
          <a:bodyPr wrap="square" rtlCol="0">
            <a:spAutoFit/>
          </a:bodyPr>
          <a:lstStyle/>
          <a:p>
            <a:r>
              <a:rPr lang="ru-RU" sz="2000" b="1" dirty="0">
                <a:solidFill>
                  <a:srgbClr val="C00000"/>
                </a:solidFill>
                <a:latin typeface="Times New Roman" pitchFamily="18" charset="0"/>
                <a:cs typeface="Times New Roman" pitchFamily="18" charset="0"/>
              </a:rPr>
              <a:t>Актуальность </a:t>
            </a:r>
            <a:r>
              <a:rPr lang="ru-RU" sz="2000" b="1" dirty="0" smtClean="0">
                <a:solidFill>
                  <a:srgbClr val="C00000"/>
                </a:solidFill>
                <a:latin typeface="Times New Roman" pitchFamily="18" charset="0"/>
                <a:cs typeface="Times New Roman" pitchFamily="18" charset="0"/>
              </a:rPr>
              <a:t>проекта</a:t>
            </a:r>
          </a:p>
          <a:p>
            <a:pPr algn="ctr"/>
            <a:endParaRPr lang="ru-RU" sz="2000" b="1" dirty="0">
              <a:solidFill>
                <a:srgbClr val="C00000"/>
              </a:solidFill>
              <a:latin typeface="Times New Roman" pitchFamily="18" charset="0"/>
              <a:cs typeface="Times New Roman" pitchFamily="18" charset="0"/>
            </a:endParaRPr>
          </a:p>
          <a:p>
            <a:r>
              <a:rPr lang="ru-RU" sz="2000" dirty="0">
                <a:latin typeface="Times New Roman" pitchFamily="18" charset="0"/>
                <a:cs typeface="Times New Roman" pitchFamily="18" charset="0"/>
              </a:rPr>
              <a:t>Проект направлен на расширение и обобщение знаний о культурных огородных растениях, формирование знаний об уходе за растениями, на осознание детьми значимости овощей в жизнедеятельности человека.</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9460" name="Picture 4"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7" name="Прямоугольник 6"/>
          <p:cNvSpPr/>
          <p:nvPr/>
        </p:nvSpPr>
        <p:spPr>
          <a:xfrm>
            <a:off x="467544" y="908720"/>
            <a:ext cx="8352928" cy="2862322"/>
          </a:xfrm>
          <a:prstGeom prst="rect">
            <a:avLst/>
          </a:prstGeom>
        </p:spPr>
        <p:txBody>
          <a:bodyPr wrap="square">
            <a:spAutoFit/>
          </a:bodyPr>
          <a:lstStyle/>
          <a:p>
            <a:r>
              <a:rPr lang="ru-RU" sz="2000" b="1" dirty="0">
                <a:latin typeface="Times New Roman" pitchFamily="18" charset="0"/>
                <a:cs typeface="Times New Roman" pitchFamily="18" charset="0"/>
              </a:rPr>
              <a:t>Тип проекта: </a:t>
            </a:r>
            <a:r>
              <a:rPr lang="ru-RU" sz="2000" dirty="0">
                <a:latin typeface="Times New Roman" pitchFamily="18" charset="0"/>
                <a:cs typeface="Times New Roman" pitchFamily="18" charset="0"/>
              </a:rPr>
              <a:t>познавательный </a:t>
            </a:r>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Вид </a:t>
            </a:r>
            <a:r>
              <a:rPr lang="ru-RU" sz="2000" b="1" dirty="0">
                <a:latin typeface="Times New Roman" pitchFamily="18" charset="0"/>
                <a:cs typeface="Times New Roman" pitchFamily="18" charset="0"/>
              </a:rPr>
              <a:t>проекта: </a:t>
            </a:r>
            <a:r>
              <a:rPr lang="ru-RU" sz="2000" dirty="0">
                <a:latin typeface="Times New Roman" pitchFamily="18" charset="0"/>
                <a:cs typeface="Times New Roman" pitchFamily="18" charset="0"/>
              </a:rPr>
              <a:t>исследовательский </a:t>
            </a:r>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Участники: </a:t>
            </a:r>
            <a:r>
              <a:rPr lang="ru-RU" sz="2000" dirty="0" smtClean="0">
                <a:latin typeface="Times New Roman" pitchFamily="18" charset="0"/>
                <a:cs typeface="Times New Roman" pitchFamily="18" charset="0"/>
              </a:rPr>
              <a:t>дети средней группы, воспитатели, родители</a:t>
            </a:r>
          </a:p>
          <a:p>
            <a:endParaRPr lang="ru-RU" sz="2000" b="1" dirty="0">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Сроки </a:t>
            </a:r>
            <a:r>
              <a:rPr lang="ru-RU" sz="2000" b="1" dirty="0">
                <a:latin typeface="Times New Roman" pitchFamily="18" charset="0"/>
                <a:cs typeface="Times New Roman" pitchFamily="18" charset="0"/>
              </a:rPr>
              <a:t>реализации проекта: </a:t>
            </a:r>
            <a:r>
              <a:rPr lang="ru-RU" sz="2000" dirty="0" smtClean="0">
                <a:latin typeface="Times New Roman" pitchFamily="18" charset="0"/>
                <a:cs typeface="Times New Roman" pitchFamily="18" charset="0"/>
              </a:rPr>
              <a:t>долгосрочный 06.03.2017г по 27.04.2017г</a:t>
            </a:r>
          </a:p>
          <a:p>
            <a:r>
              <a:rPr lang="ru-RU" sz="2000" dirty="0" smtClean="0">
                <a:latin typeface="Times New Roman" pitchFamily="18" charset="0"/>
                <a:cs typeface="Times New Roman" pitchFamily="18" charset="0"/>
              </a:rPr>
              <a:t> </a:t>
            </a:r>
          </a:p>
          <a:p>
            <a:r>
              <a:rPr lang="ru-RU" sz="2000" b="1" dirty="0" smtClean="0">
                <a:latin typeface="Times New Roman" pitchFamily="18" charset="0"/>
                <a:cs typeface="Times New Roman" pitchFamily="18" charset="0"/>
              </a:rPr>
              <a:t>Продукты </a:t>
            </a:r>
            <a:r>
              <a:rPr lang="ru-RU" sz="2000" b="1" dirty="0">
                <a:latin typeface="Times New Roman" pitchFamily="18" charset="0"/>
                <a:cs typeface="Times New Roman" pitchFamily="18" charset="0"/>
              </a:rPr>
              <a:t>проекта: </a:t>
            </a:r>
            <a:r>
              <a:rPr lang="ru-RU" sz="2000" dirty="0" smtClean="0">
                <a:latin typeface="Times New Roman" pitchFamily="18" charset="0"/>
                <a:cs typeface="Times New Roman" pitchFamily="18" charset="0"/>
              </a:rPr>
              <a:t>рисунки, дневники </a:t>
            </a:r>
            <a:r>
              <a:rPr lang="ru-RU" sz="2000" dirty="0">
                <a:latin typeface="Times New Roman" pitchFamily="18" charset="0"/>
                <a:cs typeface="Times New Roman" pitchFamily="18" charset="0"/>
              </a:rPr>
              <a:t>наблюдений, фото.</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5" name="Прямоугольник 4"/>
          <p:cNvSpPr/>
          <p:nvPr/>
        </p:nvSpPr>
        <p:spPr>
          <a:xfrm>
            <a:off x="1187624" y="620688"/>
            <a:ext cx="6912768" cy="4401205"/>
          </a:xfrm>
          <a:prstGeom prst="rect">
            <a:avLst/>
          </a:prstGeom>
        </p:spPr>
        <p:txBody>
          <a:bodyPr wrap="square">
            <a:spAutoFit/>
          </a:bodyPr>
          <a:lstStyle/>
          <a:p>
            <a:r>
              <a:rPr lang="ru-RU" sz="2000" b="1" dirty="0" smtClean="0">
                <a:solidFill>
                  <a:srgbClr val="C00000"/>
                </a:solidFill>
                <a:latin typeface="Times New Roman" pitchFamily="18" charset="0"/>
                <a:cs typeface="Times New Roman" pitchFamily="18" charset="0"/>
              </a:rPr>
              <a:t>Проблема</a:t>
            </a:r>
          </a:p>
          <a:p>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Цель исследования</a:t>
            </a:r>
            <a:r>
              <a:rPr lang="ru-RU" sz="2000" b="1" dirty="0" smtClean="0">
                <a:latin typeface="Times New Roman" pitchFamily="18" charset="0"/>
                <a:cs typeface="Times New Roman" pitchFamily="18" charset="0"/>
              </a:rPr>
              <a:t>:</a:t>
            </a:r>
            <a:endParaRPr lang="ru-RU" sz="2000" b="1" dirty="0">
              <a:latin typeface="Times New Roman" pitchFamily="18" charset="0"/>
              <a:cs typeface="Times New Roman" pitchFamily="18" charset="0"/>
            </a:endParaRPr>
          </a:p>
          <a:p>
            <a:r>
              <a:rPr lang="ru-RU" sz="2000" dirty="0">
                <a:latin typeface="Times New Roman" pitchFamily="18" charset="0"/>
                <a:cs typeface="Times New Roman" pitchFamily="18" charset="0"/>
              </a:rPr>
              <a:t>Дети дошкольного возраста в недостаточной степени имеют представления о растениях, о том, где они растут, о необходимых условиях их роста. Детский интерес к познавательно-исследовательской деятельности недостаточно развит</a:t>
            </a:r>
            <a:r>
              <a:rPr lang="ru-RU" sz="2000" dirty="0" smtClean="0">
                <a:latin typeface="Times New Roman" pitchFamily="18" charset="0"/>
                <a:cs typeface="Times New Roman" pitchFamily="18" charset="0"/>
              </a:rPr>
              <a:t>. Создание условий в группе для развития познавательного интереса к исследовательской деятельности, раскрытие творческого и интеллектуального потенциала дошкольников, вовлечение детей в практическую деятельность по выращиванию культурных огородных растений.</a:t>
            </a:r>
          </a:p>
          <a:p>
            <a:endParaRPr lang="ru-RU" sz="20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5" name="Прямоугольник 4"/>
          <p:cNvSpPr/>
          <p:nvPr/>
        </p:nvSpPr>
        <p:spPr>
          <a:xfrm>
            <a:off x="1187624" y="764704"/>
            <a:ext cx="7344816" cy="2554545"/>
          </a:xfrm>
          <a:prstGeom prst="rect">
            <a:avLst/>
          </a:prstGeom>
        </p:spPr>
        <p:txBody>
          <a:bodyPr wrap="square">
            <a:spAutoFit/>
          </a:bodyPr>
          <a:lstStyle/>
          <a:p>
            <a:r>
              <a:rPr lang="ru-RU" sz="2000" b="1" dirty="0">
                <a:solidFill>
                  <a:srgbClr val="C00000"/>
                </a:solidFill>
                <a:latin typeface="Times New Roman" pitchFamily="18" charset="0"/>
                <a:cs typeface="Times New Roman" pitchFamily="18" charset="0"/>
              </a:rPr>
              <a:t>Задачи исследования</a:t>
            </a:r>
            <a:r>
              <a:rPr lang="ru-RU" sz="2000" b="1" dirty="0" smtClean="0">
                <a:solidFill>
                  <a:srgbClr val="C00000"/>
                </a:solidFill>
                <a:latin typeface="Times New Roman" pitchFamily="18" charset="0"/>
                <a:cs typeface="Times New Roman" pitchFamily="18" charset="0"/>
              </a:rPr>
              <a:t>:</a:t>
            </a:r>
          </a:p>
          <a:p>
            <a:pPr algn="ctr"/>
            <a:endParaRPr lang="ru-RU" sz="2000" b="1" dirty="0">
              <a:solidFill>
                <a:srgbClr val="C00000"/>
              </a:solidFill>
              <a:latin typeface="Times New Roman" pitchFamily="18" charset="0"/>
              <a:cs typeface="Times New Roman" pitchFamily="18" charset="0"/>
            </a:endParaRPr>
          </a:p>
          <a:p>
            <a:r>
              <a:rPr lang="ru-RU" sz="2000" dirty="0">
                <a:latin typeface="Times New Roman" pitchFamily="18" charset="0"/>
                <a:cs typeface="Times New Roman" pitchFamily="18" charset="0"/>
              </a:rPr>
              <a:t>1. Учить детей ухаживать за огородными растениями. 2. Дать наглядное представление детям о потребностях растений в свете, тепле, влаге, почве для роста растений. 3. Развивать познавательные и творческие способности </a:t>
            </a:r>
            <a:r>
              <a:rPr lang="ru-RU" sz="2000" dirty="0" smtClean="0">
                <a:latin typeface="Times New Roman" pitchFamily="18" charset="0"/>
                <a:cs typeface="Times New Roman" pitchFamily="18" charset="0"/>
              </a:rPr>
              <a:t>детей</a:t>
            </a:r>
            <a:r>
              <a:rPr lang="ru-RU" sz="2000" dirty="0">
                <a:latin typeface="Times New Roman" pitchFamily="18" charset="0"/>
                <a:cs typeface="Times New Roman" pitchFamily="18" charset="0"/>
              </a:rPr>
              <a:t>.</a:t>
            </a:r>
            <a:r>
              <a:rPr lang="ru-RU" sz="2000" dirty="0" smtClean="0">
                <a:latin typeface="Times New Roman" pitchFamily="18" charset="0"/>
                <a:cs typeface="Times New Roman" pitchFamily="18" charset="0"/>
              </a:rPr>
              <a:t> 4. </a:t>
            </a:r>
            <a:r>
              <a:rPr lang="ru-RU" sz="2000" dirty="0">
                <a:latin typeface="Times New Roman" pitchFamily="18" charset="0"/>
                <a:cs typeface="Times New Roman" pitchFamily="18" charset="0"/>
              </a:rPr>
              <a:t>Формировать осознанно – правильное отношение к природе родного края, к труду человека.</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5" name="Прямоугольник 4"/>
          <p:cNvSpPr/>
          <p:nvPr/>
        </p:nvSpPr>
        <p:spPr>
          <a:xfrm>
            <a:off x="1259632" y="548681"/>
            <a:ext cx="7056784" cy="3170099"/>
          </a:xfrm>
          <a:prstGeom prst="rect">
            <a:avLst/>
          </a:prstGeom>
        </p:spPr>
        <p:txBody>
          <a:bodyPr wrap="square">
            <a:spAutoFit/>
          </a:bodyPr>
          <a:lstStyle/>
          <a:p>
            <a:r>
              <a:rPr lang="ru-RU" sz="2000" b="1" dirty="0">
                <a:solidFill>
                  <a:srgbClr val="C00000"/>
                </a:solidFill>
                <a:latin typeface="Times New Roman" pitchFamily="18" charset="0"/>
                <a:cs typeface="Times New Roman" pitchFamily="18" charset="0"/>
              </a:rPr>
              <a:t>Предполагаемые результаты</a:t>
            </a:r>
            <a:r>
              <a:rPr lang="ru-RU" sz="2000" b="1" dirty="0" smtClean="0">
                <a:solidFill>
                  <a:srgbClr val="C00000"/>
                </a:solidFill>
                <a:latin typeface="Times New Roman" pitchFamily="18" charset="0"/>
                <a:cs typeface="Times New Roman" pitchFamily="18" charset="0"/>
              </a:rPr>
              <a:t>:</a:t>
            </a:r>
          </a:p>
          <a:p>
            <a:pPr algn="ctr"/>
            <a:endParaRPr lang="ru-RU" sz="2000" b="1" dirty="0">
              <a:solidFill>
                <a:srgbClr val="C00000"/>
              </a:solidFill>
              <a:latin typeface="Times New Roman" pitchFamily="18" charset="0"/>
              <a:cs typeface="Times New Roman" pitchFamily="18" charset="0"/>
            </a:endParaRPr>
          </a:p>
          <a:p>
            <a:r>
              <a:rPr lang="ru-RU" sz="2000" dirty="0">
                <a:latin typeface="Times New Roman" pitchFamily="18" charset="0"/>
                <a:cs typeface="Times New Roman" pitchFamily="18" charset="0"/>
              </a:rPr>
              <a:t>Из семян, луковиц, зерен можно вырастить растения. Создав огород на окне мы вырастим </a:t>
            </a:r>
            <a:r>
              <a:rPr lang="ru-RU" sz="2000" dirty="0" smtClean="0">
                <a:latin typeface="Times New Roman" pitchFamily="18" charset="0"/>
                <a:cs typeface="Times New Roman" pitchFamily="18" charset="0"/>
              </a:rPr>
              <a:t>лук, фасоль, картофель . </a:t>
            </a:r>
            <a:r>
              <a:rPr lang="ru-RU" sz="2000" dirty="0">
                <a:latin typeface="Times New Roman" pitchFamily="18" charset="0"/>
                <a:cs typeface="Times New Roman" pitchFamily="18" charset="0"/>
              </a:rPr>
              <a:t>У детей появится интерес к растениям. Они смогут различать некоторые виды растений, узнают особенности их строения, научатся правильно ухаживать за ними. Дети узнают много интересного из жизни растений. исследуют опытным путем условия, необходимые для роста растений. Дети научатся вести наблюдения и делать первые опыты.</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5" name="Прямоугольник 4"/>
          <p:cNvSpPr/>
          <p:nvPr/>
        </p:nvSpPr>
        <p:spPr>
          <a:xfrm>
            <a:off x="1403648" y="908720"/>
            <a:ext cx="5454352" cy="1631216"/>
          </a:xfrm>
          <a:prstGeom prst="rect">
            <a:avLst/>
          </a:prstGeom>
        </p:spPr>
        <p:txBody>
          <a:bodyPr wrap="square">
            <a:spAutoFit/>
          </a:bodyPr>
          <a:lstStyle/>
          <a:p>
            <a:r>
              <a:rPr lang="ru-RU" sz="2000" b="1" dirty="0">
                <a:solidFill>
                  <a:srgbClr val="C00000"/>
                </a:solidFill>
                <a:latin typeface="Times New Roman" pitchFamily="18" charset="0"/>
                <a:cs typeface="Times New Roman" pitchFamily="18" charset="0"/>
              </a:rPr>
              <a:t>Этапы реализации проекта</a:t>
            </a:r>
            <a:r>
              <a:rPr lang="ru-RU" sz="2000" b="1" dirty="0" smtClean="0">
                <a:solidFill>
                  <a:srgbClr val="C00000"/>
                </a:solidFill>
                <a:latin typeface="Times New Roman" pitchFamily="18" charset="0"/>
                <a:cs typeface="Times New Roman" pitchFamily="18" charset="0"/>
              </a:rPr>
              <a:t>:</a:t>
            </a:r>
          </a:p>
          <a:p>
            <a:endParaRPr lang="ru-RU" sz="2000" b="1" dirty="0">
              <a:solidFill>
                <a:srgbClr val="C00000"/>
              </a:solidFill>
              <a:latin typeface="Times New Roman" pitchFamily="18" charset="0"/>
              <a:cs typeface="Times New Roman" pitchFamily="18" charset="0"/>
            </a:endParaRPr>
          </a:p>
          <a:p>
            <a:r>
              <a:rPr lang="ru-RU" sz="2000" dirty="0" smtClean="0">
                <a:latin typeface="Times New Roman" pitchFamily="18" charset="0"/>
                <a:cs typeface="Times New Roman" pitchFamily="18" charset="0"/>
              </a:rPr>
              <a:t>1.Подготовительный </a:t>
            </a:r>
          </a:p>
          <a:p>
            <a:r>
              <a:rPr lang="ru-RU" sz="2000" dirty="0" smtClean="0">
                <a:latin typeface="Times New Roman" pitchFamily="18" charset="0"/>
                <a:cs typeface="Times New Roman" pitchFamily="18" charset="0"/>
              </a:rPr>
              <a:t>2.Основной </a:t>
            </a:r>
          </a:p>
          <a:p>
            <a:r>
              <a:rPr lang="ru-RU" sz="2000" dirty="0" smtClean="0">
                <a:latin typeface="Times New Roman" pitchFamily="18" charset="0"/>
                <a:cs typeface="Times New Roman" pitchFamily="18" charset="0"/>
              </a:rPr>
              <a:t>3.Заключительный</a:t>
            </a:r>
            <a:endParaRPr lang="ru-RU" sz="20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5" name="Прямоугольник 4"/>
          <p:cNvSpPr/>
          <p:nvPr/>
        </p:nvSpPr>
        <p:spPr>
          <a:xfrm>
            <a:off x="827584" y="836712"/>
            <a:ext cx="6984776" cy="1938992"/>
          </a:xfrm>
          <a:prstGeom prst="rect">
            <a:avLst/>
          </a:prstGeom>
        </p:spPr>
        <p:txBody>
          <a:bodyPr wrap="square">
            <a:spAutoFit/>
          </a:bodyPr>
          <a:lstStyle/>
          <a:p>
            <a:r>
              <a:rPr lang="ru-RU" sz="2000" b="1" dirty="0">
                <a:solidFill>
                  <a:srgbClr val="C00000"/>
                </a:solidFill>
                <a:latin typeface="Times New Roman" pitchFamily="18" charset="0"/>
                <a:cs typeface="Times New Roman" pitchFamily="18" charset="0"/>
              </a:rPr>
              <a:t>Подготовительный этап</a:t>
            </a:r>
          </a:p>
          <a:p>
            <a:r>
              <a:rPr lang="ru-RU" sz="2000" dirty="0">
                <a:latin typeface="Times New Roman" pitchFamily="18" charset="0"/>
                <a:cs typeface="Times New Roman" pitchFamily="18" charset="0"/>
              </a:rPr>
              <a:t>Содержание: Анализ имеющихся в группе условий. Сбор информационного материала. Создание условий для организации работы в «Огороде на окне». Приобретение необходимого оборудования: контейнеры, семена, земля, декоративные элементы.</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0482" name="Picture 2" descr="http://img0.liveinternet.ru/images/attach/b/4/103/214/103214592_large__46972075.jpg"/>
          <p:cNvPicPr>
            <a:picLocks noChangeAspect="1" noChangeArrowheads="1"/>
          </p:cNvPicPr>
          <p:nvPr/>
        </p:nvPicPr>
        <p:blipFill>
          <a:blip r:embed="rId2" cstate="screen"/>
          <a:srcRect/>
          <a:stretch>
            <a:fillRect/>
          </a:stretch>
        </p:blipFill>
        <p:spPr bwMode="auto">
          <a:xfrm>
            <a:off x="0" y="1"/>
            <a:ext cx="9144000" cy="6858000"/>
          </a:xfrm>
          <a:prstGeom prst="rect">
            <a:avLst/>
          </a:prstGeom>
          <a:noFill/>
        </p:spPr>
      </p:pic>
      <p:sp>
        <p:nvSpPr>
          <p:cNvPr id="5" name="Прямоугольник 4"/>
          <p:cNvSpPr/>
          <p:nvPr/>
        </p:nvSpPr>
        <p:spPr>
          <a:xfrm>
            <a:off x="1115616" y="620689"/>
            <a:ext cx="7488832" cy="4401205"/>
          </a:xfrm>
          <a:prstGeom prst="rect">
            <a:avLst/>
          </a:prstGeom>
        </p:spPr>
        <p:txBody>
          <a:bodyPr wrap="square">
            <a:spAutoFit/>
          </a:bodyPr>
          <a:lstStyle/>
          <a:p>
            <a:r>
              <a:rPr lang="ru-RU" sz="2000" b="1" dirty="0">
                <a:solidFill>
                  <a:srgbClr val="C00000"/>
                </a:solidFill>
                <a:latin typeface="Times New Roman" pitchFamily="18" charset="0"/>
                <a:cs typeface="Times New Roman" pitchFamily="18" charset="0"/>
              </a:rPr>
              <a:t>Основной этап:</a:t>
            </a:r>
          </a:p>
          <a:p>
            <a:endParaRPr lang="ru-RU" sz="2000"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Содержание</a:t>
            </a:r>
            <a:r>
              <a:rPr lang="ru-RU" sz="2000" dirty="0">
                <a:latin typeface="Times New Roman" pitchFamily="18" charset="0"/>
                <a:cs typeface="Times New Roman" pitchFamily="18" charset="0"/>
              </a:rPr>
              <a:t>: </a:t>
            </a:r>
            <a:endParaRPr lang="ru-RU" sz="2000" dirty="0" smtClean="0">
              <a:latin typeface="Times New Roman" pitchFamily="18" charset="0"/>
              <a:cs typeface="Times New Roman" pitchFamily="18" charset="0"/>
            </a:endParaRPr>
          </a:p>
          <a:p>
            <a:pPr marL="457200" indent="-457200"/>
            <a:r>
              <a:rPr lang="ru-RU" sz="2000" dirty="0" smtClean="0">
                <a:latin typeface="Times New Roman" pitchFamily="18" charset="0"/>
                <a:cs typeface="Times New Roman" pitchFamily="18" charset="0"/>
              </a:rPr>
              <a:t>1.Цикл </a:t>
            </a:r>
            <a:r>
              <a:rPr lang="ru-RU" sz="2000" dirty="0">
                <a:latin typeface="Times New Roman" pitchFamily="18" charset="0"/>
                <a:cs typeface="Times New Roman" pitchFamily="18" charset="0"/>
              </a:rPr>
              <a:t>познавательных занятий по изучению культурных и декоративных растений. </a:t>
            </a:r>
            <a:endParaRPr lang="ru-RU" sz="2000" dirty="0" smtClean="0">
              <a:latin typeface="Times New Roman" pitchFamily="18" charset="0"/>
              <a:cs typeface="Times New Roman" pitchFamily="18" charset="0"/>
            </a:endParaRPr>
          </a:p>
          <a:p>
            <a:pPr marL="457200" indent="-457200"/>
            <a:r>
              <a:rPr lang="ru-RU" sz="2000" dirty="0" smtClean="0">
                <a:latin typeface="Times New Roman" pitchFamily="18" charset="0"/>
                <a:cs typeface="Times New Roman" pitchFamily="18" charset="0"/>
              </a:rPr>
              <a:t>2</a:t>
            </a:r>
            <a:r>
              <a:rPr lang="ru-RU" sz="2000" dirty="0">
                <a:latin typeface="Times New Roman" pitchFamily="18" charset="0"/>
                <a:cs typeface="Times New Roman" pitchFamily="18" charset="0"/>
              </a:rPr>
              <a:t>. Исследовательская и практическая деятельность детей по изучению особенностей выращивания культурных и декоративных растений: -подготовка почвы, приобретение семян, посадка, полив, рыхление</a:t>
            </a: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наблюдение за растениями и опыты с последующим фиксированием результатов с помощью рисунков </a:t>
            </a:r>
            <a:r>
              <a:rPr lang="ru-RU" sz="2000" dirty="0" smtClean="0">
                <a:latin typeface="Times New Roman" pitchFamily="18" charset="0"/>
                <a:cs typeface="Times New Roman" pitchFamily="18" charset="0"/>
              </a:rPr>
              <a:t>и.</a:t>
            </a:r>
          </a:p>
          <a:p>
            <a:pPr marL="457200" indent="-457200"/>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3. Отражение результатов исследований через художественно-творческую деятельность детей. </a:t>
            </a:r>
            <a:endParaRPr lang="ru-RU" sz="2000" dirty="0" smtClean="0">
              <a:latin typeface="Times New Roman" pitchFamily="18" charset="0"/>
              <a:cs typeface="Times New Roman" pitchFamily="18" charset="0"/>
            </a:endParaRPr>
          </a:p>
          <a:p>
            <a:pPr marL="457200" indent="-457200"/>
            <a:endParaRPr lang="ru-RU" sz="20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TotalTime>
  <Words>505</Words>
  <Application>Microsoft Office PowerPoint</Application>
  <PresentationFormat>Экран (4:3)</PresentationFormat>
  <Paragraphs>68</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Егор</dc:creator>
  <cp:lastModifiedBy>Егор</cp:lastModifiedBy>
  <cp:revision>19</cp:revision>
  <dcterms:created xsi:type="dcterms:W3CDTF">2017-03-26T07:24:07Z</dcterms:created>
  <dcterms:modified xsi:type="dcterms:W3CDTF">2017-12-21T07:24:49Z</dcterms:modified>
</cp:coreProperties>
</file>