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D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15449-2FB3-42C5-A7F7-85FD18355D53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3D1C4-6094-411F-8726-5829E7B0A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40;&#1076;&#1084;&#1080;&#1085;&#1080;&#1089;&#1090;&#1088;&#1072;&#1090;&#1086;&#1088;\&#1056;&#1072;&#1073;&#1086;&#1095;&#1080;&#1081;%20&#1089;&#1090;&#1086;&#1083;\C&#1088;&#1077;&#1076;&#1072;%20&#1086;&#1073;&#1080;&#1090;&#1072;&#1085;&#1080;&#1103;\&#1087;&#1072;&#1088;&#1072;&#1079;&#1080;&#1090;&#1080;&#1079;&#1084;.wm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14290"/>
          <a:ext cx="8643998" cy="6256071"/>
        </p:xfrm>
        <a:graphic>
          <a:graphicData uri="http://schemas.openxmlformats.org/drawingml/2006/table">
            <a:tbl>
              <a:tblPr/>
              <a:tblGrid>
                <a:gridCol w="2106521"/>
                <a:gridCol w="4213041"/>
                <a:gridCol w="2324436"/>
              </a:tblGrid>
              <a:tr h="3729065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Пробное действие                                                                    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Задание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№ 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Распредели организмы по средам обитания: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 водная   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Б. наземно-воздушная  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В. почвенная 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1. журавль  2. медведь  3. акула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клещи 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5. крабы  6. антилопа 7. ряска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  клопы   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9. дождевые черви   10.  землеройки   11. лягушки  12. жабы   13. дуб  14. кувшинки   15. ласточка  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 комары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 печеночный сосальщик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   18. зебра    19. медуза    Образец: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83610" marR="83610" marT="41805" marB="4180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83610" marR="83610" marT="41805" marB="4180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03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 водная   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Б. наземно-воздушная  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В. почвенная 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397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3,5,7,8,11,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12,14,19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,2,6,8,13,15,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16?,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8,9,10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214290"/>
          <a:ext cx="8643998" cy="6256071"/>
        </p:xfrm>
        <a:graphic>
          <a:graphicData uri="http://schemas.openxmlformats.org/drawingml/2006/table">
            <a:tbl>
              <a:tblPr/>
              <a:tblGrid>
                <a:gridCol w="2106521"/>
                <a:gridCol w="4213041"/>
                <a:gridCol w="2324436"/>
              </a:tblGrid>
              <a:tr h="3729065"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Пробное действие                                                                    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Задание 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№ 1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Распредели организмы по средам обитания: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       </a:t>
                      </a: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. водная   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Б. наземно-воздушная  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В. почвенная 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1. журавль  2. медведь  3. акула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клещи 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5. крабы  6. антилопа 7. ряска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8.  клопы   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9. дождевые черви   10.  землеройки   11. лягушки  12. жабы   13. дуб  14. кувшинки   15. ласточка  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 комары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17. печеночный сосальщик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    18. зебра    19. медуза    Образец: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83610" marR="83610" marT="41805" marB="4180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3200" dirty="0"/>
                    </a:p>
                  </a:txBody>
                  <a:tcPr marL="83610" marR="83610" marT="41805" marB="41805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03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А. водная   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906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Б. наземно-воздушная  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В. почвенная 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3973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3,5,7,8,11,</a:t>
                      </a: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12,14,19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,2,6,8,13,15,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16?,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8,9,10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708" marR="627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571480"/>
          <a:ext cx="8643998" cy="5207191"/>
        </p:xfrm>
        <a:graphic>
          <a:graphicData uri="http://schemas.openxmlformats.org/drawingml/2006/table">
            <a:tbl>
              <a:tblPr/>
              <a:tblGrid>
                <a:gridCol w="8643998"/>
              </a:tblGrid>
              <a:tr h="4143404">
                <a:tc>
                  <a:txBody>
                    <a:bodyPr/>
                    <a:lstStyle/>
                    <a:p>
                      <a:pPr marL="342900" marR="32385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ru-RU" sz="4000" b="1" dirty="0" smtClean="0">
                        <a:solidFill>
                          <a:srgbClr val="460DB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marR="32385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ru-RU" sz="4000" b="1" dirty="0" smtClean="0">
                        <a:solidFill>
                          <a:srgbClr val="460DB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marR="32385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4000" b="1" dirty="0" smtClean="0">
                          <a:solidFill>
                            <a:srgbClr val="460DB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Правила работы в паре.</a:t>
                      </a:r>
                    </a:p>
                    <a:p>
                      <a:pPr marL="342900" marR="32385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ru-RU" sz="3600" b="1" dirty="0" smtClean="0">
                        <a:solidFill>
                          <a:srgbClr val="460DB9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marR="32385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3600" b="1" dirty="0" smtClean="0">
                          <a:solidFill>
                            <a:srgbClr val="460DB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Работать </a:t>
                      </a:r>
                      <a:r>
                        <a:rPr lang="ru-RU" sz="3600" b="1" dirty="0">
                          <a:solidFill>
                            <a:srgbClr val="460DB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должны оба.</a:t>
                      </a:r>
                      <a:endParaRPr lang="ru-RU" sz="2800" b="1" dirty="0">
                        <a:solidFill>
                          <a:srgbClr val="460DB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32512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3600" b="1" dirty="0">
                          <a:solidFill>
                            <a:srgbClr val="460DB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Один говорит, другой слушает.</a:t>
                      </a:r>
                      <a:endParaRPr lang="ru-RU" sz="2800" b="1" dirty="0">
                        <a:solidFill>
                          <a:srgbClr val="460DB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32512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3600" b="1" dirty="0">
                          <a:solidFill>
                            <a:srgbClr val="460DB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Если не понял, переспроси.</a:t>
                      </a:r>
                      <a:endParaRPr lang="ru-RU" sz="2800" b="1" dirty="0">
                        <a:solidFill>
                          <a:srgbClr val="460DB9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marR="32512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3600" b="1" dirty="0">
                          <a:solidFill>
                            <a:srgbClr val="460DB9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Своё несогласие высказывай вежливо</a:t>
                      </a:r>
                      <a:r>
                        <a:rPr lang="ru-RU" sz="2400" b="1" dirty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195" marR="361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" name="Рисунок 2" descr="C:\Documents and Settings\Администратор\Рабочий стол\Мои рисунки\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1447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786874" cy="6429420"/>
        </p:xfrm>
        <a:graphic>
          <a:graphicData uri="http://schemas.openxmlformats.org/drawingml/2006/table">
            <a:tbl>
              <a:tblPr/>
              <a:tblGrid>
                <a:gridCol w="8786874"/>
              </a:tblGrid>
              <a:tr h="10819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Эталон.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«Особенности организменной среды обитания»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333" marR="41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74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1.Относительное постоянство условий внутренней среды (влажности, температуры, химического состава);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2. Обильная и легкодоступная пища;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3. Среда обитания ограничена как во времени (жизнью хозяина), так и в пространстве;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4. Недостаток кислорода, света;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5. Защищенность от непосредственного воздействия факторов внешней среды, в том числе от врагов.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6. Плотная среда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333" marR="413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642918"/>
          <a:ext cx="8001055" cy="3571900"/>
        </p:xfrm>
        <a:graphic>
          <a:graphicData uri="http://schemas.openxmlformats.org/drawingml/2006/table">
            <a:tbl>
              <a:tblPr/>
              <a:tblGrid>
                <a:gridCol w="8001055"/>
              </a:tblGrid>
              <a:tr h="3571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24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Паразит — организм, который использует другой организм либо в качестве среды обитания, либо в качестве источника пищи, нанося при этом вред хозяину. </a:t>
                      </a:r>
                      <a:endParaRPr lang="ru-RU" sz="24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Выделяют </a:t>
                      </a:r>
                      <a:r>
                        <a:rPr lang="ru-RU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паразитов растений, животных, человека. Пример: повилика — паразит растений; </a:t>
                      </a:r>
                      <a:endParaRPr lang="ru-RU" sz="2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блоха</a:t>
                      </a:r>
                      <a:r>
                        <a:rPr lang="ru-RU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, лентец — паразит животных; </a:t>
                      </a:r>
                      <a:endParaRPr lang="ru-RU" sz="2400" b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палочка </a:t>
                      </a:r>
                      <a:r>
                        <a:rPr lang="ru-RU" sz="2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Коха, вошь, аскарида — паразиты человека.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аразитиз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8" y="142852"/>
            <a:ext cx="8643966" cy="648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858312" cy="6396497"/>
        </p:xfrm>
        <a:graphic>
          <a:graphicData uri="http://schemas.openxmlformats.org/drawingml/2006/table">
            <a:tbl>
              <a:tblPr/>
              <a:tblGrid>
                <a:gridCol w="8858312"/>
              </a:tblGrid>
              <a:tr h="3821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Эталон.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Приспособления  паразитов к своей среде обитания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76" marR="4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5873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2200" b="1" dirty="0" smtClean="0">
                        <a:solidFill>
                          <a:srgbClr val="00206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</a:t>
                      </a: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большинства паразитов имеются органы прикрепления к телу или к удержанию внутри тела хозяина (присоски, крючья и т.д.). 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Для кровососущих характерно наличие колюще - сосущего ротового аппарата; веществ, снижающих чувствительность, увеличение вместимости пищеварительной </a:t>
                      </a:r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системы.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 некоторых паразитов происходит изменение ряда систем органов. Например, у ленточных червей отсутствует пищеварительная система, у других паразитов нет органов передвижения и органов чувств.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Для паразитов характерна хорошо развития половая система, высокая   плодовитость, сложные циклы развития.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776" marR="4077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Самостоятельная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самопроверкой по эталону.     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приспособления имеют паразиты к своей среде обитания?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ответа на вопрос, рассмотрите ротовой аппарат кровососущего насекомого-комара, а также  воспользуйтесь текстовыми и интерактивными материалами учебника и диска: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Откройте учебник - стр28-29, прочитайте текст параграфа 9, рассмотрите рисунки.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Откройте каталог, параграф - 9, ознакомитесь с материалами  диска: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 паразиты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приспособления к паразитическому образу жизни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взаимоотношения паразит-хозяин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357166"/>
          <a:ext cx="8001055" cy="5786478"/>
        </p:xfrm>
        <a:graphic>
          <a:graphicData uri="http://schemas.openxmlformats.org/drawingml/2006/table">
            <a:tbl>
              <a:tblPr/>
              <a:tblGrid>
                <a:gridCol w="8001055"/>
              </a:tblGrid>
              <a:tr h="578647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Карточка для рефлексии.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знаю основные характеристика паразитов и их среды обитания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могу определять животных паразитов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самостоятельной работе у меня были ошибки.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понял причину своих ошибок (если они были).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сегодня был активным на уроке.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сегодня был внимательным на уроке.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выполнял правила работы в паре.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выполнил правила работы в группе.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выполнял правила эталона учебное общение.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сам открыл новое знание.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доволен своей работой на уроке.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446</Words>
  <Application>Microsoft Office PowerPoint</Application>
  <PresentationFormat>Экран (4:3)</PresentationFormat>
  <Paragraphs>70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Самостоятельная работа  с самопроверкой по эталону.         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2013-11-21T22:17:40Z</dcterms:created>
  <dcterms:modified xsi:type="dcterms:W3CDTF">2013-11-21T23:50:15Z</dcterms:modified>
</cp:coreProperties>
</file>