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6" r:id="rId11"/>
    <p:sldId id="267" r:id="rId12"/>
    <p:sldId id="268" r:id="rId13"/>
    <p:sldId id="265"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29"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17.05.2017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17.05.2017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audio" Target="file:///C:\Users\Irina\Desktop\Ennio_Morrikone_-_iz_filma_Professional_(xMusic.me).mp3"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rina\Pictures\НОВФОН.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4"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pic>
        <p:nvPicPr>
          <p:cNvPr id="4" name="Ennio_Morrikone_-_iz_filma_Professional_(xMusic.me).mp3">
            <a:hlinkClick r:id="" action="ppaction://media"/>
          </p:cNvPr>
          <p:cNvPicPr>
            <a:picLocks noRot="1" noChangeAspect="1"/>
          </p:cNvPicPr>
          <p:nvPr>
            <a:audioFile r:link="rId1"/>
          </p:nvPr>
        </p:nvPicPr>
        <p:blipFill>
          <a:blip r:embed="rId5" cstate="print"/>
          <a:stretch>
            <a:fillRect/>
          </a:stretch>
        </p:blipFill>
        <p:spPr>
          <a:xfrm>
            <a:off x="8643966" y="6357958"/>
            <a:ext cx="244475" cy="244475"/>
          </a:xfrm>
          <a:prstGeom prst="rect">
            <a:avLst/>
          </a:prstGeom>
        </p:spPr>
      </p:pic>
      <p:sp>
        <p:nvSpPr>
          <p:cNvPr id="6" name="Прямоугольник 5"/>
          <p:cNvSpPr/>
          <p:nvPr/>
        </p:nvSpPr>
        <p:spPr>
          <a:xfrm>
            <a:off x="2643174" y="4214818"/>
            <a:ext cx="4357718" cy="2031325"/>
          </a:xfrm>
          <a:prstGeom prst="rect">
            <a:avLst/>
          </a:prstGeom>
        </p:spPr>
        <p:txBody>
          <a:bodyPr wrap="square">
            <a:spAutoFit/>
          </a:bodyPr>
          <a:lstStyle/>
          <a:p>
            <a:pPr algn="ctr"/>
            <a:r>
              <a:rPr lang="en-US" b="1" i="1" dirty="0" smtClean="0">
                <a:solidFill>
                  <a:schemeClr val="accent1"/>
                </a:solidFill>
                <a:latin typeface="Times New Roman" pitchFamily="18" charset="0"/>
                <a:cs typeface="Times New Roman" pitchFamily="18" charset="0"/>
              </a:rPr>
              <a:t>The presentation was prepared </a:t>
            </a:r>
            <a:endParaRPr lang="ru-RU" b="1" i="1" dirty="0" smtClean="0">
              <a:solidFill>
                <a:schemeClr val="accent1"/>
              </a:solidFill>
              <a:latin typeface="Times New Roman" pitchFamily="18" charset="0"/>
              <a:cs typeface="Times New Roman" pitchFamily="18" charset="0"/>
            </a:endParaRPr>
          </a:p>
          <a:p>
            <a:pPr algn="ctr"/>
            <a:r>
              <a:rPr lang="en-US" b="1" i="1" dirty="0" smtClean="0">
                <a:solidFill>
                  <a:schemeClr val="accent1"/>
                </a:solidFill>
                <a:latin typeface="Times New Roman" pitchFamily="18" charset="0"/>
                <a:cs typeface="Times New Roman" pitchFamily="18" charset="0"/>
              </a:rPr>
              <a:t>by the teacher of biology </a:t>
            </a:r>
            <a:endParaRPr lang="ru-RU" b="1" i="1" dirty="0" smtClean="0">
              <a:solidFill>
                <a:schemeClr val="accent1"/>
              </a:solidFill>
              <a:latin typeface="Times New Roman" pitchFamily="18" charset="0"/>
              <a:cs typeface="Times New Roman" pitchFamily="18" charset="0"/>
            </a:endParaRPr>
          </a:p>
          <a:p>
            <a:pPr algn="ctr"/>
            <a:r>
              <a:rPr lang="en-US" b="1" i="1" dirty="0" smtClean="0">
                <a:solidFill>
                  <a:schemeClr val="accent1"/>
                </a:solidFill>
                <a:latin typeface="Times New Roman" pitchFamily="18" charset="0"/>
                <a:cs typeface="Times New Roman" pitchFamily="18" charset="0"/>
              </a:rPr>
              <a:t>of the highest category </a:t>
            </a:r>
            <a:endParaRPr lang="ru-RU" b="1" i="1" dirty="0" smtClean="0">
              <a:solidFill>
                <a:schemeClr val="accent1"/>
              </a:solidFill>
              <a:latin typeface="Times New Roman" pitchFamily="18" charset="0"/>
              <a:cs typeface="Times New Roman" pitchFamily="18" charset="0"/>
            </a:endParaRPr>
          </a:p>
          <a:p>
            <a:pPr algn="ctr"/>
            <a:r>
              <a:rPr lang="en-US" b="1" i="1" dirty="0" smtClean="0">
                <a:solidFill>
                  <a:schemeClr val="accent1"/>
                </a:solidFill>
                <a:latin typeface="Times New Roman" pitchFamily="18" charset="0"/>
                <a:cs typeface="Times New Roman" pitchFamily="18" charset="0"/>
              </a:rPr>
              <a:t>of the State Institution </a:t>
            </a:r>
            <a:endParaRPr lang="ru-RU" b="1" i="1" dirty="0" smtClean="0">
              <a:solidFill>
                <a:schemeClr val="accent1"/>
              </a:solidFill>
              <a:latin typeface="Times New Roman" pitchFamily="18" charset="0"/>
              <a:cs typeface="Times New Roman" pitchFamily="18" charset="0"/>
            </a:endParaRPr>
          </a:p>
          <a:p>
            <a:pPr algn="ctr"/>
            <a:r>
              <a:rPr lang="ru-RU" b="1" i="1" dirty="0" smtClean="0">
                <a:solidFill>
                  <a:schemeClr val="accent1"/>
                </a:solidFill>
                <a:latin typeface="Times New Roman" pitchFamily="18" charset="0"/>
                <a:cs typeface="Times New Roman" pitchFamily="18" charset="0"/>
              </a:rPr>
              <a:t>«</a:t>
            </a:r>
            <a:r>
              <a:rPr lang="en-US" b="1" i="1" dirty="0" smtClean="0">
                <a:solidFill>
                  <a:schemeClr val="accent1"/>
                </a:solidFill>
                <a:latin typeface="Times New Roman" pitchFamily="18" charset="0"/>
                <a:cs typeface="Times New Roman" pitchFamily="18" charset="0"/>
              </a:rPr>
              <a:t>School-lyceum </a:t>
            </a:r>
            <a:r>
              <a:rPr lang="en-US" b="1" i="1" dirty="0" smtClean="0">
                <a:solidFill>
                  <a:schemeClr val="accent1"/>
                </a:solidFill>
                <a:latin typeface="Times New Roman" pitchFamily="18" charset="0"/>
                <a:cs typeface="Times New Roman" pitchFamily="18" charset="0"/>
              </a:rPr>
              <a:t>No. 8 for gifted </a:t>
            </a:r>
            <a:r>
              <a:rPr lang="en-US" b="1" i="1" dirty="0" smtClean="0">
                <a:solidFill>
                  <a:schemeClr val="accent1"/>
                </a:solidFill>
                <a:latin typeface="Times New Roman" pitchFamily="18" charset="0"/>
                <a:cs typeface="Times New Roman" pitchFamily="18" charset="0"/>
              </a:rPr>
              <a:t>children</a:t>
            </a:r>
            <a:r>
              <a:rPr lang="ru-RU" b="1" i="1" dirty="0" smtClean="0">
                <a:solidFill>
                  <a:schemeClr val="accent1"/>
                </a:solidFill>
                <a:latin typeface="Times New Roman" pitchFamily="18" charset="0"/>
                <a:cs typeface="Times New Roman" pitchFamily="18" charset="0"/>
              </a:rPr>
              <a:t>»</a:t>
            </a:r>
            <a:endParaRPr lang="ru-RU" b="1" i="1" dirty="0" smtClean="0">
              <a:solidFill>
                <a:schemeClr val="accent1"/>
              </a:solidFill>
              <a:latin typeface="Times New Roman" pitchFamily="18" charset="0"/>
              <a:cs typeface="Times New Roman" pitchFamily="18" charset="0"/>
            </a:endParaRPr>
          </a:p>
          <a:p>
            <a:pPr algn="ctr"/>
            <a:r>
              <a:rPr lang="en-US" b="1" i="1" dirty="0" smtClean="0">
                <a:solidFill>
                  <a:schemeClr val="accent1"/>
                </a:solidFill>
                <a:latin typeface="Times New Roman" pitchFamily="18" charset="0"/>
                <a:cs typeface="Times New Roman" pitchFamily="18" charset="0"/>
              </a:rPr>
              <a:t> in the city of Pavlodar</a:t>
            </a:r>
            <a:endParaRPr lang="ru-RU" b="1" i="1" dirty="0" smtClean="0">
              <a:solidFill>
                <a:schemeClr val="accent1"/>
              </a:solidFill>
              <a:latin typeface="Times New Roman" pitchFamily="18" charset="0"/>
              <a:cs typeface="Times New Roman" pitchFamily="18" charset="0"/>
            </a:endParaRPr>
          </a:p>
          <a:p>
            <a:pPr algn="ctr"/>
            <a:r>
              <a:rPr lang="en-US" b="1" i="1" dirty="0" smtClean="0">
                <a:solidFill>
                  <a:schemeClr val="accent1"/>
                </a:solidFill>
                <a:latin typeface="Times New Roman" pitchFamily="18" charset="0"/>
                <a:cs typeface="Times New Roman" pitchFamily="18" charset="0"/>
              </a:rPr>
              <a:t> Irina </a:t>
            </a:r>
            <a:r>
              <a:rPr lang="en-US" b="1" i="1" dirty="0" err="1" smtClean="0">
                <a:solidFill>
                  <a:schemeClr val="accent1"/>
                </a:solidFill>
                <a:latin typeface="Times New Roman" pitchFamily="18" charset="0"/>
                <a:cs typeface="Times New Roman" pitchFamily="18" charset="0"/>
              </a:rPr>
              <a:t>Sinitsyna</a:t>
            </a:r>
            <a:endParaRPr lang="ru-RU" b="1" i="1" dirty="0">
              <a:solidFill>
                <a:schemeClr val="accent1"/>
              </a:solidFill>
              <a:latin typeface="Times New Roman" pitchFamily="18" charset="0"/>
              <a:cs typeface="Times New Roman" pitchFamily="18" charset="0"/>
            </a:endParaRPr>
          </a:p>
        </p:txBody>
      </p:sp>
      <p:pic>
        <p:nvPicPr>
          <p:cNvPr id="7" name="Рисунок 6" descr="IMG_0423.jpg"/>
          <p:cNvPicPr>
            <a:picLocks noChangeAspect="1"/>
          </p:cNvPicPr>
          <p:nvPr/>
        </p:nvPicPr>
        <p:blipFill>
          <a:blip r:embed="rId6" cstate="print"/>
          <a:srcRect l="4753" r="17947" b="7893"/>
          <a:stretch>
            <a:fillRect/>
          </a:stretch>
        </p:blipFill>
        <p:spPr>
          <a:xfrm>
            <a:off x="6000760" y="4520288"/>
            <a:ext cx="857256" cy="766099"/>
          </a:xfrm>
          <a:prstGeom prst="rect">
            <a:avLst/>
          </a:prstGeom>
          <a:effectLst>
            <a:softEdge rad="63500"/>
          </a:effectLst>
        </p:spPr>
      </p:pic>
      <p:pic>
        <p:nvPicPr>
          <p:cNvPr id="1027" name="Picture 3" descr="C:\Users\Irina\Pictures\ДЛЯПРЕЗЕНТА.jpg"/>
          <p:cNvPicPr>
            <a:picLocks noChangeAspect="1" noChangeArrowheads="1"/>
          </p:cNvPicPr>
          <p:nvPr/>
        </p:nvPicPr>
        <p:blipFill>
          <a:blip r:embed="rId7" cstate="print"/>
          <a:srcRect/>
          <a:stretch>
            <a:fillRect/>
          </a:stretch>
        </p:blipFill>
        <p:spPr bwMode="auto">
          <a:xfrm>
            <a:off x="4929190" y="428604"/>
            <a:ext cx="3934994" cy="2214578"/>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127000"/>
          </a:effectLst>
        </p:spPr>
      </p:pic>
      <p:sp>
        <p:nvSpPr>
          <p:cNvPr id="9" name="Прямоугольник 8"/>
          <p:cNvSpPr/>
          <p:nvPr/>
        </p:nvSpPr>
        <p:spPr>
          <a:xfrm>
            <a:off x="1000100" y="500042"/>
            <a:ext cx="4572032" cy="3754874"/>
          </a:xfrm>
          <a:prstGeom prst="rect">
            <a:avLst/>
          </a:prstGeom>
        </p:spPr>
        <p:txBody>
          <a:bodyPr wrap="square">
            <a:spAutoFit/>
          </a:bodyPr>
          <a:lstStyle/>
          <a:p>
            <a:pPr algn="ctr"/>
            <a:r>
              <a:rPr lang="en-US" sz="4800" b="1" i="1" dirty="0" smtClean="0">
                <a:solidFill>
                  <a:schemeClr val="accent1"/>
                </a:solidFill>
                <a:latin typeface="Times New Roman" pitchFamily="18" charset="0"/>
                <a:cs typeface="Times New Roman" pitchFamily="18" charset="0"/>
              </a:rPr>
              <a:t>CLIL</a:t>
            </a:r>
            <a:r>
              <a:rPr lang="en-US" sz="4600" b="1" i="1" dirty="0" smtClean="0">
                <a:solidFill>
                  <a:schemeClr val="accent1"/>
                </a:solidFill>
                <a:latin typeface="Times New Roman" pitchFamily="18" charset="0"/>
                <a:cs typeface="Times New Roman" pitchFamily="18" charset="0"/>
              </a:rPr>
              <a:t> </a:t>
            </a:r>
            <a:r>
              <a:rPr lang="en-US" sz="4600" b="1" i="1" dirty="0" smtClean="0">
                <a:solidFill>
                  <a:schemeClr val="accent1"/>
                </a:solidFill>
                <a:latin typeface="Times New Roman" pitchFamily="18" charset="0"/>
                <a:cs typeface="Times New Roman" pitchFamily="18" charset="0"/>
              </a:rPr>
              <a:t>(</a:t>
            </a:r>
            <a:r>
              <a:rPr lang="en-US" sz="4800" b="1" i="1" dirty="0" smtClean="0">
                <a:solidFill>
                  <a:schemeClr val="accent1"/>
                </a:solidFill>
                <a:latin typeface="Times New Roman" pitchFamily="18" charset="0"/>
                <a:cs typeface="Times New Roman" pitchFamily="18" charset="0"/>
              </a:rPr>
              <a:t>Content </a:t>
            </a:r>
            <a:r>
              <a:rPr lang="en-US" sz="4800" b="1" i="1" dirty="0" smtClean="0">
                <a:solidFill>
                  <a:schemeClr val="accent1"/>
                </a:solidFill>
                <a:latin typeface="Times New Roman" pitchFamily="18" charset="0"/>
                <a:cs typeface="Times New Roman" pitchFamily="18" charset="0"/>
              </a:rPr>
              <a:t>and Language Integrated Learning</a:t>
            </a:r>
            <a:r>
              <a:rPr lang="en-US" sz="4800" b="1" dirty="0" smtClean="0">
                <a:solidFill>
                  <a:schemeClr val="accent1"/>
                </a:solidFill>
                <a:latin typeface="Times New Roman" pitchFamily="18" charset="0"/>
                <a:cs typeface="Times New Roman" pitchFamily="18" charset="0"/>
              </a:rPr>
              <a:t> </a:t>
            </a:r>
            <a:r>
              <a:rPr lang="en-US" sz="4600" b="1" i="1" dirty="0" smtClean="0">
                <a:solidFill>
                  <a:schemeClr val="accent1"/>
                </a:solidFill>
                <a:latin typeface="Times New Roman" pitchFamily="18" charset="0"/>
                <a:cs typeface="Times New Roman" pitchFamily="18" charset="0"/>
              </a:rPr>
              <a:t>) </a:t>
            </a:r>
          </a:p>
          <a:p>
            <a:pPr algn="ctr"/>
            <a:r>
              <a:rPr lang="en-US" sz="4600" b="1" i="1" dirty="0" smtClean="0">
                <a:solidFill>
                  <a:schemeClr val="accent1"/>
                </a:solidFill>
                <a:latin typeface="Times New Roman" pitchFamily="18" charset="0"/>
                <a:cs typeface="Times New Roman" pitchFamily="18" charset="0"/>
              </a:rPr>
              <a:t>        in </a:t>
            </a:r>
            <a:r>
              <a:rPr lang="en-US" sz="4600" b="1" i="1" dirty="0" err="1" smtClean="0">
                <a:solidFill>
                  <a:schemeClr val="accent1"/>
                </a:solidFill>
                <a:latin typeface="Times New Roman" pitchFamily="18" charset="0"/>
                <a:cs typeface="Times New Roman" pitchFamily="18" charset="0"/>
              </a:rPr>
              <a:t>Kazakstan</a:t>
            </a:r>
            <a:endParaRPr lang="ru-RU" sz="4600" b="1" i="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5" name="Прямоугольник 4"/>
          <p:cNvSpPr/>
          <p:nvPr/>
        </p:nvSpPr>
        <p:spPr>
          <a:xfrm>
            <a:off x="2786050" y="500042"/>
            <a:ext cx="5857916" cy="5293757"/>
          </a:xfrm>
          <a:prstGeom prst="rect">
            <a:avLst/>
          </a:prstGeom>
        </p:spPr>
        <p:txBody>
          <a:bodyPr wrap="square">
            <a:spAutoFit/>
          </a:bodyPr>
          <a:lstStyle/>
          <a:p>
            <a:pPr algn="just"/>
            <a:r>
              <a:rPr lang="en-US" sz="2600" b="1" i="1" dirty="0" smtClean="0">
                <a:solidFill>
                  <a:schemeClr val="accent1"/>
                </a:solidFill>
                <a:latin typeface="Times New Roman" pitchFamily="18" charset="0"/>
                <a:cs typeface="Times New Roman" pitchFamily="18" charset="0"/>
              </a:rPr>
              <a:t>     In </a:t>
            </a:r>
            <a:r>
              <a:rPr lang="en-US" sz="2600" b="1" i="1" dirty="0" smtClean="0">
                <a:solidFill>
                  <a:schemeClr val="accent1"/>
                </a:solidFill>
                <a:latin typeface="Times New Roman" pitchFamily="18" charset="0"/>
                <a:cs typeface="Times New Roman" pitchFamily="18" charset="0"/>
              </a:rPr>
              <a:t>modern society, the issues of socialization of modern people in interethnic and intercultural space are becoming priority, and knowledge of a foreign language is considered as one of the tools for expanding professional knowledge and capabilities</a:t>
            </a:r>
            <a:r>
              <a:rPr lang="en-US" sz="2600" b="1" i="1" dirty="0" smtClean="0">
                <a:solidFill>
                  <a:schemeClr val="accent1"/>
                </a:solidFill>
                <a:latin typeface="Times New Roman" pitchFamily="18" charset="0"/>
                <a:cs typeface="Times New Roman" pitchFamily="18" charset="0"/>
              </a:rPr>
              <a:t>. </a:t>
            </a:r>
            <a:r>
              <a:rPr lang="en-US" sz="2600" b="1" i="1" dirty="0" smtClean="0">
                <a:solidFill>
                  <a:schemeClr val="accent1"/>
                </a:solidFill>
                <a:latin typeface="Times New Roman" pitchFamily="18" charset="0"/>
                <a:cs typeface="Times New Roman" pitchFamily="18" charset="0"/>
              </a:rPr>
              <a:t>In this regard, new educational technologies are emerging in the teaching of </a:t>
            </a:r>
            <a:r>
              <a:rPr lang="en-US" sz="2600" b="1" i="1" dirty="0" smtClean="0">
                <a:solidFill>
                  <a:schemeClr val="accent1"/>
                </a:solidFill>
                <a:latin typeface="Times New Roman" pitchFamily="18" charset="0"/>
                <a:cs typeface="Times New Roman" pitchFamily="18" charset="0"/>
              </a:rPr>
              <a:t>  foreign </a:t>
            </a:r>
            <a:r>
              <a:rPr lang="en-US" sz="2600" b="1" i="1" dirty="0" smtClean="0">
                <a:solidFill>
                  <a:schemeClr val="accent1"/>
                </a:solidFill>
                <a:latin typeface="Times New Roman" pitchFamily="18" charset="0"/>
                <a:cs typeface="Times New Roman" pitchFamily="18" charset="0"/>
              </a:rPr>
              <a:t>languages. One such technology is the CLIL (Content and Language Integrated Learning) language-based integrated learning.</a:t>
            </a:r>
            <a:endParaRPr lang="ru-RU" sz="2600" b="1" i="1" dirty="0">
              <a:solidFill>
                <a:schemeClr val="accent1"/>
              </a:solidFill>
              <a:latin typeface="Times New Roman" pitchFamily="18" charset="0"/>
              <a:cs typeface="Times New Roman" pitchFamily="18" charset="0"/>
            </a:endParaRPr>
          </a:p>
        </p:txBody>
      </p:sp>
      <p:pic>
        <p:nvPicPr>
          <p:cNvPr id="3076" name="Picture 4" descr="http://fmsh.nis.edu.kz/shymkent_fmsh/portal/portals/0/Gallery/metodika/2.jpg"/>
          <p:cNvPicPr>
            <a:picLocks noChangeAspect="1" noChangeArrowheads="1"/>
          </p:cNvPicPr>
          <p:nvPr/>
        </p:nvPicPr>
        <p:blipFill>
          <a:blip r:embed="rId4" cstate="print"/>
          <a:srcRect/>
          <a:stretch>
            <a:fillRect/>
          </a:stretch>
        </p:blipFill>
        <p:spPr bwMode="auto">
          <a:xfrm>
            <a:off x="1214414" y="642918"/>
            <a:ext cx="1527405" cy="857256"/>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Прямоугольник 3"/>
          <p:cNvSpPr/>
          <p:nvPr/>
        </p:nvSpPr>
        <p:spPr>
          <a:xfrm>
            <a:off x="1214414" y="642918"/>
            <a:ext cx="7429552" cy="523220"/>
          </a:xfrm>
          <a:prstGeom prst="rect">
            <a:avLst/>
          </a:prstGeom>
        </p:spPr>
        <p:txBody>
          <a:bodyPr wrap="square">
            <a:spAutoFit/>
          </a:bodyPr>
          <a:lstStyle/>
          <a:p>
            <a:pPr algn="just"/>
            <a:r>
              <a:rPr lang="en-US" sz="2800" b="1" i="1" dirty="0" smtClean="0">
                <a:solidFill>
                  <a:schemeClr val="accent1"/>
                </a:solidFill>
                <a:latin typeface="Times New Roman" pitchFamily="18" charset="0"/>
                <a:cs typeface="Times New Roman" pitchFamily="18" charset="0"/>
              </a:rPr>
              <a:t>     </a:t>
            </a:r>
            <a:endParaRPr lang="ru-RU" sz="2800" b="1" i="1" dirty="0">
              <a:solidFill>
                <a:schemeClr val="accent1"/>
              </a:solidFill>
              <a:latin typeface="Times New Roman" pitchFamily="18" charset="0"/>
              <a:cs typeface="Times New Roman" pitchFamily="18" charset="0"/>
            </a:endParaRPr>
          </a:p>
        </p:txBody>
      </p:sp>
      <p:sp>
        <p:nvSpPr>
          <p:cNvPr id="5" name="Прямоугольник 4"/>
          <p:cNvSpPr/>
          <p:nvPr/>
        </p:nvSpPr>
        <p:spPr>
          <a:xfrm>
            <a:off x="2786050" y="571480"/>
            <a:ext cx="5929354" cy="5724644"/>
          </a:xfrm>
          <a:prstGeom prst="rect">
            <a:avLst/>
          </a:prstGeom>
        </p:spPr>
        <p:txBody>
          <a:bodyPr wrap="square">
            <a:spAutoFit/>
          </a:bodyPr>
          <a:lstStyle/>
          <a:p>
            <a:pPr algn="just"/>
            <a:r>
              <a:rPr lang="en-US" sz="2800" b="1" i="1" dirty="0" smtClean="0">
                <a:solidFill>
                  <a:schemeClr val="accent1"/>
                </a:solidFill>
                <a:latin typeface="Times New Roman" pitchFamily="18" charset="0"/>
                <a:cs typeface="Times New Roman" pitchFamily="18" charset="0"/>
              </a:rPr>
              <a:t>     </a:t>
            </a:r>
            <a:r>
              <a:rPr lang="en-US" sz="2600" b="1" i="1" dirty="0" smtClean="0">
                <a:solidFill>
                  <a:schemeClr val="accent1"/>
                </a:solidFill>
                <a:latin typeface="Times New Roman" pitchFamily="18" charset="0"/>
                <a:cs typeface="Times New Roman" pitchFamily="18" charset="0"/>
              </a:rPr>
              <a:t>The </a:t>
            </a:r>
            <a:r>
              <a:rPr lang="en-US" sz="2600" b="1" i="1" dirty="0" smtClean="0">
                <a:solidFill>
                  <a:schemeClr val="accent1"/>
                </a:solidFill>
                <a:latin typeface="Times New Roman" pitchFamily="18" charset="0"/>
                <a:cs typeface="Times New Roman" pitchFamily="18" charset="0"/>
              </a:rPr>
              <a:t>term CLIL was first proposed in 1994 by David Marsh and Anna </a:t>
            </a:r>
            <a:r>
              <a:rPr lang="en-US" sz="2600" b="1" i="1" dirty="0" err="1" smtClean="0">
                <a:solidFill>
                  <a:schemeClr val="accent1"/>
                </a:solidFill>
                <a:latin typeface="Times New Roman" pitchFamily="18" charset="0"/>
                <a:cs typeface="Times New Roman" pitchFamily="18" charset="0"/>
              </a:rPr>
              <a:t>Malers</a:t>
            </a:r>
            <a:r>
              <a:rPr lang="en-US" sz="2600" b="1" i="1" dirty="0" smtClean="0">
                <a:solidFill>
                  <a:schemeClr val="accent1"/>
                </a:solidFill>
                <a:latin typeface="Times New Roman" pitchFamily="18" charset="0"/>
                <a:cs typeface="Times New Roman" pitchFamily="18" charset="0"/>
              </a:rPr>
              <a:t> (Finland) as a methodology for teaching non-linguistic subjects in a foreign language</a:t>
            </a:r>
            <a:r>
              <a:rPr lang="en-US" sz="2600" b="1" i="1" dirty="0" smtClean="0">
                <a:solidFill>
                  <a:schemeClr val="accent1"/>
                </a:solidFill>
                <a:latin typeface="Times New Roman" pitchFamily="18" charset="0"/>
                <a:cs typeface="Times New Roman" pitchFamily="18" charset="0"/>
              </a:rPr>
              <a:t>. </a:t>
            </a:r>
            <a:r>
              <a:rPr lang="en-US" sz="2600" b="1" i="1" dirty="0" smtClean="0">
                <a:solidFill>
                  <a:schemeClr val="accent1"/>
                </a:solidFill>
                <a:latin typeface="Times New Roman" pitchFamily="18" charset="0"/>
                <a:cs typeface="Times New Roman" pitchFamily="18" charset="0"/>
              </a:rPr>
              <a:t>This approach includes various forms of using a foreign language as a means of teaching, provides an effective opportunity for pupils to apply their new language skills to practice now, rather than waiting for a suitable moment in the future. Thus, teaching English is interdisciplinary and is closely related to other subjects from the school curriculum.</a:t>
            </a:r>
            <a:endParaRPr lang="ru-RU" sz="2600" b="1" i="1" dirty="0">
              <a:solidFill>
                <a:schemeClr val="accent1"/>
              </a:solidFill>
              <a:latin typeface="Times New Roman" pitchFamily="18" charset="0"/>
              <a:cs typeface="Times New Roman" pitchFamily="18" charset="0"/>
            </a:endParaRPr>
          </a:p>
        </p:txBody>
      </p:sp>
      <p:pic>
        <p:nvPicPr>
          <p:cNvPr id="8194" name="Picture 2" descr="http://fmsh.nis.edu.kz/shymkent_fmsh/portal/portals/0/images/physics2.jpg"/>
          <p:cNvPicPr>
            <a:picLocks noChangeAspect="1" noChangeArrowheads="1"/>
          </p:cNvPicPr>
          <p:nvPr/>
        </p:nvPicPr>
        <p:blipFill>
          <a:blip r:embed="rId4" cstate="print"/>
          <a:srcRect/>
          <a:stretch>
            <a:fillRect/>
          </a:stretch>
        </p:blipFill>
        <p:spPr bwMode="auto">
          <a:xfrm>
            <a:off x="1214414" y="571480"/>
            <a:ext cx="1645378" cy="1214446"/>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Прямоугольник 3"/>
          <p:cNvSpPr/>
          <p:nvPr/>
        </p:nvSpPr>
        <p:spPr>
          <a:xfrm>
            <a:off x="2500298" y="357166"/>
            <a:ext cx="6643702" cy="5940088"/>
          </a:xfrm>
          <a:prstGeom prst="rect">
            <a:avLst/>
          </a:prstGeom>
        </p:spPr>
        <p:txBody>
          <a:bodyPr wrap="square">
            <a:spAutoFit/>
          </a:bodyPr>
          <a:lstStyle/>
          <a:p>
            <a:r>
              <a:rPr lang="en-US" sz="3800" b="1" i="1" dirty="0" smtClean="0">
                <a:solidFill>
                  <a:schemeClr val="accent1"/>
                </a:solidFill>
                <a:latin typeface="Times New Roman" pitchFamily="18" charset="0"/>
                <a:cs typeface="Times New Roman" pitchFamily="18" charset="0"/>
              </a:rPr>
              <a:t>Why CLIL?</a:t>
            </a:r>
            <a:br>
              <a:rPr lang="en-US" sz="3800" b="1" i="1" dirty="0" smtClean="0">
                <a:solidFill>
                  <a:schemeClr val="accent1"/>
                </a:solidFill>
                <a:latin typeface="Times New Roman" pitchFamily="18" charset="0"/>
                <a:cs typeface="Times New Roman" pitchFamily="18" charset="0"/>
              </a:rPr>
            </a:br>
            <a:r>
              <a:rPr lang="en-US" sz="3800" b="1" i="1" dirty="0" smtClean="0">
                <a:solidFill>
                  <a:schemeClr val="accent1"/>
                </a:solidFill>
                <a:latin typeface="Times New Roman" pitchFamily="18" charset="0"/>
                <a:cs typeface="Times New Roman" pitchFamily="18" charset="0"/>
              </a:rPr>
              <a:t>Strategy "Kazakhstan - 2050"</a:t>
            </a:r>
            <a:br>
              <a:rPr lang="en-US" sz="3800" b="1" i="1" dirty="0" smtClean="0">
                <a:solidFill>
                  <a:schemeClr val="accent1"/>
                </a:solidFill>
                <a:latin typeface="Times New Roman" pitchFamily="18" charset="0"/>
                <a:cs typeface="Times New Roman" pitchFamily="18" charset="0"/>
              </a:rPr>
            </a:br>
            <a:r>
              <a:rPr lang="en-US" sz="3800" b="1" i="1" dirty="0" smtClean="0">
                <a:solidFill>
                  <a:schemeClr val="accent1"/>
                </a:solidFill>
                <a:latin typeface="Times New Roman" pitchFamily="18" charset="0"/>
                <a:cs typeface="Times New Roman" pitchFamily="18" charset="0"/>
              </a:rPr>
              <a:t>- By 2025 95% of Kazakhs will speak Kazakh language</a:t>
            </a:r>
            <a:br>
              <a:rPr lang="en-US" sz="3800" b="1" i="1" dirty="0" smtClean="0">
                <a:solidFill>
                  <a:schemeClr val="accent1"/>
                </a:solidFill>
                <a:latin typeface="Times New Roman" pitchFamily="18" charset="0"/>
                <a:cs typeface="Times New Roman" pitchFamily="18" charset="0"/>
              </a:rPr>
            </a:br>
            <a:r>
              <a:rPr lang="en-US" sz="3800" b="1" i="1" dirty="0" smtClean="0">
                <a:solidFill>
                  <a:schemeClr val="accent1"/>
                </a:solidFill>
                <a:latin typeface="Times New Roman" pitchFamily="18" charset="0"/>
                <a:cs typeface="Times New Roman" pitchFamily="18" charset="0"/>
              </a:rPr>
              <a:t>- Kazakhstanis will occupy a leading role in all </a:t>
            </a:r>
            <a:r>
              <a:rPr lang="en-US" sz="3800" b="1" i="1" dirty="0" smtClean="0">
                <a:solidFill>
                  <a:schemeClr val="accent1"/>
                </a:solidFill>
                <a:latin typeface="Times New Roman" pitchFamily="18" charset="0"/>
                <a:cs typeface="Times New Roman" pitchFamily="18" charset="0"/>
              </a:rPr>
              <a:t>spheres</a:t>
            </a:r>
          </a:p>
          <a:p>
            <a:r>
              <a:rPr lang="en-US" sz="3800" b="1" i="1" dirty="0" smtClean="0">
                <a:solidFill>
                  <a:schemeClr val="accent1"/>
                </a:solidFill>
                <a:latin typeface="Times New Roman" pitchFamily="18" charset="0"/>
                <a:cs typeface="Times New Roman" pitchFamily="18" charset="0"/>
              </a:rPr>
              <a:t> </a:t>
            </a:r>
            <a:r>
              <a:rPr lang="en-US" sz="3800" b="1" i="1" dirty="0" smtClean="0">
                <a:solidFill>
                  <a:schemeClr val="accent1"/>
                </a:solidFill>
                <a:latin typeface="Times New Roman" pitchFamily="18" charset="0"/>
                <a:cs typeface="Times New Roman" pitchFamily="18" charset="0"/>
              </a:rPr>
              <a:t>of </a:t>
            </a:r>
            <a:r>
              <a:rPr lang="en-US" sz="3800" b="1" i="1" dirty="0" smtClean="0">
                <a:solidFill>
                  <a:schemeClr val="accent1"/>
                </a:solidFill>
                <a:latin typeface="Times New Roman" pitchFamily="18" charset="0"/>
                <a:cs typeface="Times New Roman" pitchFamily="18" charset="0"/>
              </a:rPr>
              <a:t>life -   The </a:t>
            </a:r>
            <a:r>
              <a:rPr lang="en-US" sz="3800" b="1" i="1" dirty="0" smtClean="0">
                <a:solidFill>
                  <a:schemeClr val="accent1"/>
                </a:solidFill>
                <a:latin typeface="Times New Roman" pitchFamily="18" charset="0"/>
                <a:cs typeface="Times New Roman" pitchFamily="18" charset="0"/>
              </a:rPr>
              <a:t>young generation will </a:t>
            </a:r>
            <a:r>
              <a:rPr lang="en-US" sz="3800" b="1" i="1" dirty="0" smtClean="0">
                <a:solidFill>
                  <a:schemeClr val="accent1"/>
                </a:solidFill>
                <a:latin typeface="Times New Roman" pitchFamily="18" charset="0"/>
                <a:cs typeface="Times New Roman" pitchFamily="18" charset="0"/>
              </a:rPr>
              <a:t>    study </a:t>
            </a:r>
            <a:r>
              <a:rPr lang="en-US" sz="3800" b="1" i="1" dirty="0" smtClean="0">
                <a:solidFill>
                  <a:schemeClr val="accent1"/>
                </a:solidFill>
                <a:latin typeface="Times New Roman" pitchFamily="18" charset="0"/>
                <a:cs typeface="Times New Roman" pitchFamily="18" charset="0"/>
              </a:rPr>
              <a:t>Russian </a:t>
            </a:r>
            <a:r>
              <a:rPr lang="en-US" sz="3800" b="1" i="1" dirty="0" smtClean="0">
                <a:solidFill>
                  <a:schemeClr val="accent1"/>
                </a:solidFill>
                <a:latin typeface="Times New Roman" pitchFamily="18" charset="0"/>
                <a:cs typeface="Times New Roman" pitchFamily="18" charset="0"/>
              </a:rPr>
              <a:t>and   </a:t>
            </a:r>
            <a:r>
              <a:rPr lang="en-US" sz="3800" b="1" i="1" dirty="0" smtClean="0">
                <a:solidFill>
                  <a:schemeClr val="accent1"/>
                </a:solidFill>
                <a:latin typeface="Times New Roman" pitchFamily="18" charset="0"/>
                <a:cs typeface="Times New Roman" pitchFamily="18" charset="0"/>
              </a:rPr>
              <a:t>English along </a:t>
            </a:r>
            <a:r>
              <a:rPr lang="en-US" sz="3800" b="1" i="1" dirty="0" smtClean="0">
                <a:solidFill>
                  <a:schemeClr val="accent1"/>
                </a:solidFill>
                <a:latin typeface="Times New Roman" pitchFamily="18" charset="0"/>
                <a:cs typeface="Times New Roman" pitchFamily="18" charset="0"/>
              </a:rPr>
              <a:t>with</a:t>
            </a:r>
          </a:p>
          <a:p>
            <a:r>
              <a:rPr lang="en-US" sz="3800" b="1" i="1" dirty="0" smtClean="0">
                <a:solidFill>
                  <a:schemeClr val="accent1"/>
                </a:solidFill>
                <a:latin typeface="Times New Roman" pitchFamily="18" charset="0"/>
                <a:cs typeface="Times New Roman" pitchFamily="18" charset="0"/>
              </a:rPr>
              <a:t> the Kazakh   </a:t>
            </a:r>
            <a:r>
              <a:rPr lang="en-US" sz="3800" b="1" i="1" dirty="0" smtClean="0">
                <a:solidFill>
                  <a:schemeClr val="accent1"/>
                </a:solidFill>
                <a:latin typeface="Times New Roman" pitchFamily="18" charset="0"/>
                <a:cs typeface="Times New Roman" pitchFamily="18" charset="0"/>
              </a:rPr>
              <a:t>language.</a:t>
            </a:r>
            <a:endParaRPr lang="ru-RU" sz="3800" b="1" i="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Прямоугольник 3"/>
          <p:cNvSpPr/>
          <p:nvPr/>
        </p:nvSpPr>
        <p:spPr>
          <a:xfrm>
            <a:off x="2786050" y="642918"/>
            <a:ext cx="5929354" cy="5478423"/>
          </a:xfrm>
          <a:prstGeom prst="rect">
            <a:avLst/>
          </a:prstGeom>
        </p:spPr>
        <p:txBody>
          <a:bodyPr wrap="square">
            <a:spAutoFit/>
          </a:bodyPr>
          <a:lstStyle/>
          <a:p>
            <a:pPr algn="just"/>
            <a:r>
              <a:rPr lang="en-US" sz="2500" b="1" i="1" dirty="0" smtClean="0">
                <a:solidFill>
                  <a:schemeClr val="accent1"/>
                </a:solidFill>
                <a:latin typeface="Times New Roman" pitchFamily="18" charset="0"/>
                <a:cs typeface="Times New Roman" pitchFamily="18" charset="0"/>
              </a:rPr>
              <a:t>     Specificity </a:t>
            </a:r>
            <a:r>
              <a:rPr lang="en-US" sz="2500" b="1" i="1" dirty="0" smtClean="0">
                <a:solidFill>
                  <a:schemeClr val="accent1"/>
                </a:solidFill>
                <a:latin typeface="Times New Roman" pitchFamily="18" charset="0"/>
                <a:cs typeface="Times New Roman" pitchFamily="18" charset="0"/>
              </a:rPr>
              <a:t>of the CLIL-methodology is that knowledge of the language becomes a tool for studying the content of the subject. At the same time, attention is focused both on the content of the texts and on the necessary subject terminology. At the same time, the language is integrated into the training program, and the need to immerse in the language environment for the possibility of discussing the subject material significantly increases the motivation for using the language in the context of the topic </a:t>
            </a:r>
            <a:r>
              <a:rPr lang="en-US" sz="2500" b="1" i="1" dirty="0" smtClean="0">
                <a:solidFill>
                  <a:schemeClr val="accent1"/>
                </a:solidFill>
                <a:latin typeface="Times New Roman" pitchFamily="18" charset="0"/>
                <a:cs typeface="Times New Roman" pitchFamily="18" charset="0"/>
              </a:rPr>
              <a:t>being</a:t>
            </a:r>
          </a:p>
          <a:p>
            <a:pPr algn="just"/>
            <a:r>
              <a:rPr lang="en-US" sz="2500" b="1" i="1" dirty="0" smtClean="0">
                <a:solidFill>
                  <a:schemeClr val="accent1"/>
                </a:solidFill>
                <a:latin typeface="Times New Roman" pitchFamily="18" charset="0"/>
                <a:cs typeface="Times New Roman" pitchFamily="18" charset="0"/>
              </a:rPr>
              <a:t> </a:t>
            </a:r>
            <a:r>
              <a:rPr lang="en-US" sz="2500" b="1" i="1" dirty="0" smtClean="0">
                <a:solidFill>
                  <a:schemeClr val="accent1"/>
                </a:solidFill>
                <a:latin typeface="Times New Roman" pitchFamily="18" charset="0"/>
                <a:cs typeface="Times New Roman" pitchFamily="18" charset="0"/>
              </a:rPr>
              <a:t>studied.</a:t>
            </a:r>
            <a:endParaRPr lang="ru-RU" sz="2500" b="1" i="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Прямоугольник 3"/>
          <p:cNvSpPr/>
          <p:nvPr/>
        </p:nvSpPr>
        <p:spPr>
          <a:xfrm>
            <a:off x="2786050" y="571481"/>
            <a:ext cx="5929354" cy="5863144"/>
          </a:xfrm>
          <a:prstGeom prst="rect">
            <a:avLst/>
          </a:prstGeom>
        </p:spPr>
        <p:txBody>
          <a:bodyPr wrap="square">
            <a:spAutoFit/>
          </a:bodyPr>
          <a:lstStyle/>
          <a:p>
            <a:pPr algn="just"/>
            <a:r>
              <a:rPr lang="en-US" sz="2500" b="1" i="1" dirty="0" smtClean="0">
                <a:solidFill>
                  <a:schemeClr val="accent1"/>
                </a:solidFill>
                <a:latin typeface="Times New Roman" pitchFamily="18" charset="0"/>
                <a:cs typeface="Times New Roman" pitchFamily="18" charset="0"/>
              </a:rPr>
              <a:t>      This </a:t>
            </a:r>
            <a:r>
              <a:rPr lang="en-US" sz="2500" b="1" i="1" dirty="0" smtClean="0">
                <a:solidFill>
                  <a:schemeClr val="accent1"/>
                </a:solidFill>
                <a:latin typeface="Times New Roman" pitchFamily="18" charset="0"/>
                <a:cs typeface="Times New Roman" pitchFamily="18" charset="0"/>
              </a:rPr>
              <a:t>is facilitated by carefully selected teaching materials not only for studying a particular subject, but also for teaching the language: lexical and grammatical units and structures, all types of speech activity (reading, speaking, writing and listening). The types of tasks should be designed according to the level of complexity, constructed with an emphasis on the subject content, its understanding, verification and subsequent discussion. At various stages of working with the text, attention is focused on vocabulary, on the content of the text, and then on specific grammatical material.</a:t>
            </a:r>
            <a:endParaRPr lang="ru-RU" sz="2500" b="1" i="1" dirty="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Вертикальный свиток 3"/>
          <p:cNvSpPr/>
          <p:nvPr/>
        </p:nvSpPr>
        <p:spPr>
          <a:xfrm>
            <a:off x="3571868" y="571480"/>
            <a:ext cx="2786082" cy="2500330"/>
          </a:xfrm>
          <a:prstGeom prst="vertic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1" u="sng" dirty="0" smtClean="0">
                <a:solidFill>
                  <a:srgbClr val="00B050"/>
                </a:solidFill>
                <a:latin typeface="Times New Roman" pitchFamily="18" charset="0"/>
                <a:cs typeface="Times New Roman" pitchFamily="18" charset="0"/>
              </a:rPr>
              <a:t>C</a:t>
            </a:r>
            <a:r>
              <a:rPr lang="en-US" sz="2200" b="1" i="1" u="sng" dirty="0" smtClean="0">
                <a:solidFill>
                  <a:srgbClr val="7030A0"/>
                </a:solidFill>
                <a:latin typeface="Times New Roman" pitchFamily="18" charset="0"/>
                <a:cs typeface="Times New Roman" pitchFamily="18" charset="0"/>
              </a:rPr>
              <a:t>ommunication: </a:t>
            </a:r>
            <a:r>
              <a:rPr lang="en-US" sz="2200" b="1" i="1" dirty="0" smtClean="0">
                <a:solidFill>
                  <a:srgbClr val="7030A0"/>
                </a:solidFill>
                <a:latin typeface="Times New Roman" pitchFamily="18" charset="0"/>
                <a:cs typeface="Times New Roman" pitchFamily="18" charset="0"/>
              </a:rPr>
              <a:t>Learn to use the language and use the language for learning.</a:t>
            </a:r>
            <a:endParaRPr lang="ru-RU" sz="2200" b="1" i="1" dirty="0">
              <a:solidFill>
                <a:srgbClr val="7030A0"/>
              </a:solidFill>
              <a:latin typeface="Times New Roman" pitchFamily="18" charset="0"/>
              <a:cs typeface="Times New Roman" pitchFamily="18" charset="0"/>
            </a:endParaRPr>
          </a:p>
        </p:txBody>
      </p:sp>
      <p:sp>
        <p:nvSpPr>
          <p:cNvPr id="5" name="Вертикальный свиток 4"/>
          <p:cNvSpPr/>
          <p:nvPr/>
        </p:nvSpPr>
        <p:spPr>
          <a:xfrm>
            <a:off x="6143636" y="1643050"/>
            <a:ext cx="3000364" cy="2857520"/>
          </a:xfrm>
          <a:prstGeom prst="vertic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i="1" u="sng" dirty="0" smtClean="0">
                <a:solidFill>
                  <a:srgbClr val="00B050"/>
                </a:solidFill>
                <a:latin typeface="Times New Roman" pitchFamily="18" charset="0"/>
                <a:cs typeface="Times New Roman" pitchFamily="18" charset="0"/>
              </a:rPr>
              <a:t>C</a:t>
            </a:r>
            <a:r>
              <a:rPr lang="en-US" sz="2000" b="1" i="1" u="sng" dirty="0" smtClean="0">
                <a:solidFill>
                  <a:srgbClr val="7030A0"/>
                </a:solidFill>
                <a:latin typeface="Times New Roman" pitchFamily="18" charset="0"/>
                <a:cs typeface="Times New Roman" pitchFamily="18" charset="0"/>
              </a:rPr>
              <a:t>ognition: </a:t>
            </a:r>
            <a:r>
              <a:rPr lang="en-US" sz="2000" b="1" i="1" dirty="0" smtClean="0">
                <a:solidFill>
                  <a:srgbClr val="7030A0"/>
                </a:solidFill>
                <a:latin typeface="Times New Roman" pitchFamily="18" charset="0"/>
                <a:cs typeface="Times New Roman" pitchFamily="18" charset="0"/>
              </a:rPr>
              <a:t>Development of thinking skills that connect concepts (abstract and concrete), understanding and language.</a:t>
            </a:r>
            <a:endParaRPr lang="ru-RU" sz="2000" b="1" i="1" dirty="0">
              <a:solidFill>
                <a:srgbClr val="7030A0"/>
              </a:solidFill>
              <a:latin typeface="Times New Roman" pitchFamily="18" charset="0"/>
              <a:cs typeface="Times New Roman" pitchFamily="18" charset="0"/>
            </a:endParaRPr>
          </a:p>
        </p:txBody>
      </p:sp>
      <p:sp>
        <p:nvSpPr>
          <p:cNvPr id="6" name="Вертикальный свиток 5"/>
          <p:cNvSpPr/>
          <p:nvPr/>
        </p:nvSpPr>
        <p:spPr>
          <a:xfrm>
            <a:off x="1071538" y="1785926"/>
            <a:ext cx="2500330" cy="2643206"/>
          </a:xfrm>
          <a:prstGeom prst="vertic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u="sng" dirty="0" smtClean="0">
                <a:solidFill>
                  <a:srgbClr val="00B050"/>
                </a:solidFill>
                <a:latin typeface="Times New Roman" pitchFamily="18" charset="0"/>
                <a:cs typeface="Times New Roman" pitchFamily="18" charset="0"/>
              </a:rPr>
              <a:t>C</a:t>
            </a:r>
            <a:r>
              <a:rPr lang="en-US" sz="2800" b="1" i="1" u="sng" dirty="0" smtClean="0">
                <a:solidFill>
                  <a:srgbClr val="7030A0"/>
                </a:solidFill>
                <a:latin typeface="Times New Roman" pitchFamily="18" charset="0"/>
                <a:cs typeface="Times New Roman" pitchFamily="18" charset="0"/>
              </a:rPr>
              <a:t>ontent</a:t>
            </a:r>
            <a:r>
              <a:rPr lang="en-US" sz="2800" b="1" i="1" dirty="0" smtClean="0">
                <a:solidFill>
                  <a:srgbClr val="7030A0"/>
                </a:solidFill>
                <a:latin typeface="Times New Roman" pitchFamily="18" charset="0"/>
                <a:cs typeface="Times New Roman" pitchFamily="18" charset="0"/>
              </a:rPr>
              <a:t> / Subject</a:t>
            </a:r>
            <a:endParaRPr lang="ru-RU" sz="2800" b="1" i="1" dirty="0">
              <a:solidFill>
                <a:srgbClr val="7030A0"/>
              </a:solidFill>
              <a:latin typeface="Times New Roman" pitchFamily="18" charset="0"/>
              <a:cs typeface="Times New Roman" pitchFamily="18" charset="0"/>
            </a:endParaRPr>
          </a:p>
        </p:txBody>
      </p:sp>
      <p:sp>
        <p:nvSpPr>
          <p:cNvPr id="7" name="Вертикальный свиток 6"/>
          <p:cNvSpPr/>
          <p:nvPr/>
        </p:nvSpPr>
        <p:spPr>
          <a:xfrm>
            <a:off x="3500430" y="3643314"/>
            <a:ext cx="2857520" cy="2571768"/>
          </a:xfrm>
          <a:prstGeom prst="verticalScroll">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u="sng" dirty="0" smtClean="0">
                <a:solidFill>
                  <a:srgbClr val="00B050"/>
                </a:solidFill>
                <a:latin typeface="Times New Roman" pitchFamily="18" charset="0"/>
                <a:cs typeface="Times New Roman" pitchFamily="18" charset="0"/>
              </a:rPr>
              <a:t>C</a:t>
            </a:r>
            <a:r>
              <a:rPr lang="en-US" b="1" i="1" u="sng" dirty="0" smtClean="0">
                <a:solidFill>
                  <a:srgbClr val="7030A0"/>
                </a:solidFill>
                <a:latin typeface="Times New Roman" pitchFamily="18" charset="0"/>
                <a:cs typeface="Times New Roman" pitchFamily="18" charset="0"/>
              </a:rPr>
              <a:t>ulture:</a:t>
            </a:r>
            <a:r>
              <a:rPr lang="en-US" b="1" i="1" dirty="0" smtClean="0">
                <a:solidFill>
                  <a:srgbClr val="7030A0"/>
                </a:solidFill>
                <a:latin typeface="Times New Roman" pitchFamily="18" charset="0"/>
                <a:cs typeface="Times New Roman" pitchFamily="18" charset="0"/>
              </a:rPr>
              <a:t> Exposure to alternative perspectives and an exchange of understanding that deepens awareness of others and themselves</a:t>
            </a:r>
            <a:endParaRPr lang="ru-RU" b="1" i="1" dirty="0">
              <a:solidFill>
                <a:srgbClr val="7030A0"/>
              </a:solidFill>
              <a:latin typeface="Times New Roman" pitchFamily="18" charset="0"/>
              <a:cs typeface="Times New Roman" pitchFamily="18" charset="0"/>
            </a:endParaRPr>
          </a:p>
        </p:txBody>
      </p:sp>
      <p:sp>
        <p:nvSpPr>
          <p:cNvPr id="10" name="Выгнутая вверх стрелка 9"/>
          <p:cNvSpPr/>
          <p:nvPr/>
        </p:nvSpPr>
        <p:spPr>
          <a:xfrm rot="2084754">
            <a:off x="5901566" y="662068"/>
            <a:ext cx="1881916" cy="992757"/>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Выгнутая вверх стрелка 10"/>
          <p:cNvSpPr/>
          <p:nvPr/>
        </p:nvSpPr>
        <p:spPr>
          <a:xfrm rot="8437712">
            <a:off x="5806143" y="4690975"/>
            <a:ext cx="1738931" cy="951599"/>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Выгнутая вверх стрелка 11"/>
          <p:cNvSpPr/>
          <p:nvPr/>
        </p:nvSpPr>
        <p:spPr>
          <a:xfrm rot="12759079">
            <a:off x="1804051" y="4428910"/>
            <a:ext cx="2060249" cy="1073335"/>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Выгнутая вверх стрелка 12"/>
          <p:cNvSpPr/>
          <p:nvPr/>
        </p:nvSpPr>
        <p:spPr>
          <a:xfrm rot="19927248">
            <a:off x="2041560" y="640988"/>
            <a:ext cx="2072413" cy="996699"/>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4" name="Прямоугольник 13"/>
          <p:cNvSpPr/>
          <p:nvPr/>
        </p:nvSpPr>
        <p:spPr>
          <a:xfrm>
            <a:off x="3357554" y="3071810"/>
            <a:ext cx="3214710" cy="523220"/>
          </a:xfrm>
          <a:prstGeom prst="rect">
            <a:avLst/>
          </a:prstGeom>
        </p:spPr>
        <p:txBody>
          <a:bodyPr wrap="square">
            <a:spAutoFit/>
          </a:bodyPr>
          <a:lstStyle/>
          <a:p>
            <a:r>
              <a:rPr lang="en-US" sz="2800" b="1" i="1" dirty="0" smtClean="0">
                <a:solidFill>
                  <a:srgbClr val="00B050"/>
                </a:solidFill>
                <a:latin typeface="Times New Roman" pitchFamily="18" charset="0"/>
                <a:cs typeface="Times New Roman" pitchFamily="18" charset="0"/>
              </a:rPr>
              <a:t>The 4</a:t>
            </a:r>
            <a:r>
              <a:rPr lang="en-US" sz="2800" b="1" i="1" u="sng" dirty="0" smtClean="0">
                <a:solidFill>
                  <a:srgbClr val="00B050"/>
                </a:solidFill>
                <a:latin typeface="Times New Roman" pitchFamily="18" charset="0"/>
                <a:cs typeface="Times New Roman" pitchFamily="18" charset="0"/>
              </a:rPr>
              <a:t>C</a:t>
            </a:r>
            <a:r>
              <a:rPr lang="en-US" sz="2800" b="1" i="1" dirty="0" smtClean="0">
                <a:solidFill>
                  <a:srgbClr val="00B050"/>
                </a:solidFill>
                <a:latin typeface="Times New Roman" pitchFamily="18" charset="0"/>
                <a:cs typeface="Times New Roman" pitchFamily="18" charset="0"/>
              </a:rPr>
              <a:t>s framework </a:t>
            </a:r>
            <a:endParaRPr lang="ru-RU" sz="2800" b="1" i="1" dirty="0">
              <a:solidFill>
                <a:srgbClr val="00B05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 name="Прямоугольник с двумя скругленными противолежащими углами 3"/>
          <p:cNvSpPr/>
          <p:nvPr/>
        </p:nvSpPr>
        <p:spPr>
          <a:xfrm>
            <a:off x="3000364" y="5429264"/>
            <a:ext cx="5429288" cy="928694"/>
          </a:xfrm>
          <a:prstGeom prst="round2Diag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i="1" dirty="0" smtClean="0">
                <a:solidFill>
                  <a:schemeClr val="accent1"/>
                </a:solidFill>
                <a:latin typeface="Times New Roman" pitchFamily="18" charset="0"/>
                <a:cs typeface="Times New Roman" pitchFamily="18" charset="0"/>
              </a:rPr>
              <a:t>Activity</a:t>
            </a:r>
            <a:endParaRPr lang="ru-RU" sz="4800" b="1" i="1" dirty="0">
              <a:solidFill>
                <a:schemeClr val="accent1"/>
              </a:solidFill>
              <a:latin typeface="Times New Roman" pitchFamily="18" charset="0"/>
              <a:cs typeface="Times New Roman" pitchFamily="18" charset="0"/>
            </a:endParaRPr>
          </a:p>
        </p:txBody>
      </p:sp>
      <p:sp>
        <p:nvSpPr>
          <p:cNvPr id="6" name="Прямоугольник с двумя скругленными противолежащими углами 5"/>
          <p:cNvSpPr/>
          <p:nvPr/>
        </p:nvSpPr>
        <p:spPr>
          <a:xfrm>
            <a:off x="3000364" y="4143380"/>
            <a:ext cx="5429288" cy="914400"/>
          </a:xfrm>
          <a:prstGeom prst="round2Diag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i="1" dirty="0" smtClean="0">
                <a:solidFill>
                  <a:schemeClr val="accent1"/>
                </a:solidFill>
                <a:latin typeface="Times New Roman" pitchFamily="18" charset="0"/>
                <a:cs typeface="Times New Roman" pitchFamily="18" charset="0"/>
              </a:rPr>
              <a:t>Culture</a:t>
            </a:r>
            <a:endParaRPr lang="ru-RU" sz="4800" b="1" i="1" dirty="0">
              <a:solidFill>
                <a:schemeClr val="accent1"/>
              </a:solidFill>
              <a:latin typeface="Times New Roman" pitchFamily="18" charset="0"/>
              <a:cs typeface="Times New Roman" pitchFamily="18" charset="0"/>
            </a:endParaRPr>
          </a:p>
        </p:txBody>
      </p:sp>
      <p:sp>
        <p:nvSpPr>
          <p:cNvPr id="5" name="Двойная стрелка вверх/вниз 4"/>
          <p:cNvSpPr/>
          <p:nvPr/>
        </p:nvSpPr>
        <p:spPr>
          <a:xfrm>
            <a:off x="5500694" y="4786322"/>
            <a:ext cx="484632" cy="9304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с двумя скругленными противолежащими углами 6"/>
          <p:cNvSpPr/>
          <p:nvPr/>
        </p:nvSpPr>
        <p:spPr>
          <a:xfrm>
            <a:off x="3000364" y="2571744"/>
            <a:ext cx="5357850" cy="914400"/>
          </a:xfrm>
          <a:prstGeom prst="round2Diag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i="1" dirty="0" smtClean="0">
                <a:solidFill>
                  <a:schemeClr val="accent1"/>
                </a:solidFill>
                <a:latin typeface="Times New Roman" pitchFamily="18" charset="0"/>
                <a:cs typeface="Times New Roman" pitchFamily="18" charset="0"/>
              </a:rPr>
              <a:t>Consciousness</a:t>
            </a:r>
            <a:endParaRPr lang="ru-RU" sz="4800" b="1" i="1" dirty="0">
              <a:solidFill>
                <a:schemeClr val="accent1"/>
              </a:solidFill>
              <a:latin typeface="Times New Roman" pitchFamily="18" charset="0"/>
              <a:cs typeface="Times New Roman" pitchFamily="18" charset="0"/>
            </a:endParaRPr>
          </a:p>
        </p:txBody>
      </p:sp>
      <p:sp>
        <p:nvSpPr>
          <p:cNvPr id="8" name="Прямоугольник с двумя скругленными противолежащими углами 7"/>
          <p:cNvSpPr/>
          <p:nvPr/>
        </p:nvSpPr>
        <p:spPr>
          <a:xfrm>
            <a:off x="3000364" y="785794"/>
            <a:ext cx="5286412" cy="914400"/>
          </a:xfrm>
          <a:prstGeom prst="round2Diag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i="1" dirty="0" smtClean="0">
                <a:solidFill>
                  <a:schemeClr val="accent1"/>
                </a:solidFill>
                <a:latin typeface="Times New Roman" pitchFamily="18" charset="0"/>
                <a:cs typeface="Times New Roman" pitchFamily="18" charset="0"/>
              </a:rPr>
              <a:t>Personality</a:t>
            </a:r>
            <a:endParaRPr lang="ru-RU" sz="4800" b="1" i="1" dirty="0">
              <a:solidFill>
                <a:schemeClr val="accent1"/>
              </a:solidFill>
              <a:latin typeface="Times New Roman" pitchFamily="18" charset="0"/>
              <a:cs typeface="Times New Roman" pitchFamily="18" charset="0"/>
            </a:endParaRPr>
          </a:p>
        </p:txBody>
      </p:sp>
      <p:sp>
        <p:nvSpPr>
          <p:cNvPr id="9" name="Двойная стрелка вверх/вниз 8"/>
          <p:cNvSpPr/>
          <p:nvPr/>
        </p:nvSpPr>
        <p:spPr>
          <a:xfrm>
            <a:off x="5500694" y="3286124"/>
            <a:ext cx="484632" cy="107157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Двойная стрелка вверх/вниз 9"/>
          <p:cNvSpPr/>
          <p:nvPr/>
        </p:nvSpPr>
        <p:spPr>
          <a:xfrm>
            <a:off x="5500694" y="1500174"/>
            <a:ext cx="484632" cy="128588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НОВФОН.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2050" name="Picture 2" descr="C:\Users\Irina\Pictures\ENGLENGL.jpg"/>
          <p:cNvPicPr>
            <a:picLocks noChangeAspect="1" noChangeArrowheads="1"/>
          </p:cNvPicPr>
          <p:nvPr/>
        </p:nvPicPr>
        <p:blipFill>
          <a:blip r:embed="rId3" cstate="print"/>
          <a:srcRect/>
          <a:stretch>
            <a:fillRect/>
          </a:stretch>
        </p:blipFill>
        <p:spPr bwMode="auto">
          <a:xfrm>
            <a:off x="6643702" y="5286388"/>
            <a:ext cx="2014526" cy="935915"/>
          </a:xfrm>
          <a:prstGeom prst="rect">
            <a:avLst/>
          </a:prstGeom>
          <a:ln>
            <a:noFill/>
          </a:ln>
          <a:effectLst>
            <a:outerShdw blurRad="292100" dist="139700" dir="2700000" algn="tl" rotWithShape="0">
              <a:srgbClr val="333333">
                <a:alpha val="65000"/>
              </a:srgbClr>
            </a:outerShdw>
            <a:softEdge rad="63500"/>
          </a:effectLst>
        </p:spPr>
      </p:pic>
      <p:sp>
        <p:nvSpPr>
          <p:cNvPr id="4" name="Прямоугольник 3"/>
          <p:cNvSpPr/>
          <p:nvPr/>
        </p:nvSpPr>
        <p:spPr>
          <a:xfrm>
            <a:off x="2357422" y="714356"/>
            <a:ext cx="6357982" cy="4278094"/>
          </a:xfrm>
          <a:prstGeom prst="rect">
            <a:avLst/>
          </a:prstGeom>
        </p:spPr>
        <p:txBody>
          <a:bodyPr wrap="square">
            <a:spAutoFit/>
          </a:bodyPr>
          <a:lstStyle/>
          <a:p>
            <a:pPr algn="ctr"/>
            <a:r>
              <a:rPr lang="en-US" sz="6800" b="1" i="1" dirty="0" smtClean="0">
                <a:solidFill>
                  <a:schemeClr val="accent1"/>
                </a:solidFill>
                <a:latin typeface="Times New Roman" pitchFamily="18" charset="0"/>
                <a:cs typeface="Times New Roman" pitchFamily="18" charset="0"/>
              </a:rPr>
              <a:t>THANK </a:t>
            </a:r>
            <a:endParaRPr lang="ru-RU" sz="6800" b="1" i="1" dirty="0" smtClean="0">
              <a:solidFill>
                <a:schemeClr val="accent1"/>
              </a:solidFill>
              <a:latin typeface="Times New Roman" pitchFamily="18" charset="0"/>
              <a:cs typeface="Times New Roman" pitchFamily="18" charset="0"/>
            </a:endParaRPr>
          </a:p>
          <a:p>
            <a:pPr algn="ctr"/>
            <a:r>
              <a:rPr lang="en-US" sz="6800" b="1" i="1" dirty="0" smtClean="0">
                <a:solidFill>
                  <a:schemeClr val="accent1"/>
                </a:solidFill>
                <a:latin typeface="Times New Roman" pitchFamily="18" charset="0"/>
                <a:cs typeface="Times New Roman" pitchFamily="18" charset="0"/>
              </a:rPr>
              <a:t>YOU </a:t>
            </a:r>
            <a:endParaRPr lang="ru-RU" sz="6800" b="1" i="1" dirty="0" smtClean="0">
              <a:solidFill>
                <a:schemeClr val="accent1"/>
              </a:solidFill>
              <a:latin typeface="Times New Roman" pitchFamily="18" charset="0"/>
              <a:cs typeface="Times New Roman" pitchFamily="18" charset="0"/>
            </a:endParaRPr>
          </a:p>
          <a:p>
            <a:pPr algn="ctr"/>
            <a:r>
              <a:rPr lang="en-US" sz="6800" b="1" i="1" dirty="0" smtClean="0">
                <a:solidFill>
                  <a:schemeClr val="accent1"/>
                </a:solidFill>
                <a:latin typeface="Times New Roman" pitchFamily="18" charset="0"/>
                <a:cs typeface="Times New Roman" pitchFamily="18" charset="0"/>
              </a:rPr>
              <a:t>FOR YOUR ATTENTION!</a:t>
            </a:r>
            <a:endParaRPr lang="ru-RU" sz="6800" b="1" i="1" dirty="0" smtClean="0">
              <a:solidFill>
                <a:schemeClr val="accent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477</Words>
  <Application>Microsoft Office PowerPoint</Application>
  <PresentationFormat>Экран (4:3)</PresentationFormat>
  <Paragraphs>30</Paragraphs>
  <Slides>14</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Irina</cp:lastModifiedBy>
  <cp:revision>1</cp:revision>
  <dcterms:created xsi:type="dcterms:W3CDTF">2017-05-17T12:23:21Z</dcterms:created>
  <dcterms:modified xsi:type="dcterms:W3CDTF">2017-05-17T15:42:27Z</dcterms:modified>
</cp:coreProperties>
</file>