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68" r:id="rId2"/>
    <p:sldId id="275" r:id="rId3"/>
    <p:sldId id="289" r:id="rId4"/>
    <p:sldId id="277" r:id="rId5"/>
    <p:sldId id="272" r:id="rId6"/>
    <p:sldId id="278" r:id="rId7"/>
    <p:sldId id="279" r:id="rId8"/>
    <p:sldId id="280" r:id="rId9"/>
    <p:sldId id="281" r:id="rId10"/>
    <p:sldId id="282" r:id="rId11"/>
    <p:sldId id="291" r:id="rId12"/>
    <p:sldId id="292" r:id="rId13"/>
    <p:sldId id="283" r:id="rId14"/>
    <p:sldId id="284" r:id="rId15"/>
    <p:sldId id="285" r:id="rId16"/>
    <p:sldId id="286" r:id="rId17"/>
    <p:sldId id="290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3A808"/>
    <a:srgbClr val="139D13"/>
    <a:srgbClr val="08A850"/>
    <a:srgbClr val="FFFF00"/>
    <a:srgbClr val="9BFBA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1667" autoAdjust="0"/>
  </p:normalViewPr>
  <p:slideViewPr>
    <p:cSldViewPr>
      <p:cViewPr varScale="1">
        <p:scale>
          <a:sx n="49" d="100"/>
          <a:sy n="49" d="100"/>
        </p:scale>
        <p:origin x="-129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857232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942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119572" cy="1506792"/>
          </a:xfrm>
          <a:prstGeom prst="rect">
            <a:avLst/>
          </a:prstGeom>
        </p:spPr>
      </p:pic>
      <p:pic>
        <p:nvPicPr>
          <p:cNvPr id="5" name="Рисунок 4" descr="c4616f5a24a66668f11ca4fa805_html_m5caba3a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1024" y="1857364"/>
            <a:ext cx="1357290" cy="1990892"/>
          </a:xfrm>
          <a:prstGeom prst="rect">
            <a:avLst/>
          </a:prstGeom>
        </p:spPr>
      </p:pic>
      <p:pic>
        <p:nvPicPr>
          <p:cNvPr id="6" name="Рисунок 5" descr="f03_simba_razvivajuwaja_piramidka_401198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6446" y="4071942"/>
            <a:ext cx="3074516" cy="2428868"/>
          </a:xfrm>
          <a:prstGeom prst="rect">
            <a:avLst/>
          </a:prstGeom>
        </p:spPr>
      </p:pic>
      <p:pic>
        <p:nvPicPr>
          <p:cNvPr id="7" name="Рисунок 6" descr="igrushka_piramidka_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802" y="3895846"/>
            <a:ext cx="2639824" cy="2230652"/>
          </a:xfrm>
          <a:prstGeom prst="rect">
            <a:avLst/>
          </a:prstGeom>
        </p:spPr>
      </p:pic>
      <p:pic>
        <p:nvPicPr>
          <p:cNvPr id="8" name="Рисунок 7" descr="Piramidka_Simba_Baby_Detmix.ru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214290"/>
            <a:ext cx="1357314" cy="1357314"/>
          </a:xfrm>
          <a:prstGeom prst="rect">
            <a:avLst/>
          </a:prstGeom>
        </p:spPr>
      </p:pic>
      <p:pic>
        <p:nvPicPr>
          <p:cNvPr id="9" name="Рисунок 8" descr="пирамидка паззл_enl.jpg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214686"/>
            <a:ext cx="2833686" cy="283368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85786" y="1500174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Дидактическая игра, как средство развития элементарных математических представлений у младших дошкольников.</a:t>
            </a:r>
            <a:endParaRPr lang="ru-RU" sz="3200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71802" y="3143248"/>
            <a:ext cx="50006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воспитатель группы №2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Григорян Л.М.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0298" y="428604"/>
            <a:ext cx="493609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№154»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c4616f5a24a66668f11ca4fa805_html_m5caba3a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3424" y="2009764"/>
            <a:ext cx="1357290" cy="19908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2912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0"/>
            <a:ext cx="47148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C:\Users\User\Desktop\дидактика\DSC012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214686"/>
            <a:ext cx="4714876" cy="3643314"/>
          </a:xfrm>
          <a:prstGeom prst="rect">
            <a:avLst/>
          </a:prstGeom>
          <a:noFill/>
        </p:spPr>
      </p:pic>
      <p:pic>
        <p:nvPicPr>
          <p:cNvPr id="3078" name="Picture 6" descr="C:\Users\User\Desktop\дидактика\DSC01211.JPG"/>
          <p:cNvPicPr>
            <a:picLocks noChangeAspect="1" noChangeArrowheads="1"/>
          </p:cNvPicPr>
          <p:nvPr/>
        </p:nvPicPr>
        <p:blipFill>
          <a:blip r:embed="rId5" cstate="email"/>
          <a:srcRect t="-196"/>
          <a:stretch>
            <a:fillRect/>
          </a:stretch>
        </p:blipFill>
        <p:spPr bwMode="auto">
          <a:xfrm>
            <a:off x="0" y="3357538"/>
            <a:ext cx="4429124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DCIM\100MSDCF\DSC012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58" y="214290"/>
            <a:ext cx="3904762" cy="2928958"/>
          </a:xfrm>
          <a:prstGeom prst="rect">
            <a:avLst/>
          </a:prstGeom>
          <a:noFill/>
        </p:spPr>
      </p:pic>
      <p:pic>
        <p:nvPicPr>
          <p:cNvPr id="1027" name="Picture 3" descr="G:\DCIM\100MSDCF\DSC012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14290"/>
            <a:ext cx="3839494" cy="2880000"/>
          </a:xfrm>
          <a:prstGeom prst="rect">
            <a:avLst/>
          </a:prstGeom>
          <a:noFill/>
        </p:spPr>
      </p:pic>
      <p:pic>
        <p:nvPicPr>
          <p:cNvPr id="1028" name="Picture 4" descr="G:\DCIM\100MSDCF\DSC012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500438"/>
            <a:ext cx="3929090" cy="2947206"/>
          </a:xfrm>
          <a:prstGeom prst="rect">
            <a:avLst/>
          </a:prstGeom>
          <a:noFill/>
        </p:spPr>
      </p:pic>
      <p:pic>
        <p:nvPicPr>
          <p:cNvPr id="1029" name="Picture 5" descr="G:\DCIM\100MSDCF\DSC0126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429000"/>
            <a:ext cx="3904762" cy="29289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DCIM\100MSDCF\DSC012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1" y="642918"/>
            <a:ext cx="7523811" cy="564360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85794"/>
            <a:ext cx="75724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Ориентировка в пространстве</a:t>
            </a:r>
          </a:p>
          <a:p>
            <a:pPr algn="ctr"/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Закрепление умения ориентироваться в расположении частей собственного тела ( «Сделай, как я», «Поможем Маше растеряше собраться на прогулку», «В какой руке»);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закрепление умения ориентироваться в пространстве относительно себя и использовать слова впереди – сзади, слева – справа («Поможем маме накрыть на стол», «Где что находится», «Кто дальше бросит мяч»);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закрепление умения понимать и использовать в речи предлоги, выражающие пространственные отношения: в, на, под, за («Куда закатился мяч»).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929190" cy="3831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F:\102668025_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570648"/>
            <a:ext cx="4929190" cy="3287352"/>
          </a:xfrm>
          <a:prstGeom prst="rect">
            <a:avLst/>
          </a:prstGeom>
          <a:noFill/>
        </p:spPr>
      </p:pic>
      <p:pic>
        <p:nvPicPr>
          <p:cNvPr id="4100" name="Picture 4" descr="F:\resiz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0"/>
            <a:ext cx="4214810" cy="3500438"/>
          </a:xfrm>
          <a:prstGeom prst="rect">
            <a:avLst/>
          </a:prstGeom>
          <a:noFill/>
        </p:spPr>
      </p:pic>
      <p:pic>
        <p:nvPicPr>
          <p:cNvPr id="4101" name="Picture 5" descr="F:\102668018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57752" y="3571876"/>
            <a:ext cx="4286248" cy="32861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00042"/>
            <a:ext cx="735811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Ориентировка во времени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Совершенствование умения различать и называть части суток: утро, вечер, день, ночь («Подбери картинки», «Режим дня», «Что сначала, что потом»).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123" name="Picture 3" descr="F:\hello_html_m7802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500306"/>
            <a:ext cx="4000528" cy="3929090"/>
          </a:xfrm>
          <a:prstGeom prst="rect">
            <a:avLst/>
          </a:prstGeom>
          <a:noFill/>
        </p:spPr>
      </p:pic>
      <p:pic>
        <p:nvPicPr>
          <p:cNvPr id="5124" name="Picture 4" descr="F: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6760" y="2643182"/>
            <a:ext cx="4441521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F:\detsad-71931-14602293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3270037"/>
            <a:ext cx="4786314" cy="3587963"/>
          </a:xfrm>
          <a:prstGeom prst="rect">
            <a:avLst/>
          </a:prstGeom>
          <a:noFill/>
        </p:spPr>
      </p:pic>
      <p:pic>
        <p:nvPicPr>
          <p:cNvPr id="6146" name="Picture 2" descr="F:\detsad-71931-14602293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4478961" cy="3357562"/>
          </a:xfrm>
          <a:prstGeom prst="rect">
            <a:avLst/>
          </a:prstGeom>
          <a:noFill/>
        </p:spPr>
      </p:pic>
      <p:sp>
        <p:nvSpPr>
          <p:cNvPr id="3074" name="AutoShape 2" descr="https://xn--80aa4apjd3a.com/uploads/content/1469094789_26cad89721d2278fa5ad68208705bbb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xn--80aa4apjd3a.com/uploads/content/1469094789_26cad89721d2278fa5ad68208705bbb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1469094789_26cad89721d2278fa5ad68208705bbbf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285728"/>
            <a:ext cx="3122533" cy="2786058"/>
          </a:xfrm>
          <a:prstGeom prst="rect">
            <a:avLst/>
          </a:prstGeom>
        </p:spPr>
      </p:pic>
      <p:pic>
        <p:nvPicPr>
          <p:cNvPr id="3080" name="Picture 8" descr="http://galerey-room.ru/images/152748_1413631668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428976"/>
            <a:ext cx="3378794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71691"/>
            <a:ext cx="557219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Преимущество игры в том, что дети играют, не подозревая, что получают новые знания, закрепляют навыки действия с различными предметами, учатся общаться со своими сверстниками и с взрослыми, учатся преодолевать отрицательные эмоции.</a:t>
            </a:r>
          </a:p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перспективе мы планируем.</a:t>
            </a:r>
          </a:p>
          <a:p>
            <a:pPr>
              <a:buFont typeface="Wingdings" pitchFamily="2" charset="2"/>
              <a:buChar char="q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Сделать картотеку дидактических игр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Пополнить предметно – развивающую среду новыми дидактическими пособиями.</a:t>
            </a: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Разместить в родительском уголке рекомендации по организации математических  дидактических игр дома.</a:t>
            </a:r>
          </a:p>
          <a:p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вв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857364"/>
            <a:ext cx="3428992" cy="3071834"/>
          </a:xfrm>
          <a:prstGeom prst="rect">
            <a:avLst/>
          </a:prstGeom>
        </p:spPr>
      </p:pic>
      <p:sp>
        <p:nvSpPr>
          <p:cNvPr id="2050" name="AutoShape 2" descr="Картинки по запросу работа с родителя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cuments\Морозова Н.С\0015-015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642918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особый мир, мир чисел, количества, геометрических представлений, мир величины, цвета и формы.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  имеет важнейшее значение, она является ведущим видом деятельности в дошкольном возрасте . В игре удаётся привлечь внимание детей к таким предметам, которые в обычных неигровых условиях их не интересуют и на которых очень трудно сосредоточить внимание.                                            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одной из форм ведения образовательной деятельности в младшем дошкольном возрасте.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942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5143512"/>
            <a:ext cx="1119572" cy="1506792"/>
          </a:xfrm>
          <a:prstGeom prst="rect">
            <a:avLst/>
          </a:prstGeom>
        </p:spPr>
      </p:pic>
      <p:pic>
        <p:nvPicPr>
          <p:cNvPr id="4" name="Рисунок 3" descr="c4616f5a24a66668f11ca4fa805_html_m5caba3a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2396" y="4867108"/>
            <a:ext cx="1357290" cy="1990892"/>
          </a:xfrm>
          <a:prstGeom prst="rect">
            <a:avLst/>
          </a:prstGeom>
        </p:spPr>
      </p:pic>
      <p:pic>
        <p:nvPicPr>
          <p:cNvPr id="6" name="Рисунок 5" descr="f03_simba_razvivajuwaja_piramidka_401198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3306" y="4812754"/>
            <a:ext cx="2357454" cy="186238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дидактика\DSC011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857111" cy="3643314"/>
          </a:xfrm>
          <a:prstGeom prst="rect">
            <a:avLst/>
          </a:prstGeom>
          <a:noFill/>
        </p:spPr>
      </p:pic>
      <p:pic>
        <p:nvPicPr>
          <p:cNvPr id="7171" name="Picture 3" descr="C:\Users\User\Desktop\дидактика\DSC011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602" y="0"/>
            <a:ext cx="4571398" cy="3643314"/>
          </a:xfrm>
          <a:prstGeom prst="rect">
            <a:avLst/>
          </a:prstGeom>
          <a:noFill/>
        </p:spPr>
      </p:pic>
      <p:pic>
        <p:nvPicPr>
          <p:cNvPr id="7172" name="Picture 4" descr="C:\Users\User\Desktop\дидактика\DSC011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  <p:pic>
        <p:nvPicPr>
          <p:cNvPr id="7173" name="Picture 5" descr="C:\Users\User\Desktop\дидактика\DSC011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0414"/>
            <a:ext cx="4643438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7"/>
            <a:ext cx="84296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к организации дидактических игр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-Игра должна соответствовать жизненному опыту детей, способствовать развитию активности.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-Дидактические игры и упражнения с маленькими детьми должны быть направлены на развитие внимания, памяти, речи, мышления, эмоциональной отзывчивости, самостоятельности, стремления действовать успешно и результативно.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-Дидактические игры и упражнения должны поддерживать интерес ребенка к совместной с взрослым деятельности.   В  3 - 4 года у ребенка наиболее ярко проявляется стремление делать что-то вместе с взрослым, он начинает осознавать, что совместная игра ведет к более успешному результату, сопровождается интересным общением: «Давай делать вместе с тобой»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7644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139D13"/>
                </a:solidFill>
                <a:latin typeface="Times New Roman" pitchFamily="18" charset="0"/>
                <a:cs typeface="Times New Roman" pitchFamily="18" charset="0"/>
              </a:rPr>
              <a:t>Программные  задачи по ФЭМП</a:t>
            </a:r>
          </a:p>
          <a:p>
            <a:pPr algn="ctr"/>
            <a:r>
              <a:rPr lang="ru-RU" sz="3200" b="1" i="1" dirty="0" smtClean="0">
                <a:solidFill>
                  <a:srgbClr val="139D13"/>
                </a:solidFill>
                <a:latin typeface="Times New Roman" pitchFamily="18" charset="0"/>
                <a:cs typeface="Times New Roman" pitchFamily="18" charset="0"/>
              </a:rPr>
              <a:t>у детей младшего дошкольного возраста</a:t>
            </a:r>
            <a:endParaRPr lang="ru-RU" sz="3200" b="1" i="1" dirty="0">
              <a:solidFill>
                <a:srgbClr val="139D1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1595021"/>
            <a:ext cx="778674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Количество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составлять множества из отдельных элементов и выделять элементы из множества («Самолёты», «Разноцветные фонарики»);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находить один и много предметов в специально созданной обстановке («Медведь и пчёлы», «Кот и мыши», «Найдём игрушки»);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закрепление умения сравнивать две равные и неравные группы предметов разными способами наложением и приложением («Найди столько же», «В каком ряду больше», «Бабочки и цветочки»).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4571398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604" y="0"/>
            <a:ext cx="4571396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321825"/>
            <a:ext cx="4572000" cy="353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429000"/>
            <a:ext cx="4572000" cy="342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9358"/>
            <a:ext cx="807249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Величина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сравнивать два предмета по длине. Обозначать результаты сравнения словами длинный – короткий, длиннее – короче («Чья дорожка длиннее», «Подберём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шнурочки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для куклы»);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сравнивать два предмета по ширине, обозначать результаты сравнения словами широкий – узкий, шире – уже («Спрячь мышку в норке», «Подберём шарики, ленточки для куклы»);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сравнивание два предмета по высоте, обозначать результаты сравнения словами высокий – низкий, выше – ниже («Построим башенки»);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сравнивать два предмета по величине большой – маленький, больше – меньше («Найди такое же колечко», «Подарим игрушки Мишке и Мишутке»).</a:t>
            </a:r>
          </a:p>
          <a:p>
            <a:pPr algn="ctr"/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0"/>
            <a:ext cx="4714876" cy="4029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429124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 descr="F: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857628"/>
            <a:ext cx="4714876" cy="3000372"/>
          </a:xfrm>
          <a:prstGeom prst="rect">
            <a:avLst/>
          </a:prstGeom>
          <a:noFill/>
        </p:spPr>
      </p:pic>
      <p:pic>
        <p:nvPicPr>
          <p:cNvPr id="2055" name="Picture 7" descr="C:\Users\User\Desktop\дидактика\DSC012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786190"/>
            <a:ext cx="4429124" cy="307181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928670"/>
            <a:ext cx="78581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Форма</a:t>
            </a:r>
          </a:p>
          <a:p>
            <a:pPr algn="ctr"/>
            <a:endParaRPr lang="ru-RU" dirty="0" smtClean="0"/>
          </a:p>
          <a:p>
            <a:pPr algn="just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Совершенствование умения различать и называть объёмные фигуры на основе осязательно – двигательного обследования («Чудесный мешочек», «Шарики и кубики», «Почтовый ящик»);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совершенствование умения различать и называть плоские фигуры («Что изменилось», «Найди пару», «Собираем бусы», «Подберём ключик к замочку»).</a:t>
            </a:r>
          </a:p>
          <a:p>
            <a:endParaRPr lang="ru-RU" dirty="0" smtClean="0"/>
          </a:p>
          <a:p>
            <a:pPr algn="ctr"/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99427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4572008"/>
            <a:ext cx="1119572" cy="1506792"/>
          </a:xfrm>
          <a:prstGeom prst="rect">
            <a:avLst/>
          </a:prstGeom>
        </p:spPr>
      </p:pic>
      <p:pic>
        <p:nvPicPr>
          <p:cNvPr id="4" name="Рисунок 3" descr="c4616f5a24a66668f11ca4fa805_html_m5caba3a9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86644" y="4071942"/>
            <a:ext cx="1357290" cy="1990892"/>
          </a:xfrm>
          <a:prstGeom prst="rect">
            <a:avLst/>
          </a:prstGeom>
        </p:spPr>
      </p:pic>
      <p:pic>
        <p:nvPicPr>
          <p:cNvPr id="5" name="Рисунок 4" descr="f03_simba_razvivajuwaja_piramidka_401198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3240" y="4214818"/>
            <a:ext cx="2928958" cy="231387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584</TotalTime>
  <Words>616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Рыбка</dc:creator>
  <cp:lastModifiedBy>User</cp:lastModifiedBy>
  <cp:revision>62</cp:revision>
  <dcterms:created xsi:type="dcterms:W3CDTF">2014-04-10T04:25:37Z</dcterms:created>
  <dcterms:modified xsi:type="dcterms:W3CDTF">2017-12-21T09:52:57Z</dcterms:modified>
</cp:coreProperties>
</file>