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slideMaster6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media/image9.png" ContentType="image/png"/>
  <Override PartName="/ppt/media/image28.jpeg" ContentType="image/jpe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23.jpeg" ContentType="image/jpeg"/>
  <Override PartName="/ppt/media/image8.png" ContentType="image/png"/>
  <Override PartName="/ppt/media/image29.jpeg" ContentType="image/jpeg"/>
  <Override PartName="/ppt/media/image10.png" ContentType="image/png"/>
  <Override PartName="/ppt/media/image11.png" ContentType="image/png"/>
  <Override PartName="/ppt/media/image18.jpeg" ContentType="image/jpe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24.jpeg" ContentType="image/jpeg"/>
  <Override PartName="/ppt/media/image17.png" ContentType="image/pn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_rels/presentation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3.png"/><Relationship Id="rId3" Type="http://schemas.openxmlformats.org/officeDocument/2006/relationships/image" Target="../media/image14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5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6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9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0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23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4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 rot="21435600">
            <a:off x="-18720" y="201600"/>
            <a:ext cx="9162360" cy="64836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88a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 rot="21435600">
            <a:off x="-14040" y="275040"/>
            <a:ext cx="9174960" cy="52956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CustomShape 3"/>
          <p:cNvSpPr/>
          <p:nvPr/>
        </p:nvSpPr>
        <p:spPr>
          <a:xfrm rot="21435600">
            <a:off x="-18720" y="201600"/>
            <a:ext cx="9162360" cy="64836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88a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"/>
          <p:cNvSpPr/>
          <p:nvPr/>
        </p:nvSpPr>
        <p:spPr>
          <a:xfrm rot="21435600">
            <a:off x="-14040" y="275040"/>
            <a:ext cx="9174960" cy="52956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CustomShape 3"/>
          <p:cNvSpPr/>
          <p:nvPr/>
        </p:nvSpPr>
        <p:spPr>
          <a:xfrm rot="21435600">
            <a:off x="-18720" y="201600"/>
            <a:ext cx="9162360" cy="64836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88a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4"/>
          <p:cNvSpPr/>
          <p:nvPr/>
        </p:nvSpPr>
        <p:spPr>
          <a:xfrm rot="21435600">
            <a:off x="-14040" y="275040"/>
            <a:ext cx="9174960" cy="52956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2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3"/>
          <p:cNvSpPr/>
          <p:nvPr/>
        </p:nvSpPr>
        <p:spPr>
          <a:xfrm rot="21435600">
            <a:off x="-18720" y="201600"/>
            <a:ext cx="9162360" cy="64836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88a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CustomShape 4"/>
          <p:cNvSpPr/>
          <p:nvPr/>
        </p:nvSpPr>
        <p:spPr>
          <a:xfrm rot="21435600">
            <a:off x="-14040" y="275040"/>
            <a:ext cx="9174960" cy="52956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CustomShape 3"/>
          <p:cNvSpPr/>
          <p:nvPr/>
        </p:nvSpPr>
        <p:spPr>
          <a:xfrm rot="21435600">
            <a:off x="-18720" y="201600"/>
            <a:ext cx="9162360" cy="64836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88a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4"/>
          <p:cNvSpPr/>
          <p:nvPr/>
        </p:nvSpPr>
        <p:spPr>
          <a:xfrm rot="21435600">
            <a:off x="-14040" y="275040"/>
            <a:ext cx="9174960" cy="52956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6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-9360" y="-7200"/>
            <a:ext cx="9162360" cy="1040760"/>
          </a:xfrm>
          <a:custGeom>
            <a:avLst/>
            <a:gdLst/>
            <a:ah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CustomShape 2"/>
          <p:cNvSpPr/>
          <p:nvPr/>
        </p:nvSpPr>
        <p:spPr>
          <a:xfrm>
            <a:off x="4381560" y="-7200"/>
            <a:ext cx="4761720" cy="637560"/>
          </a:xfrm>
          <a:custGeom>
            <a:avLst/>
            <a:gdLst/>
            <a:ah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3" name="CustomShape 3"/>
          <p:cNvSpPr/>
          <p:nvPr/>
        </p:nvSpPr>
        <p:spPr>
          <a:xfrm rot="21435600">
            <a:off x="-18720" y="201600"/>
            <a:ext cx="9162360" cy="648360"/>
          </a:xfrm>
          <a:custGeom>
            <a:avLst/>
            <a:gdLst/>
            <a:ahLst/>
            <a:rect l="l" t="t" r="r" b="b"/>
            <a:pathLst>
              <a:path w="5772" h="1055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88a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4" name="CustomShape 4"/>
          <p:cNvSpPr/>
          <p:nvPr/>
        </p:nvSpPr>
        <p:spPr>
          <a:xfrm rot="21435600">
            <a:off x="-14040" y="275040"/>
            <a:ext cx="9174960" cy="529560"/>
          </a:xfrm>
          <a:custGeom>
            <a:avLst/>
            <a:gdLst/>
            <a:ahLst/>
            <a:rect l="l" t="t" r="r" b="b"/>
            <a:pathLst>
              <a:path w="5766" h="854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 spc="-1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20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3200" spc="-1">
                <a:latin typeface="Arial"/>
              </a:rPr>
              <a:t>Для правки структуры щёлкните мышью</a:t>
            </a:r>
            <a:endParaRPr/>
          </a:p>
          <a:p>
            <a:pPr lvl="1" marL="864000" indent="-324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800" spc="-1">
                <a:latin typeface="Arial"/>
              </a:rPr>
              <a:t>Второй уровень структуры</a:t>
            </a:r>
            <a:endParaRPr/>
          </a:p>
          <a:p>
            <a:pPr lvl="2" marL="1296000" indent="-288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400" spc="-1">
                <a:latin typeface="Arial"/>
              </a:rPr>
              <a:t>Третий уровень структуры</a:t>
            </a:r>
            <a:endParaRPr/>
          </a:p>
          <a:p>
            <a:pPr lvl="3" marL="1728000" indent="-216000">
              <a:buClr>
                <a:srgbClr val="ffffff"/>
              </a:buClr>
              <a:buSzPct val="75000"/>
              <a:buFont typeface="StarSymbol"/>
              <a:buChar char=""/>
            </a:pPr>
            <a:r>
              <a:rPr lang="ru-RU" sz="2000" spc="-1">
                <a:latin typeface="Arial"/>
              </a:rPr>
              <a:t>Четвёртый уровень структуры</a:t>
            </a:r>
            <a:endParaRPr/>
          </a:p>
          <a:p>
            <a:pPr lvl="4" marL="2160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Пятый уровень структуры</a:t>
            </a:r>
            <a:endParaRPr/>
          </a:p>
          <a:p>
            <a:pPr lvl="5" marL="2592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Шестой уровень структуры</a:t>
            </a:r>
            <a:endParaRPr/>
          </a:p>
          <a:p>
            <a:pPr lvl="6" marL="3024000" indent="-216000">
              <a:buClr>
                <a:srgbClr val="ffffff"/>
              </a:buClr>
              <a:buSzPct val="45000"/>
              <a:buFont typeface="StarSymbol"/>
              <a:buChar char=""/>
            </a:pPr>
            <a:r>
              <a:rPr lang="ru-RU" sz="2000" spc="-1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slideLayout" Target="../slideLayouts/slideLayout6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slideLayout" Target="../slideLayouts/slideLayout61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image" Target="../media/image30.jpeg"/><Relationship Id="rId3" Type="http://schemas.openxmlformats.org/officeDocument/2006/relationships/image" Target="../media/image31.jpeg"/><Relationship Id="rId4" Type="http://schemas.openxmlformats.org/officeDocument/2006/relationships/slideLayout" Target="../slideLayouts/slideLayout61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slideLayout" Target="../slideLayouts/slideLayout6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Picture 1" descr=""/>
          <p:cNvPicPr/>
          <p:nvPr/>
        </p:nvPicPr>
        <p:blipFill>
          <a:blip r:embed="rId1"/>
          <a:stretch/>
        </p:blipFill>
        <p:spPr>
          <a:xfrm>
            <a:off x="-3429000" y="-1571760"/>
            <a:ext cx="16001280" cy="10000440"/>
          </a:xfrm>
          <a:prstGeom prst="rect">
            <a:avLst/>
          </a:prstGeom>
          <a:ln>
            <a:noFill/>
          </a:ln>
        </p:spPr>
      </p:pic>
      <p:sp>
        <p:nvSpPr>
          <p:cNvPr id="242" name="CustomShape 1"/>
          <p:cNvSpPr/>
          <p:nvPr/>
        </p:nvSpPr>
        <p:spPr>
          <a:xfrm>
            <a:off x="533520" y="1371600"/>
            <a:ext cx="7850880" cy="1696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360" tIns="0" bIns="0" anchor="b"/>
          <a:p>
            <a:r>
              <a:rPr b="1" lang="ru-RU" sz="5600" spc="-1" strike="noStrike">
                <a:solidFill>
                  <a:srgbClr val="aacb7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Творческий   проект</a:t>
            </a:r>
            <a:endParaRPr/>
          </a:p>
          <a:p>
            <a:r>
              <a:rPr b="1" lang="ru-RU" sz="5600" spc="-1" strike="noStrike">
                <a:solidFill>
                  <a:srgbClr val="aacb7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«Птицы зимой »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  <p:sp>
        <p:nvSpPr>
          <p:cNvPr id="243" name="CustomShape 2"/>
          <p:cNvSpPr/>
          <p:nvPr/>
        </p:nvSpPr>
        <p:spPr>
          <a:xfrm>
            <a:off x="1259640" y="4581000"/>
            <a:ext cx="6400080" cy="175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18360" tIns="45000" bIns="45000"/>
          <a:p>
            <a:pPr algn="r">
              <a:lnSpc>
                <a:spcPct val="100000"/>
              </a:lnSpc>
            </a:pPr>
            <a:r>
              <a:rPr lang="ru-RU" sz="2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Выполнила воспитатель первой квалификационной категории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МАДОУ №20 «Ромашка»</a:t>
            </a:r>
            <a:endParaRPr/>
          </a:p>
          <a:p>
            <a:pPr algn="r">
              <a:lnSpc>
                <a:spcPct val="100000"/>
              </a:lnSpc>
            </a:pPr>
            <a:r>
              <a:rPr lang="ru-RU" sz="2000" spc="-1" strike="noStrike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ЯРОВАЯ О .А.</a:t>
            </a:r>
            <a:endParaRPr/>
          </a:p>
          <a:p>
            <a:pPr algn="r">
              <a:lnSpc>
                <a:spcPct val="100000"/>
              </a:lnSpc>
            </a:pPr>
            <a:endParaRPr/>
          </a:p>
        </p:txBody>
      </p:sp>
    </p:spTree>
  </p:cSld>
  <p:transition>
    <p:wipe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25.01.</a:t>
            </a:r>
            <a:endParaRPr/>
          </a:p>
        </p:txBody>
      </p:sp>
      <p:sp>
        <p:nvSpPr>
          <p:cNvPr id="265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 Наблюдение «Птицы вечером»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2.Аппликация «воробей»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3.Музыкально –ритмические движения «Воробушки»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4.Трудовые поручения « Покорми воробья»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66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Вызвать у детей интерес к жизни птиц, сочувствие ,развивать эмпатию. Учить детей  передавать образы (воробей скачет, летает, клюёт крошки.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26.01</a:t>
            </a:r>
            <a:endParaRPr/>
          </a:p>
        </p:txBody>
      </p:sp>
      <p:sp>
        <p:nvSpPr>
          <p:cNvPr id="268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1.Наблюдение «Голубь у кормушки»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2.Рассказывание русской народной потешки «Гули - гули»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3.Компьютерная презентация «птичья столовая»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69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Учить различать птиц по внешнему виду, называть их.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Познакомить со строением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тела птиц: голова,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туловище, хвост, клюв,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крылья, тело покрыто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перьями.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27.01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1.Речевая игра « Птичка – невеличка»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2.Д/и  «Птичка и птенчики»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 Игра на развитие слухового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внимания «Узнай птицу по голосу»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 П/и «Птички и дождик»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72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Рассматривание книг с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потешками  о голубях.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28.01</a:t>
            </a:r>
            <a:endParaRPr/>
          </a:p>
        </p:txBody>
      </p:sp>
      <p:sp>
        <p:nvSpPr>
          <p:cNvPr id="274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1.. Беседа «Вот под елкою зеленой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скачут весело вороны»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2.. Рассматривание фотографий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ворон в разных жизненных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ситуациях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 Словесная игра «Один - много»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(одна синица - много синиц, одна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ворона - много ворон...)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75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Познакомить детей с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вороной. Обратить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внимание на особенности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внешнего вида.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Познакомить со строением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тела птиц: голова,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туловище, хвост, клюв,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крылья, тело покрыто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перьями.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29.01</a:t>
            </a:r>
            <a:endParaRPr/>
          </a:p>
        </p:txBody>
      </p:sp>
      <p:sp>
        <p:nvSpPr>
          <p:cNvPr id="277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 Наблюдение за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воронами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 П/и «Птички и автомобиль»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 Чтение потешки «Сорока-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белобока»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4.Д/и «Звукоподражание»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78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Продолжать формировать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представление о сороке и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вороне, находить отличия в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их внешнем виде.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 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Закрепить умение подражать голосам птиц.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01.02</a:t>
            </a:r>
            <a:endParaRPr/>
          </a:p>
        </p:txBody>
      </p:sp>
      <p:sp>
        <p:nvSpPr>
          <p:cNvPr id="280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1.Рассматривание фотоальбома «Птицы зимой»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2.Слушание муз. Произведения М.Красева «Колыбельная»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3.Коллективная работа «Птицы зимой»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4.Музыкально – ритмические движения: «Птички»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81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Учить различать птиц по внешнему виду, называть их.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Обогащать словарный запас.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02.02</a:t>
            </a:r>
            <a:endParaRPr/>
          </a:p>
        </p:txBody>
      </p:sp>
      <p:sp>
        <p:nvSpPr>
          <p:cNvPr id="283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 Беседа «Совушка-сова - большая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голова»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 Речевая игра «Совушка»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 И. Мазин «У совы глаза, как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плюшки»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 П/и «День-ночь»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5. Коллективная поделка: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«Совушка» из шишек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7. Пальчиковая игра «Птички»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84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Познакомить детей с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особенностями внешнего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вида и образом жизни совы.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03.02</a:t>
            </a:r>
            <a:endParaRPr/>
          </a:p>
        </p:txBody>
      </p:sp>
      <p:sp>
        <p:nvSpPr>
          <p:cNvPr id="286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 Е. Благинина «Холодно, голодно,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галки, воробьи»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 Занятие по ИЗО «Птички в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гнездышках»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 Пальчиковая игра « Птички»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4.Работа в уголке сенсорного развития «Угощение для птиц»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87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Предложить детям рассмотреть плоды и семена растений, познакомить с их названиями.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04.02</a:t>
            </a:r>
            <a:endParaRPr/>
          </a:p>
        </p:txBody>
      </p:sp>
      <p:sp>
        <p:nvSpPr>
          <p:cNvPr id="289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1.Наблюдение «Голоса птиц»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 П/и «Птички в гнездышках»,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  </a:t>
            </a: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«Птички и автомобиль»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 Музыкальное занятие – слушание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 аудиозаписи голосов птиц,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разучивание песни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 Д/и «Назови птиц»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90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Организовать наблюдение, предложить детям прислушаться к пению птиц. Активизировать в речи названия птиц, производимых ими действий. поддерживать познавательный интерес.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05.02</a:t>
            </a:r>
            <a:endParaRPr/>
          </a:p>
        </p:txBody>
      </p:sp>
      <p:sp>
        <p:nvSpPr>
          <p:cNvPr id="292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1.Чтение стихотворения А. Барто « Синица»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2.Пальчиковая игра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 Пение песни « Птичка», муз, М. Раухвергера, сл, А.Барто.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4.Физические упражнения «Птицы»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93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Активизировать в речи названия птиц, производимых ими действий. Поддерживать познавательный интерес.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685800" y="1676520"/>
            <a:ext cx="2742480" cy="457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8360" rIns="18360" tIns="45000" bIns="45000"/>
          <a:p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Леса без птиц</a:t>
            </a:r>
            <a:endParaRPr/>
          </a:p>
          <a:p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 </a:t>
            </a:r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И земли без воды.</a:t>
            </a:r>
            <a:endParaRPr/>
          </a:p>
          <a:p>
            <a:endParaRPr/>
          </a:p>
          <a:p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Всё меньше</a:t>
            </a:r>
            <a:endParaRPr/>
          </a:p>
          <a:p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                                                                            </a:t>
            </a:r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окружающей природы,</a:t>
            </a:r>
            <a:endParaRPr/>
          </a:p>
          <a:p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    </a:t>
            </a:r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Всё больше –</a:t>
            </a:r>
            <a:endParaRPr/>
          </a:p>
          <a:p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                                                                              </a:t>
            </a:r>
            <a:r>
              <a:rPr b="1" i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окружающей среды".</a:t>
            </a:r>
            <a:endParaRPr/>
          </a:p>
          <a:p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                                            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 </a:t>
            </a:r>
            <a:r>
              <a:rPr b="1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Р. И. Рождественский   (русский поэт, публицист)</a:t>
            </a:r>
            <a:endParaRPr/>
          </a:p>
        </p:txBody>
      </p:sp>
      <p:pic>
        <p:nvPicPr>
          <p:cNvPr id="245" name="Picture 2" descr=""/>
          <p:cNvPicPr/>
          <p:nvPr/>
        </p:nvPicPr>
        <p:blipFill>
          <a:blip r:embed="rId1"/>
          <a:stretch/>
        </p:blipFill>
        <p:spPr>
          <a:xfrm>
            <a:off x="3575160" y="2133360"/>
            <a:ext cx="5110920" cy="3656880"/>
          </a:xfrm>
          <a:prstGeom prst="rect">
            <a:avLst/>
          </a:prstGeom>
          <a:ln>
            <a:noFill/>
          </a:ln>
        </p:spPr>
      </p:pic>
    </p:spTree>
  </p:cSld>
  <p:transition>
    <p:wipe dir="r"/>
  </p:transition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06.02</a:t>
            </a:r>
            <a:endParaRPr/>
          </a:p>
        </p:txBody>
      </p:sp>
      <p:sp>
        <p:nvSpPr>
          <p:cNvPr id="295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1.Рисуем для птичек зёрнышки.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2.Сложи картинку.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 П/и «Птички и кошка»</a:t>
            </a:r>
            <a:endParaRPr/>
          </a:p>
        </p:txBody>
      </p:sp>
      <p:sp>
        <p:nvSpPr>
          <p:cNvPr id="296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Вызвать у детей сочувствие к птичкам.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r>
              <a:rPr lang="ru-RU" sz="36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Работа с родителями: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98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 Консультация «КАК ПОМОЧЬ ПТИЦАМ ПЕРЕЖИТЬ ЗИМУ»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 Выпуск стенгазеты « Птицы наши друзья»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3.КОРМУШКА ДЛЯ  ДРУГА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r>
              <a:rPr lang="ru-RU" sz="36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Результат проекта: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00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Дети получили знания о внешнем виде птиц, узнали их названия. Получили первые навыки бережного отношения к птицам, у детей появилось сочувствие к пернатым.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Развился познавательный интерес и любознательность, умение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выполнять действия в соответствии игровых правил; с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формировалась потребность в двигательной активности, пополнился словарный запас по теме «Зимующие птицы».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4260600" cy="3195360"/>
          </a:xfrm>
          <a:prstGeom prst="rect">
            <a:avLst/>
          </a:prstGeom>
          <a:ln>
            <a:noFill/>
          </a:ln>
        </p:spPr>
      </p:pic>
      <p:pic>
        <p:nvPicPr>
          <p:cNvPr id="302" name="Picture 4" descr=""/>
          <p:cNvPicPr/>
          <p:nvPr/>
        </p:nvPicPr>
        <p:blipFill>
          <a:blip r:embed="rId2"/>
          <a:stretch/>
        </p:blipFill>
        <p:spPr>
          <a:xfrm>
            <a:off x="4428000" y="3357000"/>
            <a:ext cx="4548600" cy="3411360"/>
          </a:xfrm>
          <a:prstGeom prst="rect">
            <a:avLst/>
          </a:prstGeom>
          <a:ln>
            <a:noFill/>
          </a:ln>
        </p:spPr>
      </p:pic>
      <p:pic>
        <p:nvPicPr>
          <p:cNvPr id="303" name="Picture 5" descr=""/>
          <p:cNvPicPr/>
          <p:nvPr/>
        </p:nvPicPr>
        <p:blipFill>
          <a:blip r:embed="rId3"/>
          <a:stretch/>
        </p:blipFill>
        <p:spPr>
          <a:xfrm>
            <a:off x="5076000" y="476640"/>
            <a:ext cx="3311640" cy="2417400"/>
          </a:xfrm>
          <a:prstGeom prst="rect">
            <a:avLst/>
          </a:prstGeom>
          <a:ln>
            <a:noFill/>
          </a:ln>
        </p:spPr>
      </p:pic>
      <p:pic>
        <p:nvPicPr>
          <p:cNvPr id="304" name="Picture 6" descr=""/>
          <p:cNvPicPr/>
          <p:nvPr/>
        </p:nvPicPr>
        <p:blipFill>
          <a:blip r:embed="rId4"/>
          <a:stretch/>
        </p:blipFill>
        <p:spPr>
          <a:xfrm>
            <a:off x="467640" y="3789000"/>
            <a:ext cx="3095640" cy="2633760"/>
          </a:xfrm>
          <a:prstGeom prst="rect">
            <a:avLst/>
          </a:prstGeom>
          <a:ln>
            <a:noFill/>
          </a:ln>
        </p:spPr>
      </p:pic>
    </p:spTree>
  </p:cSld>
  <p:transition>
    <p:plus/>
  </p:transition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5" name="Picture 8" descr=""/>
          <p:cNvPicPr/>
          <p:nvPr/>
        </p:nvPicPr>
        <p:blipFill>
          <a:blip r:embed="rId1"/>
          <a:stretch/>
        </p:blipFill>
        <p:spPr>
          <a:xfrm>
            <a:off x="323640" y="0"/>
            <a:ext cx="8819640" cy="6569280"/>
          </a:xfrm>
          <a:prstGeom prst="rect">
            <a:avLst/>
          </a:prstGeom>
          <a:ln>
            <a:noFill/>
          </a:ln>
        </p:spPr>
      </p:pic>
      <p:pic>
        <p:nvPicPr>
          <p:cNvPr id="306" name="Picture 3" descr=""/>
          <p:cNvPicPr/>
          <p:nvPr/>
        </p:nvPicPr>
        <p:blipFill>
          <a:blip r:embed="rId2"/>
          <a:stretch/>
        </p:blipFill>
        <p:spPr>
          <a:xfrm>
            <a:off x="539640" y="3141000"/>
            <a:ext cx="3994920" cy="2996280"/>
          </a:xfrm>
          <a:prstGeom prst="rect">
            <a:avLst/>
          </a:prstGeom>
          <a:ln>
            <a:noFill/>
          </a:ln>
        </p:spPr>
      </p:pic>
      <p:pic>
        <p:nvPicPr>
          <p:cNvPr id="307" name="Picture 4" descr=""/>
          <p:cNvPicPr/>
          <p:nvPr/>
        </p:nvPicPr>
        <p:blipFill>
          <a:blip r:embed="rId3"/>
          <a:stretch/>
        </p:blipFill>
        <p:spPr>
          <a:xfrm>
            <a:off x="6084000" y="4725000"/>
            <a:ext cx="2591640" cy="1943640"/>
          </a:xfrm>
          <a:prstGeom prst="rect">
            <a:avLst/>
          </a:prstGeom>
          <a:ln>
            <a:noFill/>
          </a:ln>
        </p:spPr>
      </p:pic>
      <p:pic>
        <p:nvPicPr>
          <p:cNvPr id="308" name="Picture 5" descr=""/>
          <p:cNvPicPr/>
          <p:nvPr/>
        </p:nvPicPr>
        <p:blipFill>
          <a:blip r:embed="rId4"/>
          <a:stretch/>
        </p:blipFill>
        <p:spPr>
          <a:xfrm>
            <a:off x="1187640" y="116640"/>
            <a:ext cx="3287880" cy="2465640"/>
          </a:xfrm>
          <a:prstGeom prst="rect">
            <a:avLst/>
          </a:prstGeom>
          <a:ln>
            <a:noFill/>
          </a:ln>
        </p:spPr>
      </p:pic>
      <p:pic>
        <p:nvPicPr>
          <p:cNvPr id="309" name="Picture 7" descr=""/>
          <p:cNvPicPr/>
          <p:nvPr/>
        </p:nvPicPr>
        <p:blipFill>
          <a:blip r:embed="rId5"/>
          <a:stretch/>
        </p:blipFill>
        <p:spPr>
          <a:xfrm>
            <a:off x="5724000" y="188640"/>
            <a:ext cx="2701440" cy="2026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pic>
        <p:nvPicPr>
          <p:cNvPr id="311" name="Picture 2" descr=""/>
          <p:cNvPicPr/>
          <p:nvPr/>
        </p:nvPicPr>
        <p:blipFill>
          <a:blip r:embed="rId2"/>
          <a:stretch/>
        </p:blipFill>
        <p:spPr>
          <a:xfrm>
            <a:off x="5004000" y="188640"/>
            <a:ext cx="3913560" cy="2935080"/>
          </a:xfrm>
          <a:prstGeom prst="rect">
            <a:avLst/>
          </a:prstGeom>
          <a:ln>
            <a:noFill/>
          </a:ln>
        </p:spPr>
      </p:pic>
      <p:pic>
        <p:nvPicPr>
          <p:cNvPr id="312" name="Picture 3" descr=""/>
          <p:cNvPicPr/>
          <p:nvPr/>
        </p:nvPicPr>
        <p:blipFill>
          <a:blip r:embed="rId3"/>
          <a:stretch/>
        </p:blipFill>
        <p:spPr>
          <a:xfrm>
            <a:off x="5076000" y="3357000"/>
            <a:ext cx="3887640" cy="2916000"/>
          </a:xfrm>
          <a:prstGeom prst="rect">
            <a:avLst/>
          </a:prstGeom>
          <a:ln>
            <a:noFill/>
          </a:ln>
        </p:spPr>
      </p:pic>
    </p:spTree>
  </p:cSld>
  <p:transition>
    <p:checker dir="horz"/>
  </p:transition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Picture 2" descr=""/>
          <p:cNvPicPr/>
          <p:nvPr/>
        </p:nvPicPr>
        <p:blipFill>
          <a:blip r:embed="rId1"/>
          <a:stretch/>
        </p:blipFill>
        <p:spPr>
          <a:xfrm>
            <a:off x="1440000" y="1080000"/>
            <a:ext cx="6359040" cy="4769640"/>
          </a:xfrm>
          <a:prstGeom prst="rect">
            <a:avLst/>
          </a:prstGeom>
          <a:ln>
            <a:noFill/>
          </a:ln>
        </p:spPr>
      </p:pic>
    </p:spTree>
  </p:cSld>
  <p:transition>
    <p:push dir="r"/>
  </p:transition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r>
              <a:rPr lang="ru-RU" sz="5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Актуальность :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47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 современных условиях проблема экологического воспитания приобретает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ru-RU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особую остроту и актуальность. Зимующие птицы ежегодно оказываются в большой  опасности в связи с сильными зимними холодами , морозами. Если им не помочь, они могут погибнуть. В этой ситуации большая  ответственность ложится на человека .  В его силах помочь пернатым сделать кормушки и регулярно следить за наличием корма 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9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Беседа с родителями показала, что они недостаточно информированы  и не всегда уделяют этой проблеме достаточного внимания  в результате мы поставили перед собой цель не только обогатить представления детей о пернатых , но и мотивировать родителей в совместной деятельности помочь  птицам.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wipe dir="r"/>
  </p:transition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r>
              <a:rPr lang="ru-RU" sz="5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Цель проекта :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49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Дать детям представление о птицах, их внешнем виде, повадках,  об особенностях их жизни зимой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Познакомить с понятием «зимующие птицы», как одним из признаком наступления зимы.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wipe dir="r"/>
  </p:transition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r>
              <a:rPr lang="ru-RU" sz="5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Задачи проекта: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51" name="CustomShape 2"/>
          <p:cNvSpPr/>
          <p:nvPr/>
        </p:nvSpPr>
        <p:spPr>
          <a:xfrm>
            <a:off x="457200" y="1935360"/>
            <a:ext cx="8228880" cy="438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Дать элементарное представление о птицах (летают, клюют )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Способствовать уточнению  и обогащению представлений о зимующих птицах 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Поощрять и поддерживать самостоятельные наблюдения за птицами.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Учить устанавливать простейшие связи,  между условиями  наступления зимы и поведением птиц; состоянием растительного мира.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−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Развивать познавательную активность, мышление, воображение.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Развивать продуктивную деятельность, творческие способности.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Совершенствовать навыки в рисовании, лепке, аппликации.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- Воспитывать любовь и заботливое отношение к пернатым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wipe dir="r"/>
  </p:transition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CustomShape 1"/>
          <p:cNvSpPr/>
          <p:nvPr/>
        </p:nvSpPr>
        <p:spPr>
          <a:xfrm>
            <a:off x="457200" y="274680"/>
            <a:ext cx="8228880" cy="617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r>
              <a:rPr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Вид проекта: информационно – творческий.</a:t>
            </a:r>
            <a:endParaRPr/>
          </a:p>
          <a:p>
            <a:r>
              <a:rPr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 </a:t>
            </a:r>
            <a:endParaRPr/>
          </a:p>
          <a:p>
            <a:r>
              <a:rPr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Участники проекта:     дети первой младшей группы, родители воспитанников, педагоги группы, музыкальный руководитель.</a:t>
            </a:r>
            <a:endParaRPr/>
          </a:p>
          <a:p>
            <a:r>
              <a:rPr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 </a:t>
            </a:r>
            <a:endParaRPr/>
          </a:p>
          <a:p>
            <a:r>
              <a:rPr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Сроки реализации :  краткосрочный</a:t>
            </a:r>
            <a:endParaRPr/>
          </a:p>
          <a:p>
            <a:r>
              <a:rPr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/>
          </a:p>
          <a:p>
            <a:r>
              <a:rPr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Разделы программы, содержание которых включено в проект: познавательное развитие, речевое развитие, физическое развитие, социально –коммуникативное развитие, художественно – эстетическое развитие.</a:t>
            </a:r>
            <a:endParaRPr/>
          </a:p>
          <a:p>
            <a:r>
              <a:rPr lang="ru-RU" sz="2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                                     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50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Форма работ и цель:</a:t>
            </a:r>
            <a:endParaRPr/>
          </a:p>
        </p:txBody>
      </p:sp>
      <p:sp>
        <p:nvSpPr>
          <p:cNvPr id="254" name="CustomShape 2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21.01.2016</a:t>
            </a:r>
            <a:endParaRPr/>
          </a:p>
        </p:txBody>
      </p:sp>
      <p:sp>
        <p:nvSpPr>
          <p:cNvPr id="255" name="CustomShape 3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  Игра – занятие «Зимующие птицы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2.В.Орлова «Воробей» , «Птицы зимой»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56" name="CustomShape 4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Учить наблюдать за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действиями птиц - прыгают,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чирикают, перелетают с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ветки на ветку.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Учить находить сходство и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отличие во внешнем виде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дикого голубя, синицы и воробья.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wipe dir="r"/>
  </p:transition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CustomShape 1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21.01.</a:t>
            </a:r>
            <a:endParaRPr/>
          </a:p>
        </p:txBody>
      </p:sp>
      <p:sp>
        <p:nvSpPr>
          <p:cNvPr id="258" name="CustomShape 2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 </a:t>
            </a: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1.Наблюдение за воробьями.                     2..Игра – драматизация «Воробей»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3.П\и «Воробей».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59" name="CustomShape 3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Учить наблюдать за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действиями птиц - прыгают,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чирикают, перелетают с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ветки на ветку.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Учить находить сходство и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отличие во внешнем виде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дикого голубя, синицы и воробья.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457200" y="704160"/>
            <a:ext cx="8228880" cy="1142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1" name="CustomShape 2"/>
          <p:cNvSpPr/>
          <p:nvPr/>
        </p:nvSpPr>
        <p:spPr>
          <a:xfrm>
            <a:off x="457200" y="1855080"/>
            <a:ext cx="4039560" cy="65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45720" rIns="45720" tIns="0" bIns="0" anchor="ctr"/>
          <a:p>
            <a:pPr>
              <a:lnSpc>
                <a:spcPct val="100000"/>
              </a:lnSpc>
            </a:pPr>
            <a:r>
              <a:rPr b="1" lang="ru-RU" sz="2400" spc="-1" strike="noStrike">
                <a:solidFill>
                  <a:srgbClr val="1f497d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22.01.2016</a:t>
            </a:r>
            <a:endParaRPr/>
          </a:p>
        </p:txBody>
      </p:sp>
      <p:sp>
        <p:nvSpPr>
          <p:cNvPr id="262" name="CustomShape 3"/>
          <p:cNvSpPr/>
          <p:nvPr/>
        </p:nvSpPr>
        <p:spPr>
          <a:xfrm>
            <a:off x="457200" y="2514600"/>
            <a:ext cx="403956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1. Наблюдение «Птицы вечером»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2.Аппликация «воробей»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3.Музыкально –ритмические движения «Воробушки»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4.Трудовые поручения « Покорми воробья»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63" name="CustomShape 4"/>
          <p:cNvSpPr/>
          <p:nvPr/>
        </p:nvSpPr>
        <p:spPr>
          <a:xfrm>
            <a:off x="4645080" y="2514600"/>
            <a:ext cx="4041000" cy="384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0" bIns="45000"/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Учить наблюдать за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действиями птиц - прыгают,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чирикают, перелетают с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ветки на ветку.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Учить находить сходство и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отличие во внешнем виде </a:t>
            </a:r>
            <a:endParaRPr/>
          </a:p>
          <a:p>
            <a:pPr marL="274320" indent="-273600">
              <a:lnSpc>
                <a:spcPct val="100000"/>
              </a:lnSpc>
              <a:buClr>
                <a:srgbClr val="9bbb59"/>
              </a:buClr>
              <a:buSzPct val="95000"/>
              <a:buFont typeface="Wingdings 2" charset="2"/>
              <a:buChar char=""/>
            </a:pPr>
            <a:r>
              <a:rPr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tantia"/>
              </a:rPr>
              <a:t>дикого голубя, синицы и воробья.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ransition>
    <p:pull dir="r"/>
  </p:transition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Application>LibreOffice/5.0.1.2$Windows_X86_64 LibreOffice_project/81898c9f5c0d43f3473ba111d7b351050be20261</Application>
  <Paragraphs>177</Paragraphs>
  <Company>DreamLair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2016-02-06T15:20:51Z</dcterms:created>
  <dc:creator>Артем</dc:creator>
  <dc:language>ru-RU</dc:language>
  <dcterms:modified xsi:type="dcterms:W3CDTF">2016-11-02T13:10:35Z</dcterms:modified>
  <cp:revision>19</cp:revision>
  <dc:title>Творческий   проект «Птицы зимой 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DreamLair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27</vt:i4>
  </property>
</Properties>
</file>