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93" r:id="rId4"/>
    <p:sldId id="302" r:id="rId5"/>
    <p:sldId id="313" r:id="rId6"/>
    <p:sldId id="311" r:id="rId7"/>
    <p:sldId id="309" r:id="rId8"/>
    <p:sldId id="308" r:id="rId9"/>
    <p:sldId id="292" r:id="rId10"/>
    <p:sldId id="299" r:id="rId11"/>
    <p:sldId id="319" r:id="rId12"/>
    <p:sldId id="28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45" autoAdjust="0"/>
    <p:restoredTop sz="94660"/>
  </p:normalViewPr>
  <p:slideViewPr>
    <p:cSldViewPr>
      <p:cViewPr>
        <p:scale>
          <a:sx n="94" d="100"/>
          <a:sy n="94" d="100"/>
        </p:scale>
        <p:origin x="-1302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DC0EE-8AF6-43D0-97F5-61B10DA049AB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5DE04-D132-43F5-A1B3-551B21ADC0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531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smtClean="0">
                <a:latin typeface="Arial" pitchFamily="34" charset="0"/>
              </a:rPr>
              <a:t>Ребята! Какую фигуру задает линейное уравнение с двумя переменными на плоскости?     Прямую</a:t>
            </a:r>
          </a:p>
          <a:p>
            <a:r>
              <a:rPr lang="ru-RU" smtClean="0">
                <a:latin typeface="Arial" pitchFamily="34" charset="0"/>
              </a:rPr>
              <a:t>Сопоставьте</a:t>
            </a:r>
            <a:r>
              <a:rPr lang="en-US" smtClean="0">
                <a:latin typeface="Arial" pitchFamily="34" charset="0"/>
              </a:rPr>
              <a:t>,</a:t>
            </a:r>
            <a:r>
              <a:rPr lang="ru-RU" smtClean="0">
                <a:latin typeface="Arial" pitchFamily="34" charset="0"/>
              </a:rPr>
              <a:t> пожалуйста количество решений со взаимным расположением прямых!</a:t>
            </a:r>
          </a:p>
          <a:p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/>
          </p:cNvGrpSpPr>
          <p:nvPr userDrawn="1"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" name="Line 8"/>
            <p:cNvSpPr>
              <a:spLocks noChangeShapeType="1"/>
            </p:cNvSpPr>
            <p:nvPr/>
          </p:nvSpPr>
          <p:spPr bwMode="auto">
            <a:xfrm>
              <a:off x="0" y="346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0" y="1253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0" y="1706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0" y="2160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0" name="Line 12"/>
            <p:cNvSpPr>
              <a:spLocks noChangeShapeType="1"/>
            </p:cNvSpPr>
            <p:nvPr/>
          </p:nvSpPr>
          <p:spPr bwMode="auto">
            <a:xfrm>
              <a:off x="0" y="799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1" name="Line 13"/>
            <p:cNvSpPr>
              <a:spLocks noChangeShapeType="1"/>
            </p:cNvSpPr>
            <p:nvPr/>
          </p:nvSpPr>
          <p:spPr bwMode="auto">
            <a:xfrm>
              <a:off x="0" y="2614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2" name="Line 14"/>
            <p:cNvSpPr>
              <a:spLocks noChangeShapeType="1"/>
            </p:cNvSpPr>
            <p:nvPr/>
          </p:nvSpPr>
          <p:spPr bwMode="auto">
            <a:xfrm>
              <a:off x="0" y="3521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0" y="3067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4" name="Line 16"/>
            <p:cNvSpPr>
              <a:spLocks noChangeShapeType="1"/>
            </p:cNvSpPr>
            <p:nvPr/>
          </p:nvSpPr>
          <p:spPr bwMode="auto">
            <a:xfrm>
              <a:off x="0" y="3974"/>
              <a:ext cx="5760" cy="1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>
              <a:off x="612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>
              <a:off x="4694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7" name="Line 19"/>
            <p:cNvSpPr>
              <a:spLocks noChangeShapeType="1"/>
            </p:cNvSpPr>
            <p:nvPr/>
          </p:nvSpPr>
          <p:spPr bwMode="auto">
            <a:xfrm>
              <a:off x="5148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>
              <a:off x="5602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19" name="Line 21"/>
            <p:cNvSpPr>
              <a:spLocks noChangeShapeType="1"/>
            </p:cNvSpPr>
            <p:nvPr/>
          </p:nvSpPr>
          <p:spPr bwMode="auto">
            <a:xfrm>
              <a:off x="158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0" name="Line 22"/>
            <p:cNvSpPr>
              <a:spLocks noChangeShapeType="1"/>
            </p:cNvSpPr>
            <p:nvPr/>
          </p:nvSpPr>
          <p:spPr bwMode="auto">
            <a:xfrm>
              <a:off x="3334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1" name="Line 23"/>
            <p:cNvSpPr>
              <a:spLocks noChangeShapeType="1"/>
            </p:cNvSpPr>
            <p:nvPr/>
          </p:nvSpPr>
          <p:spPr bwMode="auto">
            <a:xfrm>
              <a:off x="3787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2" name="Line 24"/>
            <p:cNvSpPr>
              <a:spLocks noChangeShapeType="1"/>
            </p:cNvSpPr>
            <p:nvPr/>
          </p:nvSpPr>
          <p:spPr bwMode="auto">
            <a:xfrm>
              <a:off x="4241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3" name="Line 25"/>
            <p:cNvSpPr>
              <a:spLocks noChangeShapeType="1"/>
            </p:cNvSpPr>
            <p:nvPr/>
          </p:nvSpPr>
          <p:spPr bwMode="auto">
            <a:xfrm>
              <a:off x="1066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4" name="Line 26"/>
            <p:cNvSpPr>
              <a:spLocks noChangeShapeType="1"/>
            </p:cNvSpPr>
            <p:nvPr/>
          </p:nvSpPr>
          <p:spPr bwMode="auto">
            <a:xfrm>
              <a:off x="1519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5" name="Line 27"/>
            <p:cNvSpPr>
              <a:spLocks noChangeShapeType="1"/>
            </p:cNvSpPr>
            <p:nvPr/>
          </p:nvSpPr>
          <p:spPr bwMode="auto">
            <a:xfrm>
              <a:off x="1973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6" name="Line 28"/>
            <p:cNvSpPr>
              <a:spLocks noChangeShapeType="1"/>
            </p:cNvSpPr>
            <p:nvPr/>
          </p:nvSpPr>
          <p:spPr bwMode="auto">
            <a:xfrm>
              <a:off x="2426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  <p:sp>
          <p:nvSpPr>
            <p:cNvPr id="27" name="Line 29"/>
            <p:cNvSpPr>
              <a:spLocks noChangeShapeType="1"/>
            </p:cNvSpPr>
            <p:nvPr/>
          </p:nvSpPr>
          <p:spPr bwMode="auto">
            <a:xfrm>
              <a:off x="2880" y="0"/>
              <a:ext cx="1" cy="4320"/>
            </a:xfrm>
            <a:prstGeom prst="line">
              <a:avLst/>
            </a:prstGeom>
            <a:noFill/>
            <a:ln w="9525">
              <a:solidFill>
                <a:srgbClr val="FFCC99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2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85984-6697-4EF5-9474-636EADF257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14348" y="714356"/>
            <a:ext cx="77724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000240"/>
            <a:ext cx="786981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/>
              <a:t>Способ </a:t>
            </a:r>
            <a:r>
              <a:rPr lang="ru-RU" sz="3600" b="1" dirty="0"/>
              <a:t>сложения. Решение задач с помощью систем </a:t>
            </a:r>
            <a:r>
              <a:rPr lang="ru-RU" sz="3600" b="1" dirty="0" smtClean="0"/>
              <a:t>уравнений</a:t>
            </a:r>
            <a:endParaRPr lang="ru-RU" sz="3600" b="1" dirty="0" smtClean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71472" y="5000636"/>
            <a:ext cx="780053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Учитель математики: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Айетдинов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Эдип </a:t>
            </a:r>
            <a:r>
              <a:rPr kumimoji="0" lang="ru-RU" sz="2800" b="1" i="0" u="none" strike="noStrike" cap="none" normalizeH="0" dirty="0" err="1" smtClean="0">
                <a:ln>
                  <a:noFill/>
                </a:ln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Энверович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Поляна систем уравнений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поля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2143116"/>
            <a:ext cx="3817173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Закрепление изученного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Учебник </a:t>
            </a:r>
            <a:r>
              <a:rPr lang="ru-RU" dirty="0"/>
              <a:t>№1092(а) стр.218</a:t>
            </a:r>
          </a:p>
          <a:p>
            <a:r>
              <a:rPr lang="ru-RU" dirty="0"/>
              <a:t>№1106 стр.221(Объяснение учителя)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928934"/>
            <a:ext cx="8229600" cy="264320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Домашнее задание:</a:t>
            </a:r>
          </a:p>
          <a:p>
            <a:pPr>
              <a:buNone/>
            </a:pPr>
            <a:r>
              <a:rPr lang="ru-RU" sz="4400" b="1" dirty="0"/>
              <a:t>№1092(б</a:t>
            </a:r>
            <a:r>
              <a:rPr lang="ru-RU" sz="4400" b="1"/>
              <a:t>),</a:t>
            </a:r>
            <a:r>
              <a:rPr lang="ru-RU" sz="4400" b="1" smtClean="0"/>
              <a:t>1103,1104</a:t>
            </a:r>
            <a:endParaRPr lang="ru-RU" sz="4400" b="1" dirty="0" smtClean="0">
              <a:latin typeface="Bookman Old Style" pitchFamily="18" charset="0"/>
            </a:endParaRPr>
          </a:p>
          <a:p>
            <a:pPr algn="ctr">
              <a:buNone/>
            </a:pP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4" name="Picture 7" descr="AG00218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857760"/>
            <a:ext cx="1628775" cy="1430338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2800" b="1" i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Bookman Old Style" pitchFamily="18" charset="0"/>
                <a:cs typeface="Times New Roman"/>
              </a:rPr>
              <a:t>Посредством уравнений, теорем</a:t>
            </a:r>
          </a:p>
          <a:p>
            <a:pPr algn="ctr">
              <a:buNone/>
            </a:pPr>
            <a:r>
              <a:rPr lang="ru-RU" sz="2800" b="1" i="1" kern="10" dirty="0" smtClean="0">
                <a:ln w="9525">
                  <a:noFill/>
                  <a:round/>
                  <a:headEnd/>
                  <a:tailEnd/>
                </a:ln>
                <a:solidFill>
                  <a:schemeClr val="accent2">
                    <a:lumMod val="50000"/>
                  </a:schemeClr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Bookman Old Style" pitchFamily="18" charset="0"/>
                <a:cs typeface="Times New Roman"/>
              </a:rPr>
              <a:t>Я уйму всяких разрешал проблем.</a:t>
            </a:r>
          </a:p>
          <a:p>
            <a:pPr algn="ctr">
              <a:buNone/>
            </a:pPr>
            <a:endParaRPr lang="ru-RU" sz="2800" b="1" i="1" kern="10" dirty="0">
              <a:ln w="9525">
                <a:noFill/>
                <a:round/>
                <a:headEnd/>
                <a:tailEnd/>
              </a:ln>
              <a:solidFill>
                <a:schemeClr val="accent2">
                  <a:lumMod val="50000"/>
                </a:schemeClr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Bookman Old Style" pitchFamily="18" charset="0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1500174"/>
            <a:ext cx="3571900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785794"/>
            <a:ext cx="778674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000" b="1" i="1" dirty="0" smtClean="0">
                <a:solidFill>
                  <a:srgbClr val="FF0000"/>
                </a:solidFill>
                <a:latin typeface="Bookman Old Style" pitchFamily="18" charset="0"/>
              </a:rPr>
              <a:t>У</a:t>
            </a:r>
            <a:r>
              <a:rPr lang="ru-RU" sz="3000" b="1" i="1" dirty="0" smtClean="0">
                <a:latin typeface="Bookman Old Style" pitchFamily="18" charset="0"/>
              </a:rPr>
              <a:t>знать хотим мы путь в страну, </a:t>
            </a:r>
          </a:p>
          <a:p>
            <a:pPr algn="just"/>
            <a:r>
              <a:rPr lang="ru-RU" sz="3000" b="1" i="1" dirty="0" smtClean="0">
                <a:solidFill>
                  <a:srgbClr val="FF0000"/>
                </a:solidFill>
                <a:latin typeface="Bookman Old Style" pitchFamily="18" charset="0"/>
              </a:rPr>
              <a:t>Р</a:t>
            </a:r>
            <a:r>
              <a:rPr lang="ru-RU" sz="3000" b="1" i="1" dirty="0" smtClean="0">
                <a:latin typeface="Bookman Old Style" pitchFamily="18" charset="0"/>
              </a:rPr>
              <a:t>ешив задачку не одну,</a:t>
            </a:r>
          </a:p>
          <a:p>
            <a:pPr algn="just"/>
            <a:r>
              <a:rPr lang="ru-RU" sz="3000" b="1" i="1" dirty="0" smtClean="0">
                <a:solidFill>
                  <a:srgbClr val="FF0000"/>
                </a:solidFill>
                <a:latin typeface="Bookman Old Style" pitchFamily="18" charset="0"/>
              </a:rPr>
              <a:t>А</a:t>
            </a:r>
            <a:r>
              <a:rPr lang="ru-RU" sz="3000" b="1" i="1" dirty="0" smtClean="0">
                <a:latin typeface="Bookman Old Style" pitchFamily="18" charset="0"/>
              </a:rPr>
              <a:t> если трудно будет нам идти,</a:t>
            </a:r>
          </a:p>
          <a:p>
            <a:pPr algn="just"/>
            <a:r>
              <a:rPr lang="ru-RU" sz="3000" b="1" i="1" dirty="0" smtClean="0">
                <a:solidFill>
                  <a:srgbClr val="FF0000"/>
                </a:solidFill>
                <a:latin typeface="Bookman Old Style" pitchFamily="18" charset="0"/>
              </a:rPr>
              <a:t>В</a:t>
            </a:r>
            <a:r>
              <a:rPr lang="ru-RU" sz="3000" b="1" i="1" dirty="0" smtClean="0">
                <a:latin typeface="Bookman Old Style" pitchFamily="18" charset="0"/>
              </a:rPr>
              <a:t>ерное решение сумеем  найти.</a:t>
            </a:r>
          </a:p>
          <a:p>
            <a:pPr algn="just"/>
            <a:r>
              <a:rPr lang="ru-RU" sz="3000" b="1" i="1" dirty="0" smtClean="0">
                <a:solidFill>
                  <a:srgbClr val="FF0000"/>
                </a:solidFill>
                <a:latin typeface="Bookman Old Style" pitchFamily="18" charset="0"/>
              </a:rPr>
              <a:t>Н</a:t>
            </a:r>
            <a:r>
              <a:rPr lang="ru-RU" sz="3000" b="1" i="1" dirty="0" smtClean="0">
                <a:latin typeface="Bookman Old Style" pitchFamily="18" charset="0"/>
              </a:rPr>
              <a:t>адёжную имеем мы закалку,</a:t>
            </a:r>
          </a:p>
          <a:p>
            <a:pPr algn="just"/>
            <a:r>
              <a:rPr lang="ru-RU" sz="3000" b="1" i="1" dirty="0" smtClean="0">
                <a:solidFill>
                  <a:srgbClr val="FF0000"/>
                </a:solidFill>
                <a:latin typeface="Bookman Old Style" pitchFamily="18" charset="0"/>
              </a:rPr>
              <a:t>Е</a:t>
            </a:r>
            <a:r>
              <a:rPr lang="ru-RU" sz="3000" b="1" i="1" dirty="0" smtClean="0">
                <a:latin typeface="Bookman Old Style" pitchFamily="18" charset="0"/>
              </a:rPr>
              <a:t>сли надо применим смекалку.</a:t>
            </a:r>
          </a:p>
          <a:p>
            <a:pPr algn="just"/>
            <a:r>
              <a:rPr lang="ru-RU" sz="3000" b="1" i="1" dirty="0" smtClean="0">
                <a:solidFill>
                  <a:srgbClr val="FF0000"/>
                </a:solidFill>
                <a:latin typeface="Bookman Old Style" pitchFamily="18" charset="0"/>
              </a:rPr>
              <a:t>Н</a:t>
            </a:r>
            <a:r>
              <a:rPr lang="ru-RU" sz="3000" b="1" i="1" dirty="0" smtClean="0">
                <a:latin typeface="Bookman Old Style" pitchFamily="18" charset="0"/>
              </a:rPr>
              <a:t>ам правила</a:t>
            </a:r>
          </a:p>
          <a:p>
            <a:pPr algn="just"/>
            <a:r>
              <a:rPr lang="ru-RU" sz="3000" b="1" i="1" dirty="0" smtClean="0">
                <a:solidFill>
                  <a:srgbClr val="FF0000"/>
                </a:solidFill>
                <a:latin typeface="Bookman Old Style" pitchFamily="18" charset="0"/>
              </a:rPr>
              <a:t>И</a:t>
            </a:r>
            <a:r>
              <a:rPr lang="ru-RU" sz="3000" b="1" i="1" dirty="0" smtClean="0">
                <a:latin typeface="Bookman Old Style" pitchFamily="18" charset="0"/>
              </a:rPr>
              <a:t> формулы всё по зубам,</a:t>
            </a:r>
          </a:p>
          <a:p>
            <a:pPr algn="just"/>
            <a:r>
              <a:rPr lang="ru-RU" sz="3000" b="1" i="1" dirty="0" smtClean="0">
                <a:solidFill>
                  <a:srgbClr val="FF0000"/>
                </a:solidFill>
                <a:latin typeface="Bookman Old Style" pitchFamily="18" charset="0"/>
              </a:rPr>
              <a:t>Е</a:t>
            </a:r>
            <a:r>
              <a:rPr lang="ru-RU" sz="3000" b="1" i="1" dirty="0" smtClean="0">
                <a:latin typeface="Bookman Old Style" pitchFamily="18" charset="0"/>
              </a:rPr>
              <a:t>динство мысли мы докажем вам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Горы  устных вычислений</a:t>
            </a:r>
            <a:endParaRPr lang="ru-RU" dirty="0"/>
          </a:p>
        </p:txBody>
      </p:sp>
      <p:pic>
        <p:nvPicPr>
          <p:cNvPr id="4" name="Содержимое 3" descr="PICT300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1785926"/>
            <a:ext cx="5393428" cy="41381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44" name="Oval 16"/>
          <p:cNvSpPr>
            <a:spLocks noChangeArrowheads="1"/>
          </p:cNvSpPr>
          <p:nvPr/>
        </p:nvSpPr>
        <p:spPr bwMode="auto">
          <a:xfrm>
            <a:off x="5940425" y="5445125"/>
            <a:ext cx="2592388" cy="1152525"/>
          </a:xfrm>
          <a:prstGeom prst="ellipse">
            <a:avLst/>
          </a:prstGeom>
          <a:solidFill>
            <a:srgbClr val="D8C6D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2" name="Oval 14"/>
          <p:cNvSpPr>
            <a:spLocks noChangeArrowheads="1"/>
          </p:cNvSpPr>
          <p:nvPr/>
        </p:nvSpPr>
        <p:spPr bwMode="auto">
          <a:xfrm>
            <a:off x="5724525" y="3716338"/>
            <a:ext cx="2592388" cy="13684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41" name="Oval 13"/>
          <p:cNvSpPr>
            <a:spLocks noChangeArrowheads="1"/>
          </p:cNvSpPr>
          <p:nvPr/>
        </p:nvSpPr>
        <p:spPr bwMode="auto">
          <a:xfrm>
            <a:off x="5651500" y="1916113"/>
            <a:ext cx="2663825" cy="1223962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4" name="Oval 6"/>
          <p:cNvSpPr>
            <a:spLocks noChangeArrowheads="1"/>
          </p:cNvSpPr>
          <p:nvPr/>
        </p:nvSpPr>
        <p:spPr bwMode="auto">
          <a:xfrm>
            <a:off x="323850" y="5300663"/>
            <a:ext cx="4608513" cy="1008062"/>
          </a:xfrm>
          <a:prstGeom prst="ellipse">
            <a:avLst/>
          </a:prstGeom>
          <a:solidFill>
            <a:srgbClr val="D8C6D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3" name="Oval 5"/>
          <p:cNvSpPr>
            <a:spLocks noChangeArrowheads="1"/>
          </p:cNvSpPr>
          <p:nvPr/>
        </p:nvSpPr>
        <p:spPr bwMode="auto">
          <a:xfrm>
            <a:off x="0" y="3500438"/>
            <a:ext cx="4679950" cy="1441450"/>
          </a:xfrm>
          <a:prstGeom prst="ellipse">
            <a:avLst/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2" name="Oval 4"/>
          <p:cNvSpPr>
            <a:spLocks noChangeArrowheads="1"/>
          </p:cNvSpPr>
          <p:nvPr/>
        </p:nvSpPr>
        <p:spPr bwMode="auto">
          <a:xfrm>
            <a:off x="323850" y="2276475"/>
            <a:ext cx="3600450" cy="1079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>
                <a:solidFill>
                  <a:schemeClr val="accent2"/>
                </a:solidFill>
                <a:latin typeface="Arial" pitchFamily="34" charset="0"/>
              </a:rPr>
              <a:t>Сколько решений может иметь с.л.у.?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2492375"/>
            <a:ext cx="8229600" cy="363378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3600" i="1" dirty="0" smtClean="0">
                <a:latin typeface="Arial" pitchFamily="34" charset="0"/>
              </a:rPr>
              <a:t>Одно решение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3600" i="1" dirty="0" smtClean="0">
              <a:latin typeface="Arial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i="1" dirty="0" smtClean="0">
                <a:latin typeface="Arial" pitchFamily="34" charset="0"/>
              </a:rPr>
              <a:t>Бесконечно много </a:t>
            </a:r>
            <a:endParaRPr lang="en-US" sz="3600" i="1" dirty="0" smtClean="0">
              <a:latin typeface="Arial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i="1" dirty="0" smtClean="0">
                <a:latin typeface="Arial" pitchFamily="34" charset="0"/>
              </a:rPr>
              <a:t>решений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3600" i="1" dirty="0" smtClean="0">
              <a:latin typeface="Arial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i="1" dirty="0" smtClean="0">
                <a:latin typeface="Arial" pitchFamily="34" charset="0"/>
              </a:rPr>
              <a:t>Не имеет решений</a:t>
            </a:r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5580063" y="1989138"/>
            <a:ext cx="3097212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         Прямые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     совпадают</a:t>
            </a:r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5508625" y="3789363"/>
            <a:ext cx="3455988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          Прямые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    пересекаются</a:t>
            </a:r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6084888" y="5516563"/>
            <a:ext cx="28082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      Прямые параллельны</a:t>
            </a:r>
          </a:p>
        </p:txBody>
      </p:sp>
      <p:sp>
        <p:nvSpPr>
          <p:cNvPr id="48145" name="Line 17"/>
          <p:cNvSpPr>
            <a:spLocks noChangeShapeType="1"/>
          </p:cNvSpPr>
          <p:nvPr/>
        </p:nvSpPr>
        <p:spPr bwMode="auto">
          <a:xfrm>
            <a:off x="3924300" y="2852738"/>
            <a:ext cx="1943100" cy="1152525"/>
          </a:xfrm>
          <a:prstGeom prst="line">
            <a:avLst/>
          </a:prstGeom>
          <a:noFill/>
          <a:ln w="76200">
            <a:solidFill>
              <a:srgbClr val="33CC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46" name="Line 18"/>
          <p:cNvSpPr>
            <a:spLocks noChangeShapeType="1"/>
          </p:cNvSpPr>
          <p:nvPr/>
        </p:nvSpPr>
        <p:spPr bwMode="auto">
          <a:xfrm flipV="1">
            <a:off x="4643438" y="2708275"/>
            <a:ext cx="1081087" cy="1368425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47" name="Line 19"/>
          <p:cNvSpPr>
            <a:spLocks noChangeShapeType="1"/>
          </p:cNvSpPr>
          <p:nvPr/>
        </p:nvSpPr>
        <p:spPr bwMode="auto">
          <a:xfrm>
            <a:off x="4932363" y="5734050"/>
            <a:ext cx="935037" cy="287338"/>
          </a:xfrm>
          <a:prstGeom prst="line">
            <a:avLst/>
          </a:prstGeom>
          <a:noFill/>
          <a:ln w="76200">
            <a:solidFill>
              <a:srgbClr val="CC99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49" name="Line 21"/>
          <p:cNvSpPr>
            <a:spLocks noChangeShapeType="1"/>
          </p:cNvSpPr>
          <p:nvPr/>
        </p:nvSpPr>
        <p:spPr bwMode="auto">
          <a:xfrm flipH="1" flipV="1">
            <a:off x="3924300" y="2852738"/>
            <a:ext cx="792163" cy="431800"/>
          </a:xfrm>
          <a:prstGeom prst="line">
            <a:avLst/>
          </a:prstGeom>
          <a:noFill/>
          <a:ln w="57150">
            <a:solidFill>
              <a:srgbClr val="33CC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50" name="Line 22"/>
          <p:cNvSpPr>
            <a:spLocks noChangeShapeType="1"/>
          </p:cNvSpPr>
          <p:nvPr/>
        </p:nvSpPr>
        <p:spPr bwMode="auto">
          <a:xfrm flipH="1">
            <a:off x="4643438" y="3644900"/>
            <a:ext cx="360362" cy="43180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51" name="Line 23"/>
          <p:cNvSpPr>
            <a:spLocks noChangeShapeType="1"/>
          </p:cNvSpPr>
          <p:nvPr/>
        </p:nvSpPr>
        <p:spPr bwMode="auto">
          <a:xfrm flipH="1" flipV="1">
            <a:off x="4932363" y="5734050"/>
            <a:ext cx="503237" cy="142875"/>
          </a:xfrm>
          <a:prstGeom prst="line">
            <a:avLst/>
          </a:prstGeom>
          <a:noFill/>
          <a:ln w="76200">
            <a:solidFill>
              <a:srgbClr val="CC99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8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8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8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8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8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8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8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8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8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8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4" grpId="0" animBg="1"/>
      <p:bldP spid="48142" grpId="0" animBg="1"/>
      <p:bldP spid="48141" grpId="0" animBg="1"/>
      <p:bldP spid="48134" grpId="0" animBg="1"/>
      <p:bldP spid="48133" grpId="0" animBg="1"/>
      <p:bldP spid="48132" grpId="0" animBg="1"/>
      <p:bldP spid="48130" grpId="0"/>
      <p:bldP spid="48131" grpId="0" build="p"/>
      <p:bldP spid="48137" grpId="0"/>
      <p:bldP spid="48138" grpId="0"/>
      <p:bldP spid="48140" grpId="0"/>
      <p:bldP spid="48145" grpId="0" animBg="1"/>
      <p:bldP spid="48146" grpId="0" animBg="1"/>
      <p:bldP spid="48147" grpId="0" animBg="1"/>
      <p:bldP spid="48149" grpId="0" animBg="1"/>
      <p:bldP spid="48150" grpId="0" animBg="1"/>
      <p:bldP spid="481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916238" y="2205038"/>
            <a:ext cx="27368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6000" b="1"/>
              <a:t>2x-y=6</a:t>
            </a:r>
            <a:endParaRPr lang="ru-RU" sz="6000" b="1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39750" y="2924175"/>
            <a:ext cx="23034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 b="1"/>
              <a:t>(…;0)</a:t>
            </a:r>
            <a:endParaRPr lang="ru-RU" sz="6000" b="1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2700338" y="4076700"/>
            <a:ext cx="22320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 b="1"/>
              <a:t>(3;…)</a:t>
            </a:r>
            <a:endParaRPr lang="ru-RU" sz="6000" b="1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3995738" y="2636838"/>
            <a:ext cx="1728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5435600" y="4797425"/>
            <a:ext cx="2663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 b="1"/>
              <a:t>(4;…)</a:t>
            </a:r>
            <a:endParaRPr lang="ru-RU" sz="6000" b="1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971550" y="2924175"/>
            <a:ext cx="7207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/>
              <a:t>3</a:t>
            </a:r>
            <a:endParaRPr lang="ru-RU" sz="6000"/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3708400" y="4076700"/>
            <a:ext cx="7207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/>
              <a:t>0</a:t>
            </a:r>
            <a:endParaRPr lang="ru-RU" sz="6000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6443663" y="4797425"/>
            <a:ext cx="7207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/>
              <a:t>2</a:t>
            </a:r>
            <a:endParaRPr lang="ru-RU" sz="6000"/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684213" y="549275"/>
            <a:ext cx="7127875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/>
              <a:t>Найти неизвестное число в паре, которая является решением уравнения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0" grpId="0"/>
      <p:bldP spid="2061" grpId="0"/>
      <p:bldP spid="20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23850" y="549275"/>
            <a:ext cx="82089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/>
              <a:t>В какой точке пересекаются прямые?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339975" y="1341438"/>
            <a:ext cx="44640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6000" b="1"/>
              <a:t>x-y=</a:t>
            </a:r>
            <a:r>
              <a:rPr lang="ru-RU" sz="6000" b="1"/>
              <a:t>3 и </a:t>
            </a:r>
            <a:r>
              <a:rPr lang="en-US" sz="6000" b="1"/>
              <a:t>y=3</a:t>
            </a:r>
            <a:endParaRPr lang="ru-RU" sz="6000" b="1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908175" y="4005263"/>
            <a:ext cx="50403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6000" b="1"/>
              <a:t>3x+y=8</a:t>
            </a:r>
            <a:r>
              <a:rPr lang="ru-RU" sz="6000" b="1"/>
              <a:t> и </a:t>
            </a:r>
            <a:r>
              <a:rPr lang="en-US" sz="6000" b="1"/>
              <a:t>y=x</a:t>
            </a:r>
            <a:endParaRPr lang="ru-RU" sz="6000" b="1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059113" y="2565400"/>
            <a:ext cx="23034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 b="1"/>
              <a:t>(6;3)</a:t>
            </a:r>
            <a:endParaRPr lang="ru-RU" sz="6000" b="1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3059113" y="5229225"/>
            <a:ext cx="23034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6000" b="1"/>
              <a:t>(2;2)</a:t>
            </a:r>
            <a:endParaRPr lang="ru-RU" sz="6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  <p:bldP spid="112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</p:nvPr>
        </p:nvSpPr>
        <p:spPr>
          <a:xfrm>
            <a:off x="785813" y="1285875"/>
            <a:ext cx="7772400" cy="1470025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Проходят ли через точку К(6;3) графики уравнений:</a:t>
            </a:r>
          </a:p>
        </p:txBody>
      </p:sp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611560" y="2848223"/>
            <a:ext cx="86409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0099"/>
                </a:solidFill>
                <a:latin typeface="Calibri" pitchFamily="34" charset="0"/>
              </a:rPr>
              <a:t>а</a:t>
            </a:r>
            <a:r>
              <a:rPr lang="ru-RU" sz="4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4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y=-2x</a:t>
            </a:r>
            <a:r>
              <a:rPr lang="ru-RU" sz="40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; б) у=-2х+15; в) 2х+у-5=0?</a:t>
            </a:r>
          </a:p>
        </p:txBody>
      </p:sp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214313" y="4214813"/>
            <a:ext cx="24288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а) нет;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071813" y="4214813"/>
            <a:ext cx="24288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б) да; 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286500" y="4286250"/>
            <a:ext cx="18176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в) нет</a:t>
            </a:r>
            <a:r>
              <a:rPr lang="ru-RU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Заголовок 1"/>
          <p:cNvSpPr>
            <a:spLocks noGrp="1"/>
          </p:cNvSpPr>
          <p:nvPr>
            <p:ph type="ctrTitle"/>
          </p:nvPr>
        </p:nvSpPr>
        <p:spPr>
          <a:xfrm>
            <a:off x="0" y="714375"/>
            <a:ext cx="9144000" cy="1470025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Решите системы линейных уравнений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14375" y="2428875"/>
          <a:ext cx="1946275" cy="178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58" name="Формула" r:id="rId3" imgW="749160" imgH="685800" progId="Equation.3">
                  <p:embed/>
                </p:oleObj>
              </mc:Choice>
              <mc:Fallback>
                <p:oleObj name="Формула" r:id="rId3" imgW="749160" imgH="685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5" y="2428875"/>
                        <a:ext cx="1946275" cy="17811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TextBox 4"/>
          <p:cNvSpPr txBox="1">
            <a:spLocks noChangeArrowheads="1"/>
          </p:cNvSpPr>
          <p:nvPr/>
        </p:nvSpPr>
        <p:spPr bwMode="auto">
          <a:xfrm>
            <a:off x="1643063" y="45720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429000" y="2428875"/>
          <a:ext cx="1857375" cy="185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59" name="Формула" r:id="rId5" imgW="685800" imgH="685800" progId="Equation.3">
                  <p:embed/>
                </p:oleObj>
              </mc:Choice>
              <mc:Fallback>
                <p:oleObj name="Формула" r:id="rId5" imgW="685800" imgH="685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2428875"/>
                        <a:ext cx="1857375" cy="185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6072188" y="2500313"/>
          <a:ext cx="2143125" cy="1071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660" name="Формула" r:id="rId7" imgW="914400" imgH="457200" progId="Equation.3">
                  <p:embed/>
                </p:oleObj>
              </mc:Choice>
              <mc:Fallback>
                <p:oleObj name="Формула" r:id="rId7" imgW="914400" imgH="457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2188" y="2500313"/>
                        <a:ext cx="2143125" cy="1071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TextBox 7"/>
          <p:cNvSpPr txBox="1">
            <a:spLocks noChangeArrowheads="1"/>
          </p:cNvSpPr>
          <p:nvPr/>
        </p:nvSpPr>
        <p:spPr bwMode="auto">
          <a:xfrm>
            <a:off x="857250" y="4286250"/>
            <a:ext cx="164306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(8;</a:t>
            </a:r>
            <a:r>
              <a:rPr lang="en-US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032" name="Прямоугольник 8"/>
          <p:cNvSpPr>
            <a:spLocks noChangeArrowheads="1"/>
          </p:cNvSpPr>
          <p:nvPr/>
        </p:nvSpPr>
        <p:spPr bwMode="auto">
          <a:xfrm>
            <a:off x="3714750" y="4214813"/>
            <a:ext cx="17145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033" name="Прямоугольник 9"/>
          <p:cNvSpPr>
            <a:spLocks noChangeArrowheads="1"/>
          </p:cNvSpPr>
          <p:nvPr/>
        </p:nvSpPr>
        <p:spPr bwMode="auto">
          <a:xfrm>
            <a:off x="6429375" y="4214813"/>
            <a:ext cx="14986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US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Деревня Теоретическая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214422"/>
            <a:ext cx="8075240" cy="371477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1) Что называют решением системы двух линейных уравнений с двумя переменными? </a:t>
            </a:r>
          </a:p>
          <a:p>
            <a:pPr>
              <a:buNone/>
            </a:pPr>
            <a:r>
              <a:rPr lang="ru-RU" dirty="0" smtClean="0"/>
              <a:t> 2) Что значит решить систему уравнений?                                                                                                                                                                                                           3) Какие методы решения систем уравнений вы знаете?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/>
              <a:t>4</a:t>
            </a:r>
            <a:r>
              <a:rPr lang="ru-RU" dirty="0" smtClean="0"/>
              <a:t>)Сколько решений может иметь система двух линейных уравнений с  двумя неизвестными?                                                                                                                                                                                                       </a:t>
            </a:r>
            <a:r>
              <a:rPr lang="ru-RU" dirty="0"/>
              <a:t>5</a:t>
            </a:r>
            <a:r>
              <a:rPr lang="ru-RU" dirty="0" smtClean="0"/>
              <a:t>). Сформулируйте алгоритм решения системы уравнений методом подстановки </a:t>
            </a:r>
            <a:r>
              <a:rPr lang="ru-RU" smtClean="0"/>
              <a:t>и сложения.                                                                                                                                                                                                          </a:t>
            </a:r>
            <a:endParaRPr lang="ru-RU" dirty="0"/>
          </a:p>
        </p:txBody>
      </p:sp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5013176"/>
            <a:ext cx="4143403" cy="1336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264</Words>
  <Application>Microsoft Office PowerPoint</Application>
  <PresentationFormat>Экран (4:3)</PresentationFormat>
  <Paragraphs>62</Paragraphs>
  <Slides>12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Формула</vt:lpstr>
      <vt:lpstr>Презентация PowerPoint</vt:lpstr>
      <vt:lpstr>Презентация PowerPoint</vt:lpstr>
      <vt:lpstr>Горы  устных вычислений</vt:lpstr>
      <vt:lpstr>Сколько решений может иметь с.л.у.?</vt:lpstr>
      <vt:lpstr>Презентация PowerPoint</vt:lpstr>
      <vt:lpstr>Презентация PowerPoint</vt:lpstr>
      <vt:lpstr> Проходят ли через точку К(6;3) графики уравнений:</vt:lpstr>
      <vt:lpstr> Решите системы линейных уравнений</vt:lpstr>
      <vt:lpstr>Деревня Теоретическая </vt:lpstr>
      <vt:lpstr>Поляна систем уравнений</vt:lpstr>
      <vt:lpstr>Закрепление изученного</vt:lpstr>
      <vt:lpstr>Посредством уравнений, теорем Я уйму всяких разрешал проблем.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 урок в 7 классе</dc:title>
  <dc:creator>Ивкина С.В</dc:creator>
  <cp:lastModifiedBy>Win7</cp:lastModifiedBy>
  <cp:revision>63</cp:revision>
  <dcterms:modified xsi:type="dcterms:W3CDTF">2017-12-20T17:48:05Z</dcterms:modified>
</cp:coreProperties>
</file>