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Roboto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714" y="-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hape 1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Shape 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16" name="Shape 16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Shape 7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Shape 2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Shape 29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Shape 30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3000"/>
              <a:buNone/>
              <a:defRPr/>
            </a:lvl1pPr>
            <a:lvl2pPr lvl="1">
              <a:spcBef>
                <a:spcPts val="0"/>
              </a:spcBef>
              <a:buSzPts val="3000"/>
              <a:buNone/>
              <a:defRPr/>
            </a:lvl2pPr>
            <a:lvl3pPr lvl="2">
              <a:spcBef>
                <a:spcPts val="0"/>
              </a:spcBef>
              <a:buSzPts val="3000"/>
              <a:buNone/>
              <a:defRPr/>
            </a:lvl3pPr>
            <a:lvl4pPr lvl="3">
              <a:spcBef>
                <a:spcPts val="0"/>
              </a:spcBef>
              <a:buSzPts val="3000"/>
              <a:buNone/>
              <a:defRPr/>
            </a:lvl4pPr>
            <a:lvl5pPr lvl="4">
              <a:spcBef>
                <a:spcPts val="0"/>
              </a:spcBef>
              <a:buSzPts val="3000"/>
              <a:buNone/>
              <a:defRPr/>
            </a:lvl5pPr>
            <a:lvl6pPr lvl="5">
              <a:spcBef>
                <a:spcPts val="0"/>
              </a:spcBef>
              <a:buSzPts val="3000"/>
              <a:buNone/>
              <a:defRPr/>
            </a:lvl6pPr>
            <a:lvl7pPr lvl="6">
              <a:spcBef>
                <a:spcPts val="0"/>
              </a:spcBef>
              <a:buSzPts val="3000"/>
              <a:buNone/>
              <a:defRPr/>
            </a:lvl7pPr>
            <a:lvl8pPr lvl="7">
              <a:spcBef>
                <a:spcPts val="0"/>
              </a:spcBef>
              <a:buSzPts val="3000"/>
              <a:buNone/>
              <a:defRPr/>
            </a:lvl8pPr>
            <a:lvl9pPr lvl="8">
              <a:spcBef>
                <a:spcPts val="0"/>
              </a:spcBef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>
              <a:spcBef>
                <a:spcPts val="0"/>
              </a:spcBef>
              <a:buSzPts val="2400"/>
              <a:buNone/>
              <a:defRPr sz="2400"/>
            </a:lvl1pPr>
            <a:lvl2pPr lvl="1">
              <a:spcBef>
                <a:spcPts val="0"/>
              </a:spcBef>
              <a:buSzPts val="2400"/>
              <a:buNone/>
              <a:defRPr sz="2400"/>
            </a:lvl2pPr>
            <a:lvl3pPr lvl="2">
              <a:spcBef>
                <a:spcPts val="0"/>
              </a:spcBef>
              <a:buSzPts val="2400"/>
              <a:buNone/>
              <a:defRPr sz="2400"/>
            </a:lvl3pPr>
            <a:lvl4pPr lvl="3">
              <a:spcBef>
                <a:spcPts val="0"/>
              </a:spcBef>
              <a:buSzPts val="2400"/>
              <a:buNone/>
              <a:defRPr sz="2400"/>
            </a:lvl4pPr>
            <a:lvl5pPr lvl="4">
              <a:spcBef>
                <a:spcPts val="0"/>
              </a:spcBef>
              <a:buSzPts val="2400"/>
              <a:buNone/>
              <a:defRPr sz="2400"/>
            </a:lvl5pPr>
            <a:lvl6pPr lvl="5">
              <a:spcBef>
                <a:spcPts val="0"/>
              </a:spcBef>
              <a:buSzPts val="2400"/>
              <a:buNone/>
              <a:defRPr sz="2400"/>
            </a:lvl6pPr>
            <a:lvl7pPr lvl="6">
              <a:spcBef>
                <a:spcPts val="0"/>
              </a:spcBef>
              <a:buSzPts val="2400"/>
              <a:buNone/>
              <a:defRPr sz="2400"/>
            </a:lvl7pPr>
            <a:lvl8pPr lvl="7">
              <a:spcBef>
                <a:spcPts val="0"/>
              </a:spcBef>
              <a:buSzPts val="2400"/>
              <a:buNone/>
              <a:defRPr sz="2400"/>
            </a:lvl8pPr>
            <a:lvl9pPr lvl="8">
              <a:spcBef>
                <a:spcPts val="0"/>
              </a:spcBef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Shape 5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Shape 5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3" name="Shape 5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5" name="Shape 55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56" name="Shape 56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buNone/>
              </a:pPr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61" name="Shape 6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algn="ctr">
              <a:spcBef>
                <a:spcPts val="0"/>
              </a:spcBef>
              <a:buSzPts val="4200"/>
              <a:buNone/>
              <a:defRPr sz="4200"/>
            </a:lvl1pPr>
            <a:lvl2pPr lvl="1" algn="ctr">
              <a:spcBef>
                <a:spcPts val="0"/>
              </a:spcBef>
              <a:buSzPts val="4200"/>
              <a:buNone/>
              <a:defRPr sz="4200"/>
            </a:lvl2pPr>
            <a:lvl3pPr lvl="2" algn="ctr">
              <a:spcBef>
                <a:spcPts val="0"/>
              </a:spcBef>
              <a:buSzPts val="4200"/>
              <a:buNone/>
              <a:defRPr sz="4200"/>
            </a:lvl3pPr>
            <a:lvl4pPr lvl="3" algn="ctr">
              <a:spcBef>
                <a:spcPts val="0"/>
              </a:spcBef>
              <a:buSzPts val="4200"/>
              <a:buNone/>
              <a:defRPr sz="4200"/>
            </a:lvl4pPr>
            <a:lvl5pPr lvl="4" algn="ctr">
              <a:spcBef>
                <a:spcPts val="0"/>
              </a:spcBef>
              <a:buSzPts val="4200"/>
              <a:buNone/>
              <a:defRPr sz="4200"/>
            </a:lvl5pPr>
            <a:lvl6pPr lvl="5" algn="ctr">
              <a:spcBef>
                <a:spcPts val="0"/>
              </a:spcBef>
              <a:buSzPts val="4200"/>
              <a:buNone/>
              <a:defRPr sz="4200"/>
            </a:lvl6pPr>
            <a:lvl7pPr lvl="6" algn="ctr">
              <a:spcBef>
                <a:spcPts val="0"/>
              </a:spcBef>
              <a:buSzPts val="4200"/>
              <a:buNone/>
              <a:defRPr sz="4200"/>
            </a:lvl7pPr>
            <a:lvl8pPr lvl="7" algn="ctr">
              <a:spcBef>
                <a:spcPts val="0"/>
              </a:spcBef>
              <a:buSzPts val="4200"/>
              <a:buNone/>
              <a:defRPr sz="4200"/>
            </a:lvl8pPr>
            <a:lvl9pPr lvl="8" algn="ctr">
              <a:spcBef>
                <a:spcPts val="0"/>
              </a:spcBef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fld id="{00000000-1234-1234-1234-123412341234}" type="slidenum">
              <a:rPr lang="ru">
                <a:solidFill>
                  <a:schemeClr val="dk2"/>
                </a:solidFill>
              </a:rPr>
              <a:pPr marL="0" lvl="0" indent="0">
                <a:spcBef>
                  <a:spcPts val="0"/>
                </a:spcBef>
                <a:buNone/>
              </a:pPr>
              <a:t>‹#›</a:t>
            </a:fld>
            <a:endParaRPr lang="ru">
              <a:solidFill>
                <a:schemeClr val="dk2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buNone/>
            </a:pPr>
            <a:fld id="{00000000-1234-1234-1234-123412341234}" type="slidenum">
              <a:rPr lang="ru"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pPr marL="0" lvl="0" indent="0" algn="r">
                <a:spcBef>
                  <a:spcPts val="0"/>
                </a:spcBef>
                <a:buNone/>
              </a:pPr>
              <a:t>‹#›</a:t>
            </a:fld>
            <a:endParaRPr lang="ru" sz="10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Решение задач.Стереометрия.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Тела вращения. Многогранники. Комбинация тел.</a:t>
            </a:r>
          </a:p>
        </p:txBody>
      </p:sp>
      <p:sp>
        <p:nvSpPr>
          <p:cNvPr id="87" name="Shape 87"/>
          <p:cNvSpPr txBox="1"/>
          <p:nvPr/>
        </p:nvSpPr>
        <p:spPr>
          <a:xfrm>
            <a:off x="637300" y="3373200"/>
            <a:ext cx="58323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solidFill>
                  <a:srgbClr val="FFFFFF"/>
                </a:solidFill>
              </a:rPr>
              <a:t>Подготовка к контрольной работе (Задачи ЕГЭ №8)</a:t>
            </a:r>
          </a:p>
        </p:txBody>
      </p:sp>
      <p:sp>
        <p:nvSpPr>
          <p:cNvPr id="88" name="Shape 88"/>
          <p:cNvSpPr txBox="1"/>
          <p:nvPr/>
        </p:nvSpPr>
        <p:spPr>
          <a:xfrm>
            <a:off x="5632750" y="4094225"/>
            <a:ext cx="3380700" cy="9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FFFFFF"/>
                </a:solidFill>
              </a:rPr>
              <a:t>ГБОУ СОШ №548 Санкт-Петербург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FFFFFF"/>
                </a:solidFill>
              </a:rPr>
              <a:t>учитель математики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FFFFFF"/>
                </a:solidFill>
              </a:rPr>
              <a:t>Шкромада Е.А. 2017 год</a:t>
            </a:r>
          </a:p>
          <a:p>
            <a:pPr marL="0" lvl="0" indent="0">
              <a:spcBef>
                <a:spcPts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№9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311700" y="914125"/>
            <a:ext cx="8520600" cy="36549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Правильная четырехугольная призма описана около цилиндра, радиус основания и высота которого равны 1. Найдите площадь боковой поверхности призмы.</a:t>
            </a:r>
          </a:p>
        </p:txBody>
      </p:sp>
      <p:pic>
        <p:nvPicPr>
          <p:cNvPr id="184" name="Shape 1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3849" y="2014274"/>
            <a:ext cx="1922550" cy="160925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Shape 185"/>
          <p:cNvSpPr txBox="1"/>
          <p:nvPr/>
        </p:nvSpPr>
        <p:spPr>
          <a:xfrm>
            <a:off x="521425" y="1841100"/>
            <a:ext cx="5922300" cy="1937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Решение: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Высота призмы равна высоте цилиндра, а сторона ее основания равна диаметру цилиндра. Боковые грани призмы — прямоугольники со сторонами 1 и 2. Поэтому площадь боковой поверхности 4 · 1 · 2 = 8.</a:t>
            </a:r>
          </a:p>
        </p:txBody>
      </p:sp>
      <p:sp>
        <p:nvSpPr>
          <p:cNvPr id="186" name="Shape 186"/>
          <p:cNvSpPr txBox="1"/>
          <p:nvPr/>
        </p:nvSpPr>
        <p:spPr>
          <a:xfrm>
            <a:off x="740300" y="3579200"/>
            <a:ext cx="2369100" cy="901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№10</a:t>
            </a: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273075" y="1152625"/>
            <a:ext cx="8520600" cy="3339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Шар вписан в цилиндр. Площадь полной поверхности цилиндра равна 6. Найдите площадь поверхности шара.</a:t>
            </a:r>
          </a:p>
        </p:txBody>
      </p:sp>
      <p:pic>
        <p:nvPicPr>
          <p:cNvPr id="193" name="Shape 1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6450" y="1725225"/>
            <a:ext cx="1667900" cy="17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Shape 194"/>
          <p:cNvSpPr txBox="1"/>
          <p:nvPr/>
        </p:nvSpPr>
        <p:spPr>
          <a:xfrm>
            <a:off x="273075" y="1892175"/>
            <a:ext cx="6241800" cy="1339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Высота конуса перпендикулярна основанию и равна радиусу сферы. Тогда по теореме Пифагора получаем:</a:t>
            </a:r>
          </a:p>
        </p:txBody>
      </p:sp>
      <p:pic>
        <p:nvPicPr>
          <p:cNvPr id="195" name="Shape 1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08500" y="2935425"/>
            <a:ext cx="1667900" cy="34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Shape 196"/>
          <p:cNvSpPr txBox="1"/>
          <p:nvPr/>
        </p:nvSpPr>
        <p:spPr>
          <a:xfrm>
            <a:off x="463500" y="3695075"/>
            <a:ext cx="2877600" cy="49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Радиус сферы равен </a:t>
            </a:r>
          </a:p>
        </p:txBody>
      </p:sp>
      <p:pic>
        <p:nvPicPr>
          <p:cNvPr id="197" name="Shape 19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30800" y="3821975"/>
            <a:ext cx="568950" cy="241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Shape 198"/>
          <p:cNvSpPr txBox="1"/>
          <p:nvPr/>
        </p:nvSpPr>
        <p:spPr>
          <a:xfrm>
            <a:off x="3238050" y="3695075"/>
            <a:ext cx="3038400" cy="5730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поэтому образующая равна</a:t>
            </a:r>
          </a:p>
        </p:txBody>
      </p:sp>
      <p:sp>
        <p:nvSpPr>
          <p:cNvPr id="199" name="Shape 199"/>
          <p:cNvSpPr txBox="1"/>
          <p:nvPr/>
        </p:nvSpPr>
        <p:spPr>
          <a:xfrm>
            <a:off x="592250" y="4190750"/>
            <a:ext cx="2748900" cy="49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200" name="Shape 20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2250" y="4131300"/>
            <a:ext cx="1787500" cy="288886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Shape 201"/>
          <p:cNvSpPr txBox="1"/>
          <p:nvPr/>
        </p:nvSpPr>
        <p:spPr>
          <a:xfrm>
            <a:off x="618000" y="4499750"/>
            <a:ext cx="1956900" cy="288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20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№1</a:t>
            </a:r>
          </a:p>
        </p:txBody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266625" y="1017800"/>
            <a:ext cx="8520600" cy="3551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Во сколь­ко раз уве­ли­чит­ся пло­щадь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по­верх­но­сти пирамиды, если все ее ребра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уве­ли­чить в 40 раз?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4163" y="1074738"/>
            <a:ext cx="2390775" cy="1590675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/>
        </p:nvSpPr>
        <p:spPr>
          <a:xfrm>
            <a:off x="392675" y="3180075"/>
            <a:ext cx="5684100" cy="13887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7" name="Shape 97"/>
          <p:cNvSpPr txBox="1"/>
          <p:nvPr/>
        </p:nvSpPr>
        <p:spPr>
          <a:xfrm>
            <a:off x="311700" y="2420475"/>
            <a:ext cx="5539800" cy="1750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Площади по­доб­ных тел от­но­сят­ся как квад­рат ко­эф­фи­ци­ен­та подобия. Поэтому, если все ребра уве­ли­че­ны в 40 раз, пло­щадь по­верх­но­сти уве­ли­чит­ся в 1600 раз.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1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 txBox="1"/>
          <p:nvPr/>
        </p:nvSpPr>
        <p:spPr>
          <a:xfrm>
            <a:off x="418425" y="3978325"/>
            <a:ext cx="2390700" cy="59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1600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№2 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395400" y="1165500"/>
            <a:ext cx="8520600" cy="3339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Дан конус, образующая которого равна 90, диаметр основания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108. Найти высоту конуса.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5406" y="1387031"/>
            <a:ext cx="1686975" cy="17158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 txBox="1"/>
          <p:nvPr/>
        </p:nvSpPr>
        <p:spPr>
          <a:xfrm>
            <a:off x="360500" y="2272425"/>
            <a:ext cx="4969800" cy="8304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07" name="Shape 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2233775"/>
            <a:ext cx="5780825" cy="70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Shape 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3102825"/>
            <a:ext cx="2937550" cy="3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Shape 109"/>
          <p:cNvSpPr txBox="1"/>
          <p:nvPr/>
        </p:nvSpPr>
        <p:spPr>
          <a:xfrm>
            <a:off x="395400" y="3849575"/>
            <a:ext cx="2021400" cy="508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72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№3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311700" y="894800"/>
            <a:ext cx="8520600" cy="3674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 правильной треугольной пирамиде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SABC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точка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K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– середина ребра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BC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,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– вершина. Известно, что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SK</a:t>
            </a: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= 4, а площадь боковой поверхности пирамиды равна 54. Найдите длину ребра </a:t>
            </a:r>
            <a:r>
              <a:rPr lang="ru" i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AC.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150" y="2291700"/>
            <a:ext cx="1988000" cy="224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 txBox="1"/>
          <p:nvPr/>
        </p:nvSpPr>
        <p:spPr>
          <a:xfrm>
            <a:off x="2710150" y="2362525"/>
            <a:ext cx="3521400" cy="85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Найдем площадь грани </a:t>
            </a:r>
            <a:r>
              <a:rPr lang="ru" sz="1800" i="1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SBC</a:t>
            </a: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</a:p>
        </p:txBody>
      </p:sp>
      <p:pic>
        <p:nvPicPr>
          <p:cNvPr id="118" name="Shape 1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30375" y="3657700"/>
            <a:ext cx="3069875" cy="5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Shape 1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78875" y="3083525"/>
            <a:ext cx="2637600" cy="57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Shape 120"/>
          <p:cNvSpPr txBox="1"/>
          <p:nvPr/>
        </p:nvSpPr>
        <p:spPr>
          <a:xfrm>
            <a:off x="1982725" y="4287325"/>
            <a:ext cx="2143800" cy="444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№4</a:t>
            </a:r>
          </a:p>
        </p:txBody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311700" y="1184800"/>
            <a:ext cx="8520600" cy="3339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Радиус основания конуса равен 12, высота равна 16. Найдите площадь полной поверхности конуса, деленную на Пи</a:t>
            </a: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27" name="Shape 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9374" y="1667225"/>
            <a:ext cx="1525275" cy="191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Shape 128"/>
          <p:cNvSpPr txBox="1"/>
          <p:nvPr/>
        </p:nvSpPr>
        <p:spPr>
          <a:xfrm>
            <a:off x="431300" y="2098600"/>
            <a:ext cx="6546900" cy="214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Найдем образующую по теореме Пифагора:  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Площадь полной поверхности конуса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 sz="1800"/>
          </a:p>
        </p:txBody>
      </p:sp>
      <p:pic>
        <p:nvPicPr>
          <p:cNvPr id="129" name="Shape 1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0350" y="2098600"/>
            <a:ext cx="2493375" cy="40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Shape 1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5050" y="2948325"/>
            <a:ext cx="4568350" cy="377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x="688800" y="3669325"/>
            <a:ext cx="1525200" cy="4083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384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6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6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№5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311700" y="1017800"/>
            <a:ext cx="8520600" cy="35511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Найдите площадь поверхности прямой призмы, в основании которой лежит ромб с диагоналями, равными 6 и 8, и боковым ребром, равным 10.</a:t>
            </a:r>
          </a:p>
        </p:txBody>
      </p:sp>
      <p:pic>
        <p:nvPicPr>
          <p:cNvPr id="138" name="Shape 1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1825" y="1892600"/>
            <a:ext cx="1704325" cy="165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Shape 139"/>
          <p:cNvSpPr txBox="1"/>
          <p:nvPr/>
        </p:nvSpPr>
        <p:spPr>
          <a:xfrm>
            <a:off x="311700" y="1944100"/>
            <a:ext cx="6125700" cy="160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Решение: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>
                <a:latin typeface="Times New Roman"/>
                <a:ea typeface="Times New Roman"/>
                <a:cs typeface="Times New Roman"/>
                <a:sym typeface="Times New Roman"/>
              </a:rPr>
              <a:t>Сторона ромба  выражается через его диагонали  и  формулой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endParaRPr sz="1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40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19675" y="2841550"/>
            <a:ext cx="2023600" cy="50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Shape 141"/>
          <p:cNvSpPr txBox="1"/>
          <p:nvPr/>
        </p:nvSpPr>
        <p:spPr>
          <a:xfrm>
            <a:off x="366925" y="3450450"/>
            <a:ext cx="5632800" cy="1171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Найдем площадь ромба</a:t>
            </a:r>
          </a:p>
        </p:txBody>
      </p:sp>
      <p:pic>
        <p:nvPicPr>
          <p:cNvPr id="142" name="Shape 1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83525" y="3448775"/>
            <a:ext cx="1619100" cy="50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7125" y="3954675"/>
            <a:ext cx="3619950" cy="47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/>
        </p:nvSpPr>
        <p:spPr>
          <a:xfrm>
            <a:off x="495675" y="4454700"/>
            <a:ext cx="1557900" cy="411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 248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№6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Во сколько раз увеличится площадь поверхности куба, если его ребро увеличить в два раза?</a:t>
            </a:r>
          </a:p>
          <a:p>
            <a:pPr marL="0" lvl="0" indent="241300" algn="just" rtl="0">
              <a:spcBef>
                <a:spcPts val="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pic>
        <p:nvPicPr>
          <p:cNvPr id="151" name="Shape 1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29300" y="1749938"/>
            <a:ext cx="1981200" cy="195262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Shape 152"/>
          <p:cNvSpPr txBox="1"/>
          <p:nvPr/>
        </p:nvSpPr>
        <p:spPr>
          <a:xfrm>
            <a:off x="311700" y="2143650"/>
            <a:ext cx="5439600" cy="2008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>
              <a:spcBef>
                <a:spcPts val="0"/>
              </a:spcBef>
              <a:buNone/>
            </a:pPr>
            <a:endParaRPr sz="1800"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rtl="0">
              <a:spcBef>
                <a:spcPts val="0"/>
              </a:spcBef>
              <a:buNone/>
            </a:pPr>
            <a:r>
              <a:rPr lang="ru" sz="180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Площади подобных тел относятся как квадрат коэффициента подобия, поэтому при увеличении ребра в 2 раза, площадь поверхности увеличится в 4 раза.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386250" y="4087775"/>
            <a:ext cx="3817500" cy="451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/>
              <a:t>Ответ:4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№7</a:t>
            </a:r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311700" y="965625"/>
            <a:ext cx="8520600" cy="36033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Правильная четырехугольная призма описана около цилиндра,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радиус основания которого равен 6. Площадь боковой поверхности </a:t>
            </a:r>
          </a:p>
          <a:p>
            <a:pPr marL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призмы равна 48. Найдите высоту цилиндра.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7763" y="1167213"/>
            <a:ext cx="1533525" cy="193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 txBox="1"/>
          <p:nvPr/>
        </p:nvSpPr>
        <p:spPr>
          <a:xfrm>
            <a:off x="311700" y="1995686"/>
            <a:ext cx="6917400" cy="2592288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Площадь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боковой поверхности прямой призмы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равна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произведению периметра основания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на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боковое ребро.Боковое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ребро равно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высоте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цилиндра. В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основании призмы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лежит квадрат, его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сторона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равна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диаметру вписанного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круга. Поэтому сторона квадрата равна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1,</a:t>
            </a:r>
          </a:p>
          <a:p>
            <a:pPr marL="0" lvl="0" indent="0" algn="just" rtl="0">
              <a:spcBef>
                <a:spcPts val="0"/>
              </a:spcBef>
              <a:buNone/>
            </a:pP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Р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= 4а= 48.</a:t>
            </a:r>
          </a:p>
          <a:p>
            <a:pPr marL="0" lvl="0" indent="0" algn="just" rtl="0"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Поскольку по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условию площадь боковой поверхности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равна 48,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искомая высота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равна 1.</a:t>
            </a:r>
          </a:p>
          <a:p>
            <a:pPr marL="0" lvl="0" indent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62" name="Shape 162"/>
          <p:cNvSpPr txBox="1"/>
          <p:nvPr/>
        </p:nvSpPr>
        <p:spPr>
          <a:xfrm>
            <a:off x="395536" y="4083918"/>
            <a:ext cx="1533600" cy="418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 dirty="0"/>
              <a:t>Ответ: 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/>
              <a:t>Задача №8</a:t>
            </a:r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337450" y="843558"/>
            <a:ext cx="8520600" cy="3729167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dirty="0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Около шара опи­сан цилиндр, пло­щадь поверхности ко­то­ро­го равна 18. Най­ди­те площадь по­верх­но­сти шара.</a:t>
            </a:r>
          </a:p>
          <a:p>
            <a:pPr marL="0" lvl="0" indent="0">
              <a:spcBef>
                <a:spcPts val="0"/>
              </a:spcBef>
              <a:buNone/>
            </a:pPr>
            <a:endParaRPr dirty="0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9" name="Shape 1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8050" y="2020400"/>
            <a:ext cx="2253475" cy="242887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Shape 170"/>
          <p:cNvSpPr txBox="1"/>
          <p:nvPr/>
        </p:nvSpPr>
        <p:spPr>
          <a:xfrm>
            <a:off x="3070650" y="2079275"/>
            <a:ext cx="5858100" cy="16479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71" name="Shape 171"/>
          <p:cNvSpPr txBox="1"/>
          <p:nvPr/>
        </p:nvSpPr>
        <p:spPr>
          <a:xfrm>
            <a:off x="3293850" y="267494"/>
            <a:ext cx="5673600" cy="4248472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Решение: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По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построению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радиусы шара и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основания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цилиндра равны.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Площадь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поверхности цилиндра, с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радиусом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основания </a:t>
            </a:r>
            <a:r>
              <a:rPr lang="ru" sz="1800" i="1" dirty="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 и </a:t>
            </a:r>
            <a:r>
              <a:rPr lang="ru" sz="1800" dirty="0" smtClean="0">
                <a:latin typeface="Times New Roman"/>
                <a:ea typeface="Times New Roman"/>
                <a:cs typeface="Times New Roman"/>
                <a:sym typeface="Times New Roman"/>
              </a:rPr>
              <a:t>высотой 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ru" sz="1800" i="1" dirty="0"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 равна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172" name="Shape 1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19872" y="2931790"/>
            <a:ext cx="2993400" cy="309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107644" y="4991100"/>
            <a:ext cx="44756" cy="2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Shape 174"/>
          <p:cNvSpPr txBox="1"/>
          <p:nvPr/>
        </p:nvSpPr>
        <p:spPr>
          <a:xfrm>
            <a:off x="3482650" y="3772325"/>
            <a:ext cx="3463200" cy="733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75" name="Shape 175"/>
          <p:cNvSpPr txBox="1"/>
          <p:nvPr/>
        </p:nvSpPr>
        <p:spPr>
          <a:xfrm>
            <a:off x="3364675" y="3291830"/>
            <a:ext cx="5564100" cy="136815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Площадь </a:t>
            </a:r>
            <a:r>
              <a:rPr lang="ru" sz="1800" dirty="0" smtClean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поверхности </a:t>
            </a: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шара </a:t>
            </a:r>
            <a:r>
              <a:rPr lang="ru" sz="1800" dirty="0" smtClean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радиуса </a:t>
            </a: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 равна            , </a:t>
            </a:r>
          </a:p>
          <a:p>
            <a:pPr marL="0" lvl="0" indent="0" rtl="0">
              <a:spcBef>
                <a:spcPts val="0"/>
              </a:spcBef>
              <a:buNone/>
            </a:pP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то есть в 1,5 раза </a:t>
            </a:r>
            <a:r>
              <a:rPr lang="ru" sz="1800" dirty="0" smtClean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меньше </a:t>
            </a: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площади </a:t>
            </a:r>
            <a:r>
              <a:rPr lang="ru" sz="1800" dirty="0" smtClean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поверхности </a:t>
            </a: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цилиндра. Следовательно, </a:t>
            </a:r>
            <a:r>
              <a:rPr lang="ru" sz="1800" dirty="0" smtClean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площадь </a:t>
            </a:r>
            <a:r>
              <a:rPr lang="ru" sz="1800" dirty="0"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поверхности шара равна 12.</a:t>
            </a:r>
          </a:p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ru" sz="18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pic>
        <p:nvPicPr>
          <p:cNvPr id="176" name="Shape 1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812360" y="3291830"/>
            <a:ext cx="459150" cy="2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Shape 177"/>
          <p:cNvSpPr txBox="1"/>
          <p:nvPr/>
        </p:nvSpPr>
        <p:spPr>
          <a:xfrm>
            <a:off x="539552" y="4443958"/>
            <a:ext cx="2382000" cy="373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" sz="1800" dirty="0"/>
              <a:t>Ответ: 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557</Words>
  <Application>Microsoft Office PowerPoint</Application>
  <PresentationFormat>Экран (16:9)</PresentationFormat>
  <Paragraphs>71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Roboto</vt:lpstr>
      <vt:lpstr>Times New Roman</vt:lpstr>
      <vt:lpstr>Geometric</vt:lpstr>
      <vt:lpstr>Решение задач.Стереометрия.</vt:lpstr>
      <vt:lpstr>Задача №1</vt:lpstr>
      <vt:lpstr>Задача №2 </vt:lpstr>
      <vt:lpstr>Задача №3</vt:lpstr>
      <vt:lpstr>Задача №4</vt:lpstr>
      <vt:lpstr>Задача №5</vt:lpstr>
      <vt:lpstr>Задача №6</vt:lpstr>
      <vt:lpstr>Задача №7</vt:lpstr>
      <vt:lpstr>Задача №8</vt:lpstr>
      <vt:lpstr>Задача №9</vt:lpstr>
      <vt:lpstr>Задача №10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задач.Стереометрия.</dc:title>
  <dc:creator>Елена</dc:creator>
  <cp:lastModifiedBy>7777</cp:lastModifiedBy>
  <cp:revision>1</cp:revision>
  <dcterms:modified xsi:type="dcterms:W3CDTF">2017-12-21T14:46:17Z</dcterms:modified>
</cp:coreProperties>
</file>