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75" r:id="rId3"/>
    <p:sldId id="276" r:id="rId4"/>
    <p:sldId id="273" r:id="rId5"/>
    <p:sldId id="284" r:id="rId6"/>
    <p:sldId id="274" r:id="rId7"/>
    <p:sldId id="285" r:id="rId8"/>
    <p:sldId id="286" r:id="rId9"/>
    <p:sldId id="287" r:id="rId10"/>
    <p:sldId id="281" r:id="rId11"/>
    <p:sldId id="271" r:id="rId12"/>
  </p:sldIdLst>
  <p:sldSz cx="9144000" cy="6858000" type="screen4x3"/>
  <p:notesSz cx="6858000" cy="9144000"/>
  <p:embeddedFontLst>
    <p:embeddedFont>
      <p:font typeface="Lucida Console" pitchFamily="49" charset="0"/>
      <p:regular r:id="rId13"/>
    </p:embeddedFont>
    <p:embeddedFont>
      <p:font typeface="Arial Black" pitchFamily="34" charset="0"/>
      <p:bold r:id="rId14"/>
    </p:embeddedFont>
    <p:embeddedFont>
      <p:font typeface="Matilda" charset="0"/>
      <p:regular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00"/>
    <a:srgbClr val="00A200"/>
    <a:srgbClr val="C75F09"/>
    <a:srgbClr val="CC0000"/>
    <a:srgbClr val="00823B"/>
    <a:srgbClr val="8970A8"/>
    <a:srgbClr val="C85F08"/>
    <a:srgbClr val="8368A4"/>
    <a:srgbClr val="002B82"/>
    <a:srgbClr val="A9500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71AD3-3C91-4E02-A8CA-62665EB36F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14.xml"/><Relationship Id="rId1" Type="http://schemas.openxmlformats.org/officeDocument/2006/relationships/audio" Target="file:///C:\Users\admin\Desktop\&#1091;&#1088;&#1086;&#1082;\00168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14.xml"/><Relationship Id="rId1" Type="http://schemas.openxmlformats.org/officeDocument/2006/relationships/audio" Target="file:///C:\Users\admin\Desktop\&#1091;&#1088;&#1086;&#1082;\00168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43808" y="1556792"/>
            <a:ext cx="4464496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normalizeH="0" baseline="0" noProof="0" dirty="0" smtClean="0">
              <a:ln w="9525">
                <a:noFill/>
              </a:ln>
              <a:solidFill>
                <a:srgbClr val="C75F09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Lucida Console" pitchFamily="49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normalizeH="0" baseline="0" noProof="0" dirty="0" smtClean="0">
                <a:ln w="9525">
                  <a:noFill/>
                </a:ln>
                <a:solidFill>
                  <a:srgbClr val="C75F0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Lucida Console" pitchFamily="49" charset="0"/>
                <a:ea typeface="+mj-ea"/>
                <a:cs typeface="+mj-cs"/>
              </a:rPr>
              <a:t>Урок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9525">
                  <a:noFill/>
                </a:ln>
                <a:solidFill>
                  <a:srgbClr val="C75F0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ucida Console" pitchFamily="49" charset="0"/>
                <a:ea typeface="+mj-ea"/>
                <a:cs typeface="+mj-cs"/>
              </a:rPr>
              <a:t>математики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 w="9525">
                  <a:noFill/>
                </a:ln>
                <a:solidFill>
                  <a:srgbClr val="C75F09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Lucida Console" pitchFamily="49" charset="0"/>
                <a:ea typeface="+mj-ea"/>
                <a:cs typeface="+mj-cs"/>
              </a:rPr>
              <a:t>4 класс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normalizeH="0" baseline="0" noProof="0" dirty="0">
              <a:ln w="9525">
                <a:noFill/>
              </a:ln>
              <a:solidFill>
                <a:srgbClr val="C75F09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Lucida Console" pitchFamily="49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5301208"/>
            <a:ext cx="3528392" cy="1412776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презентации: Павленова Н.М. учитель начальных классов  МБОУ «</a:t>
            </a:r>
            <a:r>
              <a:rPr lang="ru-RU" sz="22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Дульдургинская</a:t>
            </a:r>
            <a:r>
              <a:rPr lang="ru-RU" sz="2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СОШ» </a:t>
            </a:r>
          </a:p>
          <a:p>
            <a:pPr>
              <a:spcBef>
                <a:spcPts val="0"/>
              </a:spcBef>
              <a:buNone/>
            </a:pPr>
            <a:endParaRPr lang="ru-RU" sz="22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rgbClr val="002B8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пчёлка соты.jpg"/>
          <p:cNvPicPr>
            <a:picLocks noChangeAspect="1"/>
          </p:cNvPicPr>
          <p:nvPr/>
        </p:nvPicPr>
        <p:blipFill>
          <a:blip r:embed="rId2" cstate="print"/>
          <a:srcRect l="6321" t="8001" r="4641" b="9681"/>
          <a:stretch>
            <a:fillRect/>
          </a:stretch>
        </p:blipFill>
        <p:spPr>
          <a:xfrm>
            <a:off x="6804248" y="404664"/>
            <a:ext cx="2088232" cy="1930630"/>
          </a:xfrm>
          <a:prstGeom prst="ellipse">
            <a:avLst/>
          </a:prstGeom>
        </p:spPr>
      </p:pic>
      <p:pic>
        <p:nvPicPr>
          <p:cNvPr id="7" name="Рисунок 6" descr="пчёлка с вёдрами.jpg"/>
          <p:cNvPicPr>
            <a:picLocks noChangeAspect="1"/>
          </p:cNvPicPr>
          <p:nvPr/>
        </p:nvPicPr>
        <p:blipFill>
          <a:blip r:embed="rId3" cstate="print"/>
          <a:srcRect l="3826" t="3757" r="4345" b="6085"/>
          <a:stretch>
            <a:fillRect/>
          </a:stretch>
        </p:blipFill>
        <p:spPr>
          <a:xfrm>
            <a:off x="3563888" y="4941168"/>
            <a:ext cx="1810868" cy="16859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35696" y="260648"/>
            <a:ext cx="56233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Образовательная система «Школа 2100»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188640"/>
            <a:ext cx="4678207" cy="4781128"/>
          </a:xfrm>
        </p:spPr>
      </p:pic>
      <p:pic>
        <p:nvPicPr>
          <p:cNvPr id="7" name="Рисунок 6" descr="4893f7308163aa140da93c2c667e5e8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620688"/>
            <a:ext cx="3384376" cy="3384376"/>
          </a:xfrm>
          <a:prstGeom prst="rect">
            <a:avLst/>
          </a:prstGeom>
        </p:spPr>
      </p:pic>
      <p:pic>
        <p:nvPicPr>
          <p:cNvPr id="8" name="Рисунок 7" descr="pchela-animatsionnaya-kartinka-019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3140968"/>
            <a:ext cx="3456384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62535" y="548680"/>
            <a:ext cx="80189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b="1" i="1" dirty="0" smtClean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916832"/>
            <a:ext cx="813690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Д/</a:t>
            </a:r>
            <a:r>
              <a:rPr lang="ru-RU" sz="6000" b="1" dirty="0" err="1" smtClean="0">
                <a:solidFill>
                  <a:srgbClr val="C00000"/>
                </a:solidFill>
              </a:rPr>
              <a:t>з</a:t>
            </a:r>
            <a:r>
              <a:rPr lang="ru-RU" sz="6000" b="1" dirty="0" smtClean="0">
                <a:solidFill>
                  <a:srgbClr val="C00000"/>
                </a:solidFill>
              </a:rPr>
              <a:t>:</a:t>
            </a:r>
            <a:r>
              <a:rPr lang="ru-RU" sz="6000" b="1" dirty="0" smtClean="0">
                <a:solidFill>
                  <a:srgbClr val="006600"/>
                </a:solidFill>
              </a:rPr>
              <a:t>  </a:t>
            </a:r>
            <a:r>
              <a:rPr lang="ru-RU" sz="4000" b="1" dirty="0" smtClean="0">
                <a:solidFill>
                  <a:srgbClr val="0070C0"/>
                </a:solidFill>
              </a:rPr>
              <a:t>составить свои задачи,</a:t>
            </a:r>
          </a:p>
          <a:p>
            <a:r>
              <a:rPr lang="ru-RU" sz="4000" b="1" dirty="0" smtClean="0">
                <a:solidFill>
                  <a:srgbClr val="0070C0"/>
                </a:solidFill>
              </a:rPr>
              <a:t>                                примеры 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606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116013" y="2133600"/>
            <a:ext cx="76200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6600" b="1" dirty="0" smtClean="0">
                <a:solidFill>
                  <a:srgbClr val="FF0000"/>
                </a:solidFill>
                <a:latin typeface="Arial Black" pitchFamily="34" charset="0"/>
              </a:rPr>
              <a:t>Аукцион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–</a:t>
            </a: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 публичная распродажа, покупателем становится тот, кто предложит более высокую цену.</a:t>
            </a:r>
            <a:b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            </a:t>
            </a:r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(Словарь С.И.Ожегова)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81000"/>
            <a:ext cx="7787208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</a:t>
            </a:r>
            <a:r>
              <a:rPr lang="ru-RU" sz="6000" b="1" dirty="0" smtClean="0">
                <a:solidFill>
                  <a:srgbClr val="FF0000"/>
                </a:solidFill>
              </a:rPr>
              <a:t>Дроби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Клип 4" descr="140970258.gif"/>
          <p:cNvPicPr>
            <a:picLocks noGrp="1" noChangeAspect="1"/>
          </p:cNvPicPr>
          <p:nvPr>
            <p:ph type="clipArt"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3733800" cy="3356317"/>
          </a:xfrm>
        </p:spPr>
      </p:pic>
      <p:pic>
        <p:nvPicPr>
          <p:cNvPr id="6" name="Рисунок 5" descr="Без назван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3356992"/>
            <a:ext cx="3312368" cy="3112483"/>
          </a:xfrm>
          <a:prstGeom prst="rect">
            <a:avLst/>
          </a:prstGeom>
        </p:spPr>
      </p:pic>
      <p:pic>
        <p:nvPicPr>
          <p:cNvPr id="7" name="Рисунок 6" descr="drob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2780928"/>
            <a:ext cx="2088232" cy="329352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624736" cy="72008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sz="4000" b="1" dirty="0">
              <a:ln w="50800"/>
              <a:solidFill>
                <a:srgbClr val="C75F09"/>
              </a:solidFill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115616" y="404664"/>
            <a:ext cx="7632848" cy="597666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Правила поведения:</a:t>
            </a: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 1.Поднимать руку</a:t>
            </a:r>
            <a:b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2.Говорить чётко</a:t>
            </a:r>
            <a:b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3.Не перебивать</a:t>
            </a:r>
            <a:b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Покупателем становится тот, кто больше наберет жетонов.</a:t>
            </a:r>
            <a:r>
              <a:rPr lang="ru-RU" sz="1800" b="1" dirty="0" smtClean="0">
                <a:latin typeface="Arial Black" pitchFamily="34" charset="0"/>
              </a:rPr>
              <a:t/>
            </a:r>
            <a:br>
              <a:rPr lang="ru-RU" sz="1800" b="1" dirty="0" smtClean="0">
                <a:latin typeface="Arial Black" pitchFamily="34" charset="0"/>
              </a:rPr>
            </a:br>
            <a:endParaRPr lang="ru-RU" sz="1800" b="1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А теперь аукцион,</a:t>
            </a:r>
            <a:b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 Подведет итоги он.</a:t>
            </a:r>
            <a:b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Тот, кто больше знает,</a:t>
            </a:r>
            <a:b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Тот пятёрки получает.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585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/>
      </p:sp>
      <p:grpSp>
        <p:nvGrpSpPr>
          <p:cNvPr id="3" name="Группа 8"/>
          <p:cNvGrpSpPr>
            <a:grpSpLocks noGrp="1"/>
          </p:cNvGrpSpPr>
          <p:nvPr>
            <p:ph type="body" sz="half" idx="1"/>
          </p:nvPr>
        </p:nvGrpSpPr>
        <p:grpSpPr>
          <a:xfrm>
            <a:off x="1259632" y="548680"/>
            <a:ext cx="6853570" cy="5832648"/>
            <a:chOff x="1331640" y="188640"/>
            <a:chExt cx="7162429" cy="5783287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4419000" y="188640"/>
              <a:ext cx="18473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grpSp>
          <p:nvGrpSpPr>
            <p:cNvPr id="5" name="Группа 7"/>
            <p:cNvGrpSpPr/>
            <p:nvPr/>
          </p:nvGrpSpPr>
          <p:grpSpPr>
            <a:xfrm>
              <a:off x="1331640" y="189213"/>
              <a:ext cx="7162429" cy="5782714"/>
              <a:chOff x="1331640" y="189213"/>
              <a:chExt cx="7162429" cy="5782714"/>
            </a:xfrm>
          </p:grpSpPr>
          <p:pic>
            <p:nvPicPr>
              <p:cNvPr id="8" name="Picture 4" descr="http://pschools.haifanet.org.il/urim/DocLib6/%D7%AA%D7%97%D7%95%D7%9D%20%D7%94%D7%97%D7%A9%D7%91%D7%95%D7%9F.gif"/>
              <p:cNvPicPr>
                <a:picLocks noChangeAspect="1" noChangeArrowheads="1" noCrop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1331640" y="189213"/>
                <a:ext cx="4703158" cy="4749724"/>
              </a:xfrm>
              <a:prstGeom prst="rect">
                <a:avLst/>
              </a:prstGeom>
              <a:noFill/>
            </p:spPr>
          </p:pic>
          <p:pic>
            <p:nvPicPr>
              <p:cNvPr id="9" name="Picture 2" descr="http://cs4178.vk.me/u71731020/123608863/x_4b683c22.jpg"/>
              <p:cNvPicPr>
                <a:picLocks noChangeAspect="1" noChangeArrowheads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8020" t="2685" r="5411" b="5034"/>
              <a:stretch>
                <a:fillRect/>
              </a:stretch>
            </p:blipFill>
            <p:spPr bwMode="auto">
              <a:xfrm>
                <a:off x="3813862" y="1949162"/>
                <a:ext cx="4528571" cy="3884764"/>
              </a:xfrm>
              <a:prstGeom prst="rect">
                <a:avLst/>
              </a:prstGeom>
              <a:noFill/>
            </p:spPr>
          </p:pic>
          <p:pic>
            <p:nvPicPr>
              <p:cNvPr id="10" name="Picture 2" descr="http://cs4178.vk.me/u71731020/123608863/x_4b683c22.jpg"/>
              <p:cNvPicPr>
                <a:picLocks noChangeAspect="1" noChangeArrowheads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8020" t="2685" r="5411" b="5034"/>
              <a:stretch>
                <a:fillRect/>
              </a:stretch>
            </p:blipFill>
            <p:spPr bwMode="auto">
              <a:xfrm>
                <a:off x="3952111" y="2087163"/>
                <a:ext cx="4528571" cy="3884764"/>
              </a:xfrm>
              <a:prstGeom prst="rect">
                <a:avLst/>
              </a:prstGeom>
              <a:noFill/>
            </p:spPr>
          </p:pic>
          <p:pic>
            <p:nvPicPr>
              <p:cNvPr id="12" name="Picture 2" descr="http://cs4178.vk.me/u71731020/123608863/x_4b683c22.jpg"/>
              <p:cNvPicPr>
                <a:picLocks noChangeAspect="1" noChangeArrowheads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8020" t="2685" r="5411" b="5034"/>
              <a:stretch>
                <a:fillRect/>
              </a:stretch>
            </p:blipFill>
            <p:spPr bwMode="auto">
              <a:xfrm>
                <a:off x="3965498" y="2045004"/>
                <a:ext cx="4528571" cy="3884764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11" name="0016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16016" y="5229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3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624736" cy="720080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sz="4000" b="1" dirty="0">
              <a:ln w="50800"/>
              <a:solidFill>
                <a:srgbClr val="C75F09"/>
              </a:solidFill>
              <a:latin typeface="Matilda" pitchFamily="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3568" y="1268760"/>
            <a:ext cx="7920880" cy="5112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u="sng" dirty="0" smtClean="0"/>
              <a:t>15</a:t>
            </a:r>
            <a:r>
              <a:rPr lang="ru-RU" sz="4000" b="1" dirty="0" smtClean="0"/>
              <a:t>          </a:t>
            </a:r>
            <a:r>
              <a:rPr lang="ru-RU" sz="4000" b="1" u="sng" dirty="0" smtClean="0"/>
              <a:t>8</a:t>
            </a:r>
            <a:r>
              <a:rPr lang="ru-RU" sz="4000" b="1" dirty="0" smtClean="0"/>
              <a:t>            </a:t>
            </a:r>
            <a:r>
              <a:rPr lang="ru-RU" sz="4000" b="1" u="sng" dirty="0" smtClean="0"/>
              <a:t>38</a:t>
            </a:r>
            <a:r>
              <a:rPr lang="ru-RU" sz="4000" b="1" dirty="0" smtClean="0"/>
              <a:t>          </a:t>
            </a:r>
            <a:r>
              <a:rPr lang="ru-RU" sz="4000" b="1" u="sng" dirty="0" smtClean="0"/>
              <a:t>7</a:t>
            </a:r>
            <a:r>
              <a:rPr lang="ru-RU" sz="4000" b="1" dirty="0" smtClean="0"/>
              <a:t>           </a:t>
            </a:r>
            <a:r>
              <a:rPr lang="ru-RU" sz="4000" b="1" u="sng" dirty="0" smtClean="0"/>
              <a:t>21</a:t>
            </a:r>
            <a:r>
              <a:rPr lang="ru-RU" sz="4000" b="1" dirty="0" smtClean="0"/>
              <a:t>              </a:t>
            </a:r>
          </a:p>
          <a:p>
            <a:pPr marL="0" indent="0">
              <a:buNone/>
            </a:pPr>
            <a:r>
              <a:rPr lang="ru-RU" sz="4000" b="1" dirty="0" smtClean="0"/>
              <a:t>24         19              5      100         100</a:t>
            </a:r>
          </a:p>
          <a:p>
            <a:pPr marL="0" indent="0">
              <a:buNone/>
            </a:pPr>
            <a:endParaRPr lang="ru-RU" sz="4000" b="1" dirty="0" smtClean="0"/>
          </a:p>
          <a:p>
            <a:pPr marL="0" indent="0">
              <a:buNone/>
            </a:pPr>
            <a:r>
              <a:rPr lang="ru-RU" sz="4000" b="1" u="sng" dirty="0" smtClean="0"/>
              <a:t>38</a:t>
            </a:r>
            <a:r>
              <a:rPr lang="ru-RU" sz="4000" b="1" dirty="0" smtClean="0"/>
              <a:t>            </a:t>
            </a:r>
            <a:r>
              <a:rPr lang="ru-RU" sz="4000" b="1" u="sng" dirty="0" smtClean="0"/>
              <a:t>14</a:t>
            </a:r>
            <a:r>
              <a:rPr lang="ru-RU" sz="4000" b="1" dirty="0" smtClean="0"/>
              <a:t>           </a:t>
            </a:r>
            <a:r>
              <a:rPr lang="ru-RU" sz="4000" b="1" u="sng" dirty="0" smtClean="0"/>
              <a:t>18</a:t>
            </a:r>
          </a:p>
          <a:p>
            <a:pPr marL="0" indent="0">
              <a:buNone/>
            </a:pPr>
            <a:r>
              <a:rPr lang="ru-RU" sz="4000" b="1" dirty="0" smtClean="0"/>
              <a:t>17            19           24</a:t>
            </a:r>
          </a:p>
        </p:txBody>
      </p:sp>
    </p:spTree>
    <p:extLst>
      <p:ext uri="{BB962C8B-B14F-4D97-AF65-F5344CB8AC3E}">
        <p14:creationId xmlns="" xmlns:p14="http://schemas.microsoft.com/office/powerpoint/2010/main" val="20832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Задача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5699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  </a:t>
            </a:r>
            <a:r>
              <a:rPr lang="ru-RU" sz="4000" b="1" dirty="0" smtClean="0">
                <a:latin typeface="Arial Black" pitchFamily="34" charset="0"/>
              </a:rPr>
              <a:t>На тарелке лежит 10 пирожков, что составляет     2/5   всех испечённых  пирожков. Сколько всего испекли пирожков?</a:t>
            </a:r>
            <a:r>
              <a:rPr lang="ru-RU" sz="4000" b="1" u="sng" dirty="0" smtClean="0">
                <a:latin typeface="Arial Black" pitchFamily="34" charset="0"/>
              </a:rPr>
              <a:t>         </a:t>
            </a:r>
            <a:endParaRPr lang="ru-RU" sz="40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Задача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569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  </a:t>
            </a:r>
            <a:r>
              <a:rPr lang="ru-RU" sz="4000" b="1" dirty="0" smtClean="0">
                <a:latin typeface="Arial Black" pitchFamily="34" charset="0"/>
              </a:rPr>
              <a:t>Урок длится 40 минут.</a:t>
            </a:r>
          </a:p>
          <a:p>
            <a:pPr>
              <a:buNone/>
            </a:pPr>
            <a:r>
              <a:rPr lang="ru-RU" sz="4000" b="1" dirty="0" smtClean="0">
                <a:latin typeface="Arial Black" pitchFamily="34" charset="0"/>
              </a:rPr>
              <a:t> 5/8 урока ученики решали задачи, а остальное время писали самостоятельную работу. Сколько времени длилась самостоятельная работа?</a:t>
            </a:r>
            <a:r>
              <a:rPr lang="ru-RU" sz="4000" b="1" u="sng" dirty="0" smtClean="0">
                <a:latin typeface="Arial Black" pitchFamily="34" charset="0"/>
              </a:rPr>
              <a:t>         </a:t>
            </a:r>
            <a:endParaRPr lang="ru-RU" sz="40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/>
      </p:sp>
      <p:grpSp>
        <p:nvGrpSpPr>
          <p:cNvPr id="3" name="Группа 8"/>
          <p:cNvGrpSpPr>
            <a:grpSpLocks noGrp="1"/>
          </p:cNvGrpSpPr>
          <p:nvPr>
            <p:ph type="body" sz="half" idx="1"/>
          </p:nvPr>
        </p:nvGrpSpPr>
        <p:grpSpPr>
          <a:xfrm>
            <a:off x="1259632" y="548680"/>
            <a:ext cx="6853570" cy="5832648"/>
            <a:chOff x="1331640" y="188640"/>
            <a:chExt cx="7162429" cy="5783287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4419000" y="188640"/>
              <a:ext cx="18473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  <p:grpSp>
          <p:nvGrpSpPr>
            <p:cNvPr id="5" name="Группа 7"/>
            <p:cNvGrpSpPr/>
            <p:nvPr/>
          </p:nvGrpSpPr>
          <p:grpSpPr>
            <a:xfrm>
              <a:off x="1331640" y="189213"/>
              <a:ext cx="7162429" cy="5782714"/>
              <a:chOff x="1331640" y="189213"/>
              <a:chExt cx="7162429" cy="5782714"/>
            </a:xfrm>
          </p:grpSpPr>
          <p:pic>
            <p:nvPicPr>
              <p:cNvPr id="8" name="Picture 4" descr="http://pschools.haifanet.org.il/urim/DocLib6/%D7%AA%D7%97%D7%95%D7%9D%20%D7%94%D7%97%D7%A9%D7%91%D7%95%D7%9F.gif"/>
              <p:cNvPicPr>
                <a:picLocks noChangeAspect="1" noChangeArrowheads="1" noCrop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1331640" y="189213"/>
                <a:ext cx="4703158" cy="4749724"/>
              </a:xfrm>
              <a:prstGeom prst="rect">
                <a:avLst/>
              </a:prstGeom>
              <a:noFill/>
            </p:spPr>
          </p:pic>
          <p:pic>
            <p:nvPicPr>
              <p:cNvPr id="9" name="Picture 2" descr="http://cs4178.vk.me/u71731020/123608863/x_4b683c22.jpg"/>
              <p:cNvPicPr>
                <a:picLocks noChangeAspect="1" noChangeArrowheads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8020" t="2685" r="5411" b="5034"/>
              <a:stretch>
                <a:fillRect/>
              </a:stretch>
            </p:blipFill>
            <p:spPr bwMode="auto">
              <a:xfrm>
                <a:off x="3813862" y="1949162"/>
                <a:ext cx="4528571" cy="3884764"/>
              </a:xfrm>
              <a:prstGeom prst="rect">
                <a:avLst/>
              </a:prstGeom>
              <a:noFill/>
            </p:spPr>
          </p:pic>
          <p:pic>
            <p:nvPicPr>
              <p:cNvPr id="10" name="Picture 2" descr="http://cs4178.vk.me/u71731020/123608863/x_4b683c22.jpg"/>
              <p:cNvPicPr>
                <a:picLocks noChangeAspect="1" noChangeArrowheads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8020" t="2685" r="5411" b="5034"/>
              <a:stretch>
                <a:fillRect/>
              </a:stretch>
            </p:blipFill>
            <p:spPr bwMode="auto">
              <a:xfrm>
                <a:off x="3952111" y="2087163"/>
                <a:ext cx="4528571" cy="3884764"/>
              </a:xfrm>
              <a:prstGeom prst="rect">
                <a:avLst/>
              </a:prstGeom>
              <a:noFill/>
            </p:spPr>
          </p:pic>
          <p:pic>
            <p:nvPicPr>
              <p:cNvPr id="12" name="Picture 2" descr="http://cs4178.vk.me/u71731020/123608863/x_4b683c22.jpg"/>
              <p:cNvPicPr>
                <a:picLocks noChangeAspect="1" noChangeArrowheads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8020" t="2685" r="5411" b="5034"/>
              <a:stretch>
                <a:fillRect/>
              </a:stretch>
            </p:blipFill>
            <p:spPr bwMode="auto">
              <a:xfrm>
                <a:off x="3965498" y="2045004"/>
                <a:ext cx="4528571" cy="3884764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11" name="0016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716016" y="5229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3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102</Words>
  <Application>Microsoft Office PowerPoint</Application>
  <PresentationFormat>Экран (4:3)</PresentationFormat>
  <Paragraphs>22</Paragraphs>
  <Slides>11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Lucida Console</vt:lpstr>
      <vt:lpstr>Times New Roman</vt:lpstr>
      <vt:lpstr>Arial Black</vt:lpstr>
      <vt:lpstr>Matilda</vt:lpstr>
      <vt:lpstr>Тема Office</vt:lpstr>
      <vt:lpstr>Слайд 1</vt:lpstr>
      <vt:lpstr>Аукцион –  публичная распродажа, покупателем становится тот, кто предложит более высокую цену.             (Словарь С.И.Ожегова)</vt:lpstr>
      <vt:lpstr>                    Дроби</vt:lpstr>
      <vt:lpstr>Слайд 4</vt:lpstr>
      <vt:lpstr>Слайд 5</vt:lpstr>
      <vt:lpstr>Слайд 6</vt:lpstr>
      <vt:lpstr>Задача</vt:lpstr>
      <vt:lpstr>Задача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admin</cp:lastModifiedBy>
  <cp:revision>115</cp:revision>
  <dcterms:created xsi:type="dcterms:W3CDTF">2013-08-23T08:38:35Z</dcterms:created>
  <dcterms:modified xsi:type="dcterms:W3CDTF">2017-12-21T12:10:15Z</dcterms:modified>
</cp:coreProperties>
</file>