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72" r:id="rId5"/>
    <p:sldId id="274" r:id="rId6"/>
    <p:sldId id="259" r:id="rId7"/>
    <p:sldId id="260" r:id="rId8"/>
    <p:sldId id="261" r:id="rId9"/>
    <p:sldId id="262" r:id="rId10"/>
    <p:sldId id="267" r:id="rId11"/>
    <p:sldId id="268" r:id="rId12"/>
    <p:sldId id="269" r:id="rId13"/>
    <p:sldId id="271" r:id="rId14"/>
    <p:sldId id="276" r:id="rId15"/>
    <p:sldId id="278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533399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детский сад  «Парус»  г.Волгодонска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1143000"/>
            <a:ext cx="8153400" cy="50292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«Психолого-педагогическое </a:t>
            </a:r>
          </a:p>
          <a:p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сопровождение детей </a:t>
            </a:r>
          </a:p>
          <a:p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 ограниченными возможностями здоровья</a:t>
            </a:r>
          </a:p>
          <a:p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в условиях ДОУ. Дети с ЗПР, УО, РАС. » </a:t>
            </a:r>
          </a:p>
          <a:p>
            <a:pPr algn="r"/>
            <a:endParaRPr lang="ru-RU" sz="2000" b="1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Выступление </a:t>
            </a:r>
          </a:p>
          <a:p>
            <a:pPr algn="r"/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педагога-психолога Н.Л.Корчагиной</a:t>
            </a:r>
          </a:p>
          <a:p>
            <a:pPr algn="r"/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на МО педагогов-психологов ДОУ </a:t>
            </a:r>
          </a:p>
          <a:p>
            <a:pPr algn="r"/>
            <a:r>
              <a:rPr lang="ru-RU" sz="20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г.Волгодонска</a:t>
            </a:r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b="1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DSCN44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3429000"/>
            <a:ext cx="2438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Компоненты предметно-пространственной и сенсорно двигательной  среды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Зрительные тренажеры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Пиктограммы и знаки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Тактильные указатели с различной поверхностью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Гендерный компонент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Зоны двигательной активности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Зоны сенсорных насыщений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Зоны уединения.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СЕНСОРНО-ДВИГАТЕЛЬНАЯ СТИМУЛЯЦИЯ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Изображение 084.jpg"/>
          <p:cNvPicPr>
            <a:picLocks noGrp="1"/>
          </p:cNvPicPr>
          <p:nvPr>
            <p:ph idx="1"/>
          </p:nvPr>
        </p:nvPicPr>
        <p:blipFill>
          <a:blip r:embed="rId2"/>
          <a:srcRect l="14999" t="12790" r="10834" b="1628"/>
          <a:stretch>
            <a:fillRect/>
          </a:stretch>
        </p:blipFill>
        <p:spPr bwMode="auto">
          <a:xfrm>
            <a:off x="838199" y="914401"/>
            <a:ext cx="2133601" cy="2362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P1000461"/>
          <p:cNvPicPr/>
          <p:nvPr/>
        </p:nvPicPr>
        <p:blipFill>
          <a:blip r:embed="rId3"/>
          <a:srcRect t="3125"/>
          <a:stretch>
            <a:fillRect/>
          </a:stretch>
        </p:blipFill>
        <p:spPr bwMode="auto">
          <a:xfrm>
            <a:off x="5791200" y="838201"/>
            <a:ext cx="2438400" cy="2438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2990056"/>
            <a:ext cx="990600" cy="1353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SC01017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41910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IMG_1529 t"/>
          <p:cNvPicPr/>
          <p:nvPr/>
        </p:nvPicPr>
        <p:blipFill>
          <a:blip r:embed="rId6"/>
          <a:srcRect b="3333"/>
          <a:stretch>
            <a:fillRect/>
          </a:stretch>
        </p:blipFill>
        <p:spPr bwMode="auto">
          <a:xfrm>
            <a:off x="762000" y="4114800"/>
            <a:ext cx="2133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Компоненты социальной  среды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Педагогическое общение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Новый алгоритм взаимодействий в коллективе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Другие обновленные формы взаимодействия с родителями воспитанников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Психологический климат и педагогические трансляции.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4384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Ключевые направления инновационного развития психолого-педагогического сопровождения детей с ОВЗ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62400"/>
            <a:ext cx="8229600" cy="2163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     </a:t>
            </a:r>
            <a:endParaRPr lang="ru-RU" sz="24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2551836"/>
            <a:ext cx="8001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инновационные изменения в ресурсной  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базе  МБДОУ;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внедрение инноваций в работу с детьми;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внедрение инноваций в работу с семьями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воспитанников и родителями детей с ОВЗ;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внедрение инноваций в работу с     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педагогическими кадрами.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189FBA"/>
          </a:solidFill>
        </p:spPr>
        <p:txBody>
          <a:bodyPr/>
          <a:lstStyle/>
          <a:p>
            <a:r>
              <a:rPr lang="ru-RU" dirty="0" smtClean="0"/>
              <a:t>МЫ  ТАКИЕ  РАЗНЫЕ……….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4343401"/>
            <a:ext cx="1524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4343400"/>
            <a:ext cx="129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981200"/>
            <a:ext cx="1371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2057400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29401" y="1904999"/>
            <a:ext cx="1524000" cy="1447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29400" y="4419600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189FBA"/>
          </a:solidFill>
        </p:spPr>
        <p:txBody>
          <a:bodyPr/>
          <a:lstStyle/>
          <a:p>
            <a:r>
              <a:rPr lang="ru-RU" b="1" dirty="0" smtClean="0"/>
              <a:t>МЫ ИМЕЕМ  НА  ЭТО ПРАВО!!!</a:t>
            </a:r>
            <a:endParaRPr lang="ru-RU" b="1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700809"/>
            <a:ext cx="5334000" cy="4014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МОДЕЛЬ ОБРАЗОВАТЕЛЬНОЙ СРЕДЫ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   ОБУЧАЮЩИХСЯ   с     ОВЗ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2017-2018\ПСИХОЛОГ\РАБОТА с ПЕДАГОГАМИ\КОНСУЛЬТАЦИЯ для ПЕДАГОГОВ 15ноября 2017г\2017-11-30_19-31-13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524000"/>
            <a:ext cx="39624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Компоненты технологической среды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Компенсаторный ресурс: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62000" y="2133600"/>
            <a:ext cx="7924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комплекс специальных  стратегий, тактик, приспособлений,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способствующий максимально помочь ребенку с ОВЗ в познании окружающей действительности и реализации своих сохранных возможностей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Программы используемые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 сопровождении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детей с ЗПР, ЗПРР, УО, РАС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b="1" i="1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Примерная основная образовательная программа дошкольного образования 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коррекционно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развивающего обучения дошкольников с ЗПР (Под ред. С.Г.Шевченко);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дошкольного образовательного учреждения компенсирующего вида для детей с нарушением интеллекта (Под ред. Е.А. Екжановой,  Е.А. Стребелевой);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дошкольного образования «От рождения до школы»  (Под  редакцией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Н.Е.Вераксы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Т.С.Комаровой, М.А.Васильевой)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Адаптированная примерная основная  образовательная программа для дошкольников с тяжелым нарушениями речи под редакцией Л.В.Лопатиной.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Л.Б.Баряевой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воспитания и обучения дошкольников с интеллектуальной недостаточностью под редакцией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Л.В.Баряевой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О.П.Гаврилушкиной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Н.Д.Соколовой, А.Зарина;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Образовательная программа дошкольного образования «Успех» под редакцией Н.В.Фединой;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323528" y="548680"/>
          <a:ext cx="7848871" cy="6139912"/>
        </p:xfrm>
        <a:graphic>
          <a:graphicData uri="http://schemas.openxmlformats.org/drawingml/2006/table">
            <a:tbl>
              <a:tblPr/>
              <a:tblGrid>
                <a:gridCol w="538478"/>
                <a:gridCol w="1612397"/>
                <a:gridCol w="1504702"/>
                <a:gridCol w="1935482"/>
                <a:gridCol w="2257812"/>
              </a:tblGrid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Calibri"/>
                          <a:cs typeface="Times New Roman"/>
                        </a:rPr>
                        <a:t>№ п\п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Calibri"/>
                          <a:cs typeface="Times New Roman"/>
                        </a:rPr>
                        <a:t>Название методики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Автор, источник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Направленность  исследования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Calibri"/>
                          <a:cs typeface="Times New Roman"/>
                        </a:rPr>
                        <a:t>Категория детей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Методика исследования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эмоционального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состояния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Calibri"/>
                          <a:cs typeface="Times New Roman"/>
                        </a:rPr>
                        <a:t>Э.Т</a:t>
                      </a: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. Дорофеева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Calibri"/>
                          <a:cs typeface="Times New Roman"/>
                        </a:rPr>
                        <a:t>Эмоциональное состояние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ребенка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cap="all" dirty="0"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редние, </a:t>
                      </a:r>
                      <a:r>
                        <a:rPr lang="ru-RU" sz="1050" dirty="0" smtClean="0">
                          <a:latin typeface="Times New Roman"/>
                          <a:ea typeface="Calibri"/>
                          <a:cs typeface="Times New Roman"/>
                        </a:rPr>
                        <a:t>старшие, подготовительные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группы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8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Методика  Р. Сирса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Р. Сирс.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Уровень </a:t>
                      </a:r>
                      <a:r>
                        <a:rPr lang="ru-RU" sz="1050" dirty="0" smtClean="0">
                          <a:latin typeface="Times New Roman"/>
                          <a:ea typeface="Calibri"/>
                          <a:cs typeface="Times New Roman"/>
                        </a:rPr>
                        <a:t> тревожности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cap="all" dirty="0"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редние, </a:t>
                      </a:r>
                      <a:r>
                        <a:rPr lang="ru-RU" sz="1050" dirty="0" smtClean="0">
                          <a:latin typeface="Times New Roman"/>
                          <a:ea typeface="Calibri"/>
                          <a:cs typeface="Times New Roman"/>
                        </a:rPr>
                        <a:t>старшие, подготовительные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группы.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56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Опросник для педагогов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по оценке адаптации  новых  воспитанников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журнал "Психолог  в детском саду" № 1/ 2004.г.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Уровень,  степень  адаптации  и  процент  адаптивных  возможностей в  условиях  пребывания  в  группе  ДОУ.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cap="all" dirty="0"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редние, </a:t>
                      </a:r>
                      <a:r>
                        <a:rPr lang="ru-RU" sz="1050" dirty="0" smtClean="0">
                          <a:latin typeface="Times New Roman"/>
                          <a:ea typeface="Calibri"/>
                          <a:cs typeface="Times New Roman"/>
                        </a:rPr>
                        <a:t>старшие, подготовительные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группы  (для  новых  воспитанников).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80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Опросник для родителей новых  воспитанников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по оценке адаптации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журнал "Психолог  в детском саду" № 1/ 2004.г.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Реакция  ребенка  на  процесс  адаптации  к  условиям  нового  ДОУ.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cap="all" dirty="0"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редние, </a:t>
                      </a:r>
                      <a:r>
                        <a:rPr lang="ru-RU" sz="1050" dirty="0" smtClean="0">
                          <a:latin typeface="Times New Roman"/>
                          <a:ea typeface="Calibri"/>
                          <a:cs typeface="Times New Roman"/>
                        </a:rPr>
                        <a:t>старшие, подготовительные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группы(для  новых  воспитанников).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Тест  Индекс тревожности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«Выбери нужное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лицо»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Р.Темпл, М.Дорки,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В.Амен.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Уровень </a:t>
                      </a:r>
                      <a:r>
                        <a:rPr lang="ru-RU" sz="1050" dirty="0" smtClean="0">
                          <a:latin typeface="Times New Roman"/>
                          <a:ea typeface="Calibri"/>
                          <a:cs typeface="Times New Roman"/>
                        </a:rPr>
                        <a:t> тревожности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Средние, </a:t>
                      </a:r>
                      <a:r>
                        <a:rPr lang="ru-RU" sz="1050" dirty="0" smtClean="0">
                          <a:latin typeface="Times New Roman"/>
                          <a:ea typeface="Calibri"/>
                          <a:cs typeface="Times New Roman"/>
                        </a:rPr>
                        <a:t>старшие, подготовительные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группы (индивидуально,  при  </a:t>
                      </a:r>
                      <a:r>
                        <a:rPr lang="ru-RU" sz="1050" dirty="0" smtClean="0">
                          <a:latin typeface="Times New Roman"/>
                          <a:ea typeface="Calibri"/>
                          <a:cs typeface="Times New Roman"/>
                        </a:rPr>
                        <a:t>необходимости</a:t>
                      </a: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).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33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Психодиагностические  наблюдения  за  поведенческими  проявлениями  воспитанников.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Долговременные наблюдения  за  поведенческими  проявлениями  воспитанников  в  разных  ситуациях  и  режимных  моментах.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cap="all" dirty="0"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редние, </a:t>
                      </a:r>
                      <a:r>
                        <a:rPr lang="ru-RU" sz="1050" dirty="0" smtClean="0">
                          <a:latin typeface="Times New Roman"/>
                          <a:ea typeface="Calibri"/>
                          <a:cs typeface="Times New Roman"/>
                        </a:rPr>
                        <a:t>старшие, подготовительные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группы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Оценка  уровня  социального  развития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Дэвид Вернер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Уровень  социального  поведения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cap="all" dirty="0"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редние, </a:t>
                      </a:r>
                      <a:r>
                        <a:rPr lang="ru-RU" sz="1050" dirty="0" smtClean="0">
                          <a:latin typeface="Times New Roman"/>
                          <a:ea typeface="Calibri"/>
                          <a:cs typeface="Times New Roman"/>
                        </a:rPr>
                        <a:t>старшие, подготовительные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группы (индивидуально,  при  необходимости).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4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8.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Диагностическая  шкала  социальной  адаптации  ребенка.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Н.Л. Корчагина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Уровень  социальной  адаптации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cap="all" dirty="0"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редние, </a:t>
                      </a:r>
                      <a:r>
                        <a:rPr lang="ru-RU" sz="1050" dirty="0" smtClean="0">
                          <a:latin typeface="Times New Roman"/>
                          <a:ea typeface="Calibri"/>
                          <a:cs typeface="Times New Roman"/>
                        </a:rPr>
                        <a:t>старшие, подготовительные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группы (индивидуально,  при  необходимости).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56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9.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Методика исследования  детского  самосознания  (полоролевая  идентификация)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Calibri"/>
                          <a:cs typeface="Times New Roman"/>
                        </a:rPr>
                        <a:t>Н.Л.Белопольская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Уровень  самосознания. Полоролевая  идентификация.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cap="all" dirty="0"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редние, </a:t>
                      </a:r>
                      <a:r>
                        <a:rPr lang="ru-RU" sz="1050" dirty="0" smtClean="0">
                          <a:latin typeface="Times New Roman"/>
                          <a:ea typeface="Calibri"/>
                          <a:cs typeface="Times New Roman"/>
                        </a:rPr>
                        <a:t>старшие, подготовительные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Calibri"/>
                          <a:cs typeface="Times New Roman"/>
                        </a:rPr>
                        <a:t>группы (индивидуально,  при  необходимости).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527" marR="3852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0466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Применяемые диагностические методики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Речевой режим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дошкольников с ОВЗ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Формирование </a:t>
            </a:r>
            <a:r>
              <a:rPr lang="ru-RU" altLang="zh-CN" dirty="0" smtClean="0">
                <a:latin typeface="Times New Roman" pitchFamily="18" charset="0"/>
                <a:cs typeface="Times New Roman" pitchFamily="18" charset="0"/>
              </a:rPr>
              <a:t>речевого поведения детей на групповых и индивидуальных  занятиях, на прогулках, приемах пищи, в спальне, раздевалке через дополнительные: упражнения, </a:t>
            </a:r>
          </a:p>
          <a:p>
            <a:pPr>
              <a:buNone/>
            </a:pPr>
            <a:r>
              <a:rPr lang="ru-RU" altLang="zh-CN" dirty="0" smtClean="0">
                <a:latin typeface="Times New Roman" pitchFamily="18" charset="0"/>
                <a:cs typeface="Times New Roman" pitchFamily="18" charset="0"/>
              </a:rPr>
              <a:t>    карточки, </a:t>
            </a:r>
          </a:p>
          <a:p>
            <a:pPr>
              <a:buNone/>
            </a:pPr>
            <a:r>
              <a:rPr lang="ru-RU" altLang="zh-CN" dirty="0" smtClean="0">
                <a:latin typeface="Times New Roman" pitchFamily="18" charset="0"/>
                <a:cs typeface="Times New Roman" pitchFamily="18" charset="0"/>
              </a:rPr>
              <a:t>    знаки, </a:t>
            </a:r>
          </a:p>
          <a:p>
            <a:pPr>
              <a:buNone/>
            </a:pPr>
            <a:r>
              <a:rPr lang="ru-RU" altLang="zh-CN" dirty="0" smtClean="0">
                <a:latin typeface="Times New Roman" pitchFamily="18" charset="0"/>
                <a:cs typeface="Times New Roman" pitchFamily="18" charset="0"/>
              </a:rPr>
              <a:t>    символы, </a:t>
            </a:r>
          </a:p>
          <a:p>
            <a:pPr>
              <a:buNone/>
            </a:pPr>
            <a:r>
              <a:rPr lang="ru-RU" altLang="zh-CN" dirty="0" smtClean="0">
                <a:latin typeface="Times New Roman" pitchFamily="18" charset="0"/>
                <a:cs typeface="Times New Roman" pitchFamily="18" charset="0"/>
              </a:rPr>
              <a:t>    жесты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Офтальмо-гигиенический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режим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для сохранения  зрения и развития пространственных навыков, 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опто-моторных навыков, 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через новые технологии.</a:t>
            </a: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Санитарно-гигиенический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режим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altLang="zh-CN" sz="3600" dirty="0" smtClean="0">
                <a:latin typeface="Times New Roman" pitchFamily="18" charset="0"/>
                <a:cs typeface="Times New Roman" pitchFamily="18" charset="0"/>
              </a:rPr>
              <a:t>влажная уборка;</a:t>
            </a:r>
          </a:p>
          <a:p>
            <a:r>
              <a:rPr lang="ru-RU" altLang="zh-CN" sz="3600" dirty="0" smtClean="0">
                <a:latin typeface="Times New Roman" pitchFamily="18" charset="0"/>
                <a:cs typeface="Times New Roman" pitchFamily="18" charset="0"/>
              </a:rPr>
              <a:t>профилактика, </a:t>
            </a:r>
          </a:p>
          <a:p>
            <a:r>
              <a:rPr lang="ru-RU" altLang="zh-CN" sz="3600" dirty="0" smtClean="0">
                <a:latin typeface="Times New Roman" pitchFamily="18" charset="0"/>
                <a:cs typeface="Times New Roman" pitchFamily="18" charset="0"/>
              </a:rPr>
              <a:t>безопасность, </a:t>
            </a:r>
          </a:p>
          <a:p>
            <a:r>
              <a:rPr lang="ru-RU" altLang="zh-CN" sz="3600" dirty="0" smtClean="0">
                <a:latin typeface="Times New Roman" pitchFamily="18" charset="0"/>
                <a:cs typeface="Times New Roman" pitchFamily="18" charset="0"/>
              </a:rPr>
              <a:t>проветривание. </a:t>
            </a:r>
          </a:p>
          <a:p>
            <a:r>
              <a:rPr lang="ru-RU" altLang="zh-CN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Обеспечение индивидуальных медико-реабилитационных профилей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2209800"/>
            <a:ext cx="815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zh-CN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Сенсорно-двигательный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режим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насыщения базовых сенсорно-двигательных эталонов.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539</Words>
  <PresentationFormat>Экран (4:3)</PresentationFormat>
  <Paragraphs>138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Муниципальное бюджетное дошкольное образовательное учреждение  детский сад  «Парус»  г.Волгодонска</vt:lpstr>
      <vt:lpstr>МОДЕЛЬ ОБРАЗОВАТЕЛЬНОЙ СРЕДЫ  ДЛЯ    ОБУЧАЮЩИХСЯ   с     ОВЗ</vt:lpstr>
      <vt:lpstr>Компоненты технологической среды</vt:lpstr>
      <vt:lpstr> Программы используемые  при сопровождении  детей с ЗПР, ЗПРР, УО, РАС </vt:lpstr>
      <vt:lpstr>Применяемые диагностические методики</vt:lpstr>
      <vt:lpstr>Речевой режим  для дошкольников с ОВЗ</vt:lpstr>
      <vt:lpstr>Офтальмо-гигиенический режим</vt:lpstr>
      <vt:lpstr>Санитарно-гигиенический режим:</vt:lpstr>
      <vt:lpstr>Сенсорно-двигательный режим</vt:lpstr>
      <vt:lpstr>Компоненты предметно-пространственной и сенсорно двигательной  среды</vt:lpstr>
      <vt:lpstr>СЕНСОРНО-ДВИГАТЕЛЬНАЯ СТИМУЛЯЦИЯ</vt:lpstr>
      <vt:lpstr>Компоненты социальной  среды</vt:lpstr>
      <vt:lpstr>Ключевые направления инновационного развития психолого-педагогического сопровождения детей с ОВЗ</vt:lpstr>
      <vt:lpstr>МЫ  ТАКИЕ  РАЗНЫЕ……….</vt:lpstr>
      <vt:lpstr>МЫ ИМЕЕМ  НА  ЭТО ПРАВО!!!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детский сад  «Парус»  г.Волгодонска</dc:title>
  <cp:lastModifiedBy>12123</cp:lastModifiedBy>
  <cp:revision>27</cp:revision>
  <dcterms:modified xsi:type="dcterms:W3CDTF">2017-12-20T21:53:08Z</dcterms:modified>
</cp:coreProperties>
</file>