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5" r:id="rId9"/>
    <p:sldId id="262" r:id="rId10"/>
    <p:sldId id="263" r:id="rId11"/>
    <p:sldId id="264" r:id="rId12"/>
    <p:sldId id="275" r:id="rId13"/>
    <p:sldId id="267" r:id="rId14"/>
    <p:sldId id="268" r:id="rId15"/>
    <p:sldId id="269" r:id="rId16"/>
    <p:sldId id="270" r:id="rId17"/>
    <p:sldId id="271" r:id="rId18"/>
    <p:sldId id="272" r:id="rId19"/>
    <p:sldId id="274" r:id="rId20"/>
    <p:sldId id="273" r:id="rId21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6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C5DB19-7E58-4E3C-9A86-9D5635AD5388}" type="datetimeFigureOut">
              <a:rPr lang="ru-RU" smtClean="0"/>
              <a:pPr/>
              <a:t>16.02.2017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22E14E-1010-4168-BEF2-7E03AEFA89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D003EE-4FC8-40DE-981C-1F37FBE23788}" type="datetimeFigureOut">
              <a:rPr lang="ru-RU" smtClean="0"/>
              <a:pPr/>
              <a:t>16.02.2017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DF8094-B84D-4196-9927-FF81A7462B9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DF8094-B84D-4196-9927-FF81A7462B90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6243C-958A-4C44-9542-4EB18F7BDA76}" type="datetimeFigureOut">
              <a:rPr lang="ru-RU" smtClean="0"/>
              <a:pPr/>
              <a:t>16.02.2017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0B06D-CD9D-40EA-AF96-3878BA8F03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6243C-958A-4C44-9542-4EB18F7BDA76}" type="datetimeFigureOut">
              <a:rPr lang="ru-RU" smtClean="0"/>
              <a:pPr/>
              <a:t>16.02.2017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0B06D-CD9D-40EA-AF96-3878BA8F03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6243C-958A-4C44-9542-4EB18F7BDA76}" type="datetimeFigureOut">
              <a:rPr lang="ru-RU" smtClean="0"/>
              <a:pPr/>
              <a:t>16.02.2017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0B06D-CD9D-40EA-AF96-3878BA8F03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6243C-958A-4C44-9542-4EB18F7BDA76}" type="datetimeFigureOut">
              <a:rPr lang="ru-RU" smtClean="0"/>
              <a:pPr/>
              <a:t>16.02.2017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0B06D-CD9D-40EA-AF96-3878BA8F03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6243C-958A-4C44-9542-4EB18F7BDA76}" type="datetimeFigureOut">
              <a:rPr lang="ru-RU" smtClean="0"/>
              <a:pPr/>
              <a:t>16.02.2017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0B06D-CD9D-40EA-AF96-3878BA8F03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6243C-958A-4C44-9542-4EB18F7BDA76}" type="datetimeFigureOut">
              <a:rPr lang="ru-RU" smtClean="0"/>
              <a:pPr/>
              <a:t>16.02.2017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0B06D-CD9D-40EA-AF96-3878BA8F03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6243C-958A-4C44-9542-4EB18F7BDA76}" type="datetimeFigureOut">
              <a:rPr lang="ru-RU" smtClean="0"/>
              <a:pPr/>
              <a:t>16.02.2017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0B06D-CD9D-40EA-AF96-3878BA8F03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6243C-958A-4C44-9542-4EB18F7BDA76}" type="datetimeFigureOut">
              <a:rPr lang="ru-RU" smtClean="0"/>
              <a:pPr/>
              <a:t>16.02.2017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0B06D-CD9D-40EA-AF96-3878BA8F03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6243C-958A-4C44-9542-4EB18F7BDA76}" type="datetimeFigureOut">
              <a:rPr lang="ru-RU" smtClean="0"/>
              <a:pPr/>
              <a:t>16.02.2017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0B06D-CD9D-40EA-AF96-3878BA8F03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6243C-958A-4C44-9542-4EB18F7BDA76}" type="datetimeFigureOut">
              <a:rPr lang="ru-RU" smtClean="0"/>
              <a:pPr/>
              <a:t>16.02.2017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0B06D-CD9D-40EA-AF96-3878BA8F03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6243C-958A-4C44-9542-4EB18F7BDA76}" type="datetimeFigureOut">
              <a:rPr lang="ru-RU" smtClean="0"/>
              <a:pPr/>
              <a:t>16.02.2017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0B06D-CD9D-40EA-AF96-3878BA8F03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6243C-958A-4C44-9542-4EB18F7BDA76}" type="datetimeFigureOut">
              <a:rPr lang="ru-RU" smtClean="0"/>
              <a:pPr/>
              <a:t>16.02.2017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0B06D-CD9D-40EA-AF96-3878BA8F034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Использование технологии ТРИЗ </a:t>
            </a:r>
            <a:br>
              <a:rPr lang="ru-RU" dirty="0" smtClean="0"/>
            </a:br>
            <a:r>
              <a:rPr lang="ru-RU" dirty="0" smtClean="0"/>
              <a:t>в проектной деятельности</a:t>
            </a:r>
            <a:br>
              <a:rPr lang="ru-RU" dirty="0" smtClean="0"/>
            </a:br>
            <a:r>
              <a:rPr lang="ru-RU" dirty="0" smtClean="0"/>
              <a:t> учителя-логопеда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Схема сочинения лимерика  для записывания значками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42910" y="1571612"/>
          <a:ext cx="7643866" cy="472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43140"/>
                <a:gridCol w="5500726"/>
              </a:tblGrid>
              <a:tr h="50006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 строчка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Жил-был (объект) какой.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dirty="0" smtClean="0"/>
                    </a:p>
                  </a:txBody>
                  <a:tcPr/>
                </a:tc>
              </a:tr>
              <a:tr h="4819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2 строчка</a:t>
                      </a:r>
                    </a:p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Он был ещё какой?</a:t>
                      </a:r>
                    </a:p>
                  </a:txBody>
                  <a:tcPr/>
                </a:tc>
              </a:tr>
              <a:tr h="4638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3 строчка</a:t>
                      </a:r>
                    </a:p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Что делал? С кем общался?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dirty="0" smtClean="0"/>
                    </a:p>
                  </a:txBody>
                  <a:tcPr/>
                </a:tc>
              </a:tr>
              <a:tr h="5172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4 строчка</a:t>
                      </a:r>
                    </a:p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Что ещё он делал?</a:t>
                      </a:r>
                    </a:p>
                  </a:txBody>
                  <a:tcPr/>
                </a:tc>
              </a:tr>
              <a:tr h="6952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5 строчка</a:t>
                      </a:r>
                    </a:p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Вывод.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работы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Педагог даёт образец сочинения лимерика</a:t>
            </a:r>
          </a:p>
          <a:p>
            <a:r>
              <a:rPr lang="ru-RU" dirty="0" smtClean="0"/>
              <a:t>Педагог сочиняет лимерик с помощью детей</a:t>
            </a:r>
          </a:p>
          <a:p>
            <a:r>
              <a:rPr lang="ru-RU" dirty="0" smtClean="0"/>
              <a:t>Индивидуальная работа с детьми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Выставка рисунков</a:t>
            </a:r>
          </a:p>
          <a:p>
            <a:r>
              <a:rPr lang="ru-RU" dirty="0" smtClean="0"/>
              <a:t>Книжки-малышки</a:t>
            </a:r>
          </a:p>
          <a:p>
            <a:r>
              <a:rPr lang="ru-RU" dirty="0" smtClean="0"/>
              <a:t>Альбом </a:t>
            </a:r>
            <a:r>
              <a:rPr lang="ru-RU" smtClean="0"/>
              <a:t>детских работ</a:t>
            </a:r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Галя (6 лет)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57224" y="1397000"/>
          <a:ext cx="7572428" cy="46037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86214"/>
                <a:gridCol w="3786214"/>
              </a:tblGrid>
              <a:tr h="4603768">
                <a:tc>
                  <a:txBody>
                    <a:bodyPr/>
                    <a:lstStyle/>
                    <a:p>
                      <a:endParaRPr lang="ru-RU" sz="2400" dirty="0" smtClean="0"/>
                    </a:p>
                    <a:p>
                      <a:endParaRPr lang="ru-RU" sz="2400" dirty="0" smtClean="0"/>
                    </a:p>
                    <a:p>
                      <a:endParaRPr lang="ru-RU" sz="2400" dirty="0" smtClean="0"/>
                    </a:p>
                    <a:p>
                      <a:r>
                        <a:rPr lang="ru-RU" sz="2400" dirty="0" smtClean="0"/>
                        <a:t>Жила-была мама красивая.</a:t>
                      </a:r>
                    </a:p>
                    <a:p>
                      <a:r>
                        <a:rPr lang="ru-RU" sz="2400" dirty="0" smtClean="0"/>
                        <a:t>Была она любимая.</a:t>
                      </a:r>
                    </a:p>
                    <a:p>
                      <a:r>
                        <a:rPr lang="ru-RU" sz="2400" dirty="0" smtClean="0"/>
                        <a:t>Она посуду мыла</a:t>
                      </a:r>
                    </a:p>
                    <a:p>
                      <a:r>
                        <a:rPr lang="ru-RU" sz="2400" dirty="0" smtClean="0"/>
                        <a:t>И всех нас накормила. </a:t>
                      </a:r>
                    </a:p>
                    <a:p>
                      <a:r>
                        <a:rPr lang="ru-RU" sz="2400" dirty="0" smtClean="0"/>
                        <a:t>Вот такая у меня мама.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C:\Users\User\Desktop\DSCN0365.JPG"/>
          <p:cNvPicPr/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4786314" y="1571612"/>
            <a:ext cx="3500462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latin typeface="+mn-lt"/>
                <a:ea typeface="+mn-ea"/>
                <a:cs typeface="+mn-cs"/>
              </a:rPr>
              <a:t/>
            </a:r>
            <a:br>
              <a:rPr lang="ru-RU" u="sng" dirty="0" smtClean="0">
                <a:latin typeface="+mn-lt"/>
                <a:ea typeface="+mn-ea"/>
                <a:cs typeface="+mn-cs"/>
              </a:rPr>
            </a:br>
            <a:r>
              <a:rPr lang="ru-RU" u="sng" dirty="0" smtClean="0">
                <a:latin typeface="+mn-lt"/>
                <a:ea typeface="+mn-ea"/>
                <a:cs typeface="+mn-cs"/>
              </a:rPr>
              <a:t>Яна </a:t>
            </a:r>
            <a:r>
              <a:rPr lang="ru-RU" u="sng" dirty="0">
                <a:latin typeface="+mn-lt"/>
                <a:ea typeface="+mn-ea"/>
                <a:cs typeface="+mn-cs"/>
              </a:rPr>
              <a:t>(6 лет)</a:t>
            </a:r>
            <a:r>
              <a:rPr lang="ru-RU" dirty="0">
                <a:latin typeface="+mn-lt"/>
                <a:ea typeface="+mn-ea"/>
                <a:cs typeface="+mn-cs"/>
              </a:rPr>
              <a:t/>
            </a:r>
            <a:br>
              <a:rPr lang="ru-RU" dirty="0"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28662" y="1397000"/>
          <a:ext cx="7429552" cy="44608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14776"/>
                <a:gridCol w="3714776"/>
              </a:tblGrid>
              <a:tr h="4460892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ru-RU" sz="2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2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Жила-была мама милая,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 была самая красивая.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Она детей в школе учила,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 меня играть отпустила.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Вот такая она милая.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C:\Users\User\Desktop\DSCN036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1500174"/>
            <a:ext cx="3143272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latin typeface="+mn-lt"/>
                <a:ea typeface="+mn-ea"/>
                <a:cs typeface="+mn-cs"/>
              </a:rPr>
              <a:t/>
            </a:r>
            <a:br>
              <a:rPr lang="ru-RU" u="sng" dirty="0" smtClean="0">
                <a:latin typeface="+mn-lt"/>
                <a:ea typeface="+mn-ea"/>
                <a:cs typeface="+mn-cs"/>
              </a:rPr>
            </a:br>
            <a:r>
              <a:rPr lang="ru-RU" u="sng" dirty="0" smtClean="0">
                <a:latin typeface="+mn-lt"/>
                <a:ea typeface="+mn-ea"/>
                <a:cs typeface="+mn-cs"/>
              </a:rPr>
              <a:t>Таня </a:t>
            </a:r>
            <a:r>
              <a:rPr lang="ru-RU" u="sng" dirty="0">
                <a:latin typeface="+mn-lt"/>
                <a:ea typeface="+mn-ea"/>
                <a:cs typeface="+mn-cs"/>
              </a:rPr>
              <a:t>(6 лет)</a:t>
            </a:r>
            <a:r>
              <a:rPr lang="ru-RU" dirty="0">
                <a:latin typeface="+mn-lt"/>
                <a:ea typeface="+mn-ea"/>
                <a:cs typeface="+mn-cs"/>
              </a:rPr>
              <a:t/>
            </a:r>
            <a:br>
              <a:rPr lang="ru-RU" dirty="0"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8" y="1397000"/>
          <a:ext cx="7715304" cy="45323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00528"/>
                <a:gridCol w="3714776"/>
              </a:tblGrid>
              <a:tr h="4532330">
                <a:tc>
                  <a:txBody>
                    <a:bodyPr/>
                    <a:lstStyle/>
                    <a:p>
                      <a:r>
                        <a:rPr lang="ru-RU" sz="180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2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2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Жила-была Любаша добрая.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Была она нежная и красивая.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Она в школу ходила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 уроки учила.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Вот такая она.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C:\Users\User\Desktop\DSCN036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1500174"/>
            <a:ext cx="3429024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latin typeface="+mn-lt"/>
                <a:ea typeface="+mn-ea"/>
                <a:cs typeface="+mn-cs"/>
              </a:rPr>
              <a:t/>
            </a:r>
            <a:br>
              <a:rPr lang="ru-RU" u="sng" dirty="0" smtClean="0">
                <a:latin typeface="+mn-lt"/>
                <a:ea typeface="+mn-ea"/>
                <a:cs typeface="+mn-cs"/>
              </a:rPr>
            </a:br>
            <a:r>
              <a:rPr lang="ru-RU" u="sng" dirty="0" smtClean="0">
                <a:latin typeface="+mn-lt"/>
                <a:ea typeface="+mn-ea"/>
                <a:cs typeface="+mn-cs"/>
              </a:rPr>
              <a:t>Ильяс </a:t>
            </a:r>
            <a:r>
              <a:rPr lang="ru-RU" u="sng" dirty="0">
                <a:latin typeface="+mn-lt"/>
                <a:ea typeface="+mn-ea"/>
                <a:cs typeface="+mn-cs"/>
              </a:rPr>
              <a:t>(6 лет)</a:t>
            </a:r>
            <a:r>
              <a:rPr lang="ru-RU" dirty="0">
                <a:latin typeface="+mn-lt"/>
                <a:ea typeface="+mn-ea"/>
                <a:cs typeface="+mn-cs"/>
              </a:rPr>
              <a:t/>
            </a:r>
            <a:br>
              <a:rPr lang="ru-RU" dirty="0"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42910" y="1397000"/>
          <a:ext cx="8001056" cy="438945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00528"/>
                <a:gridCol w="4000528"/>
              </a:tblGrid>
              <a:tr h="4389454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Жил-был папа сильный.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Был он красивый.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Он поздно приезжает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 отдыхает.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Вот такой мой папа сильный.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C:\Users\User\Desktop\DSCN036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1428736"/>
            <a:ext cx="350046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t">
              <a:spcBef>
                <a:spcPts val="0"/>
              </a:spcBef>
            </a:pPr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u="sng" dirty="0"/>
              <a:t/>
            </a:r>
            <a:br>
              <a:rPr lang="ru-RU" u="sng" dirty="0"/>
            </a:br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u="sng" dirty="0" smtClean="0"/>
              <a:t>Тимофей </a:t>
            </a:r>
            <a:r>
              <a:rPr lang="ru-RU" u="sng" dirty="0"/>
              <a:t>(6 лет</a:t>
            </a:r>
            <a:r>
              <a:rPr lang="ru-RU" dirty="0"/>
              <a:t>)</a:t>
            </a:r>
            <a:r>
              <a:rPr lang="ru-RU" b="0" i="0" u="none" strike="noStrike" dirty="0" smtClean="0">
                <a:latin typeface="Arial"/>
              </a:rPr>
              <a:t/>
            </a:r>
            <a:br>
              <a:rPr lang="ru-RU" b="0" i="0" u="none" strike="noStrike" dirty="0" smtClean="0">
                <a:latin typeface="Arial"/>
              </a:rPr>
            </a:br>
            <a:r>
              <a:rPr lang="ru-RU" dirty="0"/>
              <a:t> </a:t>
            </a:r>
            <a:r>
              <a:rPr lang="ru-RU" b="0" i="0" u="none" strike="noStrike" dirty="0" smtClean="0">
                <a:latin typeface="Arial"/>
              </a:rPr>
              <a:t/>
            </a:r>
            <a:br>
              <a:rPr lang="ru-RU" b="0" i="0" u="none" strike="noStrike" dirty="0" smtClean="0">
                <a:latin typeface="Arial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5786" y="1397000"/>
          <a:ext cx="7643866" cy="446089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21933"/>
                <a:gridCol w="3821933"/>
              </a:tblGrid>
              <a:tr h="4460892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Жил-был папа мудрый.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Был он очень умный.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Он все читал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 много знал.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Такой вот папа умный.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C:\Users\User\Desktop\DSCN037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1428736"/>
            <a:ext cx="3286148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latin typeface="+mn-lt"/>
                <a:ea typeface="+mn-ea"/>
                <a:cs typeface="+mn-cs"/>
              </a:rPr>
              <a:t/>
            </a:r>
            <a:br>
              <a:rPr lang="ru-RU" u="sng" dirty="0" smtClean="0">
                <a:latin typeface="+mn-lt"/>
                <a:ea typeface="+mn-ea"/>
                <a:cs typeface="+mn-cs"/>
              </a:rPr>
            </a:br>
            <a:r>
              <a:rPr lang="ru-RU" u="sng" dirty="0" smtClean="0">
                <a:latin typeface="+mn-lt"/>
                <a:ea typeface="+mn-ea"/>
                <a:cs typeface="+mn-cs"/>
              </a:rPr>
              <a:t>Женя </a:t>
            </a:r>
            <a:r>
              <a:rPr lang="ru-RU" u="sng" dirty="0">
                <a:latin typeface="+mn-lt"/>
                <a:ea typeface="+mn-ea"/>
                <a:cs typeface="+mn-cs"/>
              </a:rPr>
              <a:t>(6 лет)</a:t>
            </a:r>
            <a:r>
              <a:rPr lang="ru-RU" dirty="0">
                <a:latin typeface="+mn-lt"/>
                <a:ea typeface="+mn-ea"/>
                <a:cs typeface="+mn-cs"/>
              </a:rPr>
              <a:t/>
            </a:r>
            <a:br>
              <a:rPr lang="ru-RU" dirty="0"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5786" y="1397000"/>
          <a:ext cx="7715304" cy="46037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57652"/>
                <a:gridCol w="3857652"/>
              </a:tblGrid>
              <a:tr h="4603768">
                <a:tc>
                  <a:txBody>
                    <a:bodyPr/>
                    <a:lstStyle/>
                    <a:p>
                      <a:r>
                        <a:rPr lang="ru-RU" sz="180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2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24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Жил-был папа смелый,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Был он мужик умный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Он преступников схватил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 в клетку посадил.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Такой папа у меня.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C:\Users\User\Desktop\DSCN037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571612"/>
            <a:ext cx="3571900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Выставка рисунков</a:t>
            </a:r>
          </a:p>
          <a:p>
            <a:r>
              <a:rPr lang="ru-RU" dirty="0" smtClean="0"/>
              <a:t>Книжки-малышки</a:t>
            </a:r>
          </a:p>
          <a:p>
            <a:r>
              <a:rPr lang="ru-RU" dirty="0" smtClean="0"/>
              <a:t>Альбом </a:t>
            </a:r>
            <a:r>
              <a:rPr lang="ru-RU" smtClean="0"/>
              <a:t>детских работ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Как повысить эффективность </a:t>
            </a:r>
          </a:p>
          <a:p>
            <a:pPr algn="ctr">
              <a:buNone/>
            </a:pPr>
            <a:r>
              <a:rPr lang="ru-RU" sz="4000" dirty="0" smtClean="0"/>
              <a:t>логопедической работы?</a:t>
            </a:r>
          </a:p>
          <a:p>
            <a:pPr>
              <a:buNone/>
            </a:pP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 </a:t>
            </a:r>
          </a:p>
          <a:p>
            <a:pPr algn="ctr">
              <a:buNone/>
            </a:pPr>
            <a:r>
              <a:rPr lang="ru-RU" sz="4800" dirty="0" smtClean="0"/>
              <a:t>Спасибо за внимание!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Словесное творчество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Метафора</a:t>
            </a:r>
          </a:p>
          <a:p>
            <a:r>
              <a:rPr lang="ru-RU" dirty="0" smtClean="0"/>
              <a:t>Сравнение</a:t>
            </a:r>
          </a:p>
          <a:p>
            <a:r>
              <a:rPr lang="ru-RU" dirty="0" smtClean="0"/>
              <a:t>Загадка</a:t>
            </a:r>
          </a:p>
          <a:p>
            <a:r>
              <a:rPr lang="ru-RU" dirty="0" smtClean="0"/>
              <a:t>Стихотворение</a:t>
            </a:r>
          </a:p>
          <a:p>
            <a:r>
              <a:rPr lang="ru-RU" dirty="0" smtClean="0"/>
              <a:t>Сказка, рассказ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400" dirty="0" smtClean="0"/>
              <a:t>Проект </a:t>
            </a:r>
          </a:p>
          <a:p>
            <a:pPr algn="ctr">
              <a:buNone/>
            </a:pPr>
            <a:r>
              <a:rPr lang="ru-RU" sz="4400" dirty="0" smtClean="0"/>
              <a:t>"</a:t>
            </a:r>
            <a:r>
              <a:rPr lang="ru-RU" sz="4400" dirty="0"/>
              <a:t>Лимерики для наших  родных"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Вид проекта:</a:t>
            </a:r>
            <a:r>
              <a:rPr lang="ru-RU" dirty="0" smtClean="0"/>
              <a:t> творческий, речевой.</a:t>
            </a:r>
          </a:p>
          <a:p>
            <a:r>
              <a:rPr lang="ru-RU" b="1" dirty="0" smtClean="0"/>
              <a:t>Длительность: </a:t>
            </a:r>
            <a:r>
              <a:rPr lang="ru-RU" dirty="0" smtClean="0"/>
              <a:t>краткосрочный.</a:t>
            </a:r>
          </a:p>
          <a:p>
            <a:r>
              <a:rPr lang="ru-RU" b="1" dirty="0" smtClean="0"/>
              <a:t>Участники:</a:t>
            </a:r>
            <a:r>
              <a:rPr lang="ru-RU" dirty="0" smtClean="0"/>
              <a:t> дети логопедической группы, родители</a:t>
            </a:r>
          </a:p>
          <a:p>
            <a:r>
              <a:rPr lang="ru-RU" b="1" dirty="0" smtClean="0"/>
              <a:t>Цель:</a:t>
            </a:r>
            <a:r>
              <a:rPr lang="ru-RU" dirty="0" smtClean="0"/>
              <a:t> развить словесное творчество детей</a:t>
            </a:r>
            <a:r>
              <a:rPr lang="ru-RU" b="1" dirty="0" smtClean="0"/>
              <a:t>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Задачи: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 fontAlgn="base"/>
            <a:r>
              <a:rPr lang="ru-RU" dirty="0" smtClean="0"/>
              <a:t>Развивать </a:t>
            </a:r>
            <a:r>
              <a:rPr lang="ru-RU" dirty="0"/>
              <a:t>умение детей составлять рифмованные тексты.</a:t>
            </a:r>
          </a:p>
          <a:p>
            <a:pPr lvl="0" fontAlgn="base"/>
            <a:r>
              <a:rPr lang="ru-RU" dirty="0"/>
              <a:t>Познакомить с моделью построения лимериков.</a:t>
            </a:r>
          </a:p>
          <a:p>
            <a:pPr lvl="0" fontAlgn="base"/>
            <a:r>
              <a:rPr lang="ru-RU" dirty="0"/>
              <a:t>Активизировать речь детей, обогащать словарный запас, использовать образные слова и выражения, развивать выразительность речи.</a:t>
            </a:r>
          </a:p>
          <a:p>
            <a:pPr lvl="0" fontAlgn="base"/>
            <a:r>
              <a:rPr lang="ru-RU" dirty="0"/>
              <a:t>Развивать способность к созданию выразительного художественного образа посредством словотворчества.</a:t>
            </a:r>
          </a:p>
          <a:p>
            <a:pPr lvl="0" fontAlgn="base"/>
            <a:r>
              <a:rPr lang="ru-RU" dirty="0"/>
              <a:t>Формировать любовь к родным  на основе стихотворных текстов (лимериков) собственного сочинения.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Лимерик</a:t>
            </a:r>
            <a:r>
              <a:rPr lang="ru-RU" dirty="0"/>
              <a:t> – это короткое стихотворение из 5 строчек, бессмыслица.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Первые </a:t>
            </a:r>
            <a:r>
              <a:rPr lang="ru-RU" dirty="0"/>
              <a:t>две строчки рифмуются между собой, третья и четвертая – между собой,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пятая </a:t>
            </a:r>
            <a:r>
              <a:rPr lang="ru-RU" dirty="0"/>
              <a:t>является выводом и может не рифмоваться.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Подготовительная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1. Игры:</a:t>
            </a:r>
          </a:p>
          <a:p>
            <a:pPr>
              <a:buNone/>
            </a:pPr>
            <a:r>
              <a:rPr lang="ru-RU" dirty="0" smtClean="0"/>
              <a:t>«Подскажи словечко»</a:t>
            </a:r>
          </a:p>
          <a:p>
            <a:pPr>
              <a:buNone/>
            </a:pPr>
            <a:r>
              <a:rPr lang="ru-RU" dirty="0" smtClean="0"/>
              <a:t>«Рифмы»</a:t>
            </a:r>
          </a:p>
          <a:p>
            <a:pPr>
              <a:buNone/>
            </a:pPr>
            <a:r>
              <a:rPr lang="ru-RU" dirty="0" smtClean="0"/>
              <a:t>«Подбери пару»</a:t>
            </a:r>
          </a:p>
          <a:p>
            <a:pPr>
              <a:buNone/>
            </a:pPr>
            <a:r>
              <a:rPr lang="ru-RU" dirty="0" smtClean="0"/>
              <a:t>«Похожие слова»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Подготовительная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1588">
              <a:buNone/>
            </a:pPr>
            <a:r>
              <a:rPr lang="ru-RU" dirty="0" smtClean="0"/>
              <a:t>Обогащение словаря прилагательными на тему «Человек. Какой он?»</a:t>
            </a:r>
          </a:p>
          <a:p>
            <a:pPr marL="0" indent="11113">
              <a:buNone/>
            </a:pPr>
            <a:r>
              <a:rPr lang="ru-RU" dirty="0" smtClean="0"/>
              <a:t>Обогащение словаря глаголами на тему «Человек. Что он делает?»</a:t>
            </a:r>
          </a:p>
          <a:p>
            <a:pPr>
              <a:buNone/>
            </a:pPr>
            <a:r>
              <a:rPr lang="ru-RU" dirty="0" smtClean="0"/>
              <a:t>Составление рассказов о своих близких.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FBEF5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459</TotalTime>
  <Words>231</Words>
  <Application>Microsoft Office PowerPoint</Application>
  <PresentationFormat>Экран (4:3)</PresentationFormat>
  <Paragraphs>126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Использование технологии ТРИЗ  в проектной деятельности  учителя-логопеда</vt:lpstr>
      <vt:lpstr>Слайд 2</vt:lpstr>
      <vt:lpstr>Словесное творчество</vt:lpstr>
      <vt:lpstr>Слайд 4</vt:lpstr>
      <vt:lpstr>Слайд 5</vt:lpstr>
      <vt:lpstr> Задачи: </vt:lpstr>
      <vt:lpstr>Слайд 7</vt:lpstr>
      <vt:lpstr>Подготовительная работа</vt:lpstr>
      <vt:lpstr>Подготовительная работа</vt:lpstr>
      <vt:lpstr> Схема сочинения лимерика  для записывания значками </vt:lpstr>
      <vt:lpstr>Этапы работы</vt:lpstr>
      <vt:lpstr>Результаты работы</vt:lpstr>
      <vt:lpstr>Галя (6 лет) </vt:lpstr>
      <vt:lpstr> Яна (6 лет) </vt:lpstr>
      <vt:lpstr> Таня (6 лет) </vt:lpstr>
      <vt:lpstr> Ильяс (6 лет) </vt:lpstr>
      <vt:lpstr>   Тимофей (6 лет)    </vt:lpstr>
      <vt:lpstr> Женя (6 лет) </vt:lpstr>
      <vt:lpstr>Результаты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технологии ТРИЗ в</dc:title>
  <dc:creator>User</dc:creator>
  <cp:lastModifiedBy>User</cp:lastModifiedBy>
  <cp:revision>48</cp:revision>
  <dcterms:created xsi:type="dcterms:W3CDTF">2016-05-18T18:54:48Z</dcterms:created>
  <dcterms:modified xsi:type="dcterms:W3CDTF">2017-02-16T20:37:08Z</dcterms:modified>
</cp:coreProperties>
</file>