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74" r:id="rId5"/>
    <p:sldId id="273" r:id="rId6"/>
    <p:sldId id="272" r:id="rId7"/>
    <p:sldId id="277" r:id="rId8"/>
    <p:sldId id="276" r:id="rId9"/>
    <p:sldId id="278" r:id="rId10"/>
    <p:sldId id="271" r:id="rId11"/>
    <p:sldId id="270" r:id="rId12"/>
    <p:sldId id="269" r:id="rId13"/>
    <p:sldId id="268" r:id="rId14"/>
    <p:sldId id="267" r:id="rId15"/>
    <p:sldId id="266" r:id="rId16"/>
    <p:sldId id="265" r:id="rId17"/>
    <p:sldId id="26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00CC"/>
    <a:srgbClr val="0000FF"/>
    <a:srgbClr val="6600CC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78847B-B8B0-4390-91F8-C751027FEBA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E4FE7A7-2723-4944-A83C-90F1F7F4D78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66"/>
              </a:solidFill>
              <a:effectLst/>
            </a:rPr>
            <a:t>Речь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rgbClr val="FF0066"/>
            </a:solidFill>
            <a:effectLst/>
          </a:endParaRPr>
        </a:p>
      </dgm:t>
    </dgm:pt>
    <dgm:pt modelId="{5745440D-37E5-4CAF-A4DC-1AF027F78989}" type="parTrans" cxnId="{DBEFFBA3-A35C-47FB-B00D-7EB794CFE268}">
      <dgm:prSet/>
      <dgm:spPr/>
    </dgm:pt>
    <dgm:pt modelId="{5C60CA3F-3C9D-4DA3-BD03-EE3033A89E6A}" type="sibTrans" cxnId="{DBEFFBA3-A35C-47FB-B00D-7EB794CFE268}">
      <dgm:prSet/>
      <dgm:spPr/>
    </dgm:pt>
    <dgm:pt modelId="{B8190AF9-3EA7-4BAC-B1E7-BEDA22548A40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sng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Сказка</a:t>
          </a: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 помогает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 строить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правильный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диалог с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собеседником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</a:endParaRPr>
        </a:p>
      </dgm:t>
    </dgm:pt>
    <dgm:pt modelId="{27EC7C6D-8356-4D2C-947F-9F584C000D46}" type="parTrans" cxnId="{AC14F90F-DF38-4C48-B123-BE6E2DF6510A}">
      <dgm:prSet/>
      <dgm:spPr/>
    </dgm:pt>
    <dgm:pt modelId="{012E6B5B-61AB-4661-87E9-7E12A7AED174}" type="sibTrans" cxnId="{AC14F90F-DF38-4C48-B123-BE6E2DF6510A}">
      <dgm:prSet/>
      <dgm:spPr/>
    </dgm:pt>
    <dgm:pt modelId="{17DF5BBB-C277-4CAD-BE91-CC5FF14F4CF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sng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Сказка</a:t>
          </a: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 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развивать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логическую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связную речь.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</a:endParaRPr>
        </a:p>
      </dgm:t>
    </dgm:pt>
    <dgm:pt modelId="{99782E53-CF55-4076-A4F8-6EA07CFF2DB8}" type="parTrans" cxnId="{C77974D4-7EBB-44E5-B237-FADAA80F3C60}">
      <dgm:prSet/>
      <dgm:spPr/>
    </dgm:pt>
    <dgm:pt modelId="{6CC1D1B1-89AC-4BCB-BAE7-B7458AFE23CF}" type="sibTrans" cxnId="{C77974D4-7EBB-44E5-B237-FADAA80F3C60}">
      <dgm:prSet/>
      <dgm:spPr/>
    </dgm:pt>
    <dgm:pt modelId="{4365E6F3-6960-4C6D-B144-34394392033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sng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Сказка </a:t>
          </a: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помогает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делать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речь красивой,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</a:rPr>
            <a:t>эмоциональной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</a:endParaRPr>
        </a:p>
      </dgm:t>
    </dgm:pt>
    <dgm:pt modelId="{5D352A43-72DE-43AA-81BD-837F724AFE71}" type="parTrans" cxnId="{2BF96607-2FB5-4F73-BD7F-D7E18D2539D6}">
      <dgm:prSet/>
      <dgm:spPr/>
    </dgm:pt>
    <dgm:pt modelId="{09020223-9C05-489F-B4D7-E28995BD4A5F}" type="sibTrans" cxnId="{2BF96607-2FB5-4F73-BD7F-D7E18D2539D6}">
      <dgm:prSet/>
      <dgm:spPr/>
    </dgm:pt>
    <dgm:pt modelId="{B60A1088-A68F-47FA-862C-6C5250C3013F}" type="pres">
      <dgm:prSet presAssocID="{9A78847B-B8B0-4390-91F8-C751027FEBA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1D4F102-059A-4D93-BA5D-08B8A8CD6D73}" type="pres">
      <dgm:prSet presAssocID="{9E4FE7A7-2723-4944-A83C-90F1F7F4D788}" presName="hierRoot1" presStyleCnt="0">
        <dgm:presLayoutVars>
          <dgm:hierBranch/>
        </dgm:presLayoutVars>
      </dgm:prSet>
      <dgm:spPr/>
    </dgm:pt>
    <dgm:pt modelId="{491EB9E1-D2E7-4930-8020-73C0401260D2}" type="pres">
      <dgm:prSet presAssocID="{9E4FE7A7-2723-4944-A83C-90F1F7F4D788}" presName="rootComposite1" presStyleCnt="0"/>
      <dgm:spPr/>
    </dgm:pt>
    <dgm:pt modelId="{71FF1D38-E4BF-48D2-9898-7AFA19DF7ED9}" type="pres">
      <dgm:prSet presAssocID="{9E4FE7A7-2723-4944-A83C-90F1F7F4D788}" presName="rootText1" presStyleLbl="node0" presStyleIdx="0" presStyleCnt="1">
        <dgm:presLayoutVars>
          <dgm:chPref val="3"/>
        </dgm:presLayoutVars>
      </dgm:prSet>
      <dgm:spPr/>
    </dgm:pt>
    <dgm:pt modelId="{C7764158-3E22-4E0B-BB32-04A889A84BA0}" type="pres">
      <dgm:prSet presAssocID="{9E4FE7A7-2723-4944-A83C-90F1F7F4D788}" presName="rootConnector1" presStyleLbl="node1" presStyleIdx="0" presStyleCnt="0"/>
      <dgm:spPr/>
    </dgm:pt>
    <dgm:pt modelId="{AC074860-6618-4591-9239-E4FF6C708C50}" type="pres">
      <dgm:prSet presAssocID="{9E4FE7A7-2723-4944-A83C-90F1F7F4D788}" presName="hierChild2" presStyleCnt="0"/>
      <dgm:spPr/>
    </dgm:pt>
    <dgm:pt modelId="{53A083E2-2A83-4190-977C-7D6E826F46A4}" type="pres">
      <dgm:prSet presAssocID="{27EC7C6D-8356-4D2C-947F-9F584C000D46}" presName="Name35" presStyleLbl="parChTrans1D2" presStyleIdx="0" presStyleCnt="3"/>
      <dgm:spPr/>
    </dgm:pt>
    <dgm:pt modelId="{518DAEEA-F86C-477C-843F-CCAB787928FF}" type="pres">
      <dgm:prSet presAssocID="{B8190AF9-3EA7-4BAC-B1E7-BEDA22548A40}" presName="hierRoot2" presStyleCnt="0">
        <dgm:presLayoutVars>
          <dgm:hierBranch/>
        </dgm:presLayoutVars>
      </dgm:prSet>
      <dgm:spPr/>
    </dgm:pt>
    <dgm:pt modelId="{CBBB7C23-16E0-47E9-B241-17B271A811C7}" type="pres">
      <dgm:prSet presAssocID="{B8190AF9-3EA7-4BAC-B1E7-BEDA22548A40}" presName="rootComposite" presStyleCnt="0"/>
      <dgm:spPr/>
    </dgm:pt>
    <dgm:pt modelId="{91DFD1D3-B1BC-4900-AF54-5CD4281B66DF}" type="pres">
      <dgm:prSet presAssocID="{B8190AF9-3EA7-4BAC-B1E7-BEDA22548A40}" presName="rootText" presStyleLbl="node2" presStyleIdx="0" presStyleCnt="3">
        <dgm:presLayoutVars>
          <dgm:chPref val="3"/>
        </dgm:presLayoutVars>
      </dgm:prSet>
      <dgm:spPr/>
    </dgm:pt>
    <dgm:pt modelId="{73A2B8FF-1FA5-4274-AAAA-70FC586F28EC}" type="pres">
      <dgm:prSet presAssocID="{B8190AF9-3EA7-4BAC-B1E7-BEDA22548A40}" presName="rootConnector" presStyleLbl="node2" presStyleIdx="0" presStyleCnt="3"/>
      <dgm:spPr/>
    </dgm:pt>
    <dgm:pt modelId="{E973F45B-5A4A-45AF-97D4-A672B31B5DE3}" type="pres">
      <dgm:prSet presAssocID="{B8190AF9-3EA7-4BAC-B1E7-BEDA22548A40}" presName="hierChild4" presStyleCnt="0"/>
      <dgm:spPr/>
    </dgm:pt>
    <dgm:pt modelId="{44DEF9C7-2F1D-4FEC-8BC2-4754AA6A03F1}" type="pres">
      <dgm:prSet presAssocID="{B8190AF9-3EA7-4BAC-B1E7-BEDA22548A40}" presName="hierChild5" presStyleCnt="0"/>
      <dgm:spPr/>
    </dgm:pt>
    <dgm:pt modelId="{52F93EEF-3B01-4DD3-A151-230D48775593}" type="pres">
      <dgm:prSet presAssocID="{99782E53-CF55-4076-A4F8-6EA07CFF2DB8}" presName="Name35" presStyleLbl="parChTrans1D2" presStyleIdx="1" presStyleCnt="3"/>
      <dgm:spPr/>
    </dgm:pt>
    <dgm:pt modelId="{77AC3529-67C7-4529-BBD1-9623FC8E2CE4}" type="pres">
      <dgm:prSet presAssocID="{17DF5BBB-C277-4CAD-BE91-CC5FF14F4CF0}" presName="hierRoot2" presStyleCnt="0">
        <dgm:presLayoutVars>
          <dgm:hierBranch/>
        </dgm:presLayoutVars>
      </dgm:prSet>
      <dgm:spPr/>
    </dgm:pt>
    <dgm:pt modelId="{8ADFC9FC-9A48-4D18-B8AC-E97E1170AC55}" type="pres">
      <dgm:prSet presAssocID="{17DF5BBB-C277-4CAD-BE91-CC5FF14F4CF0}" presName="rootComposite" presStyleCnt="0"/>
      <dgm:spPr/>
    </dgm:pt>
    <dgm:pt modelId="{1C3C61B2-7F45-4680-BEA4-8B1AB881C840}" type="pres">
      <dgm:prSet presAssocID="{17DF5BBB-C277-4CAD-BE91-CC5FF14F4CF0}" presName="rootText" presStyleLbl="node2" presStyleIdx="1" presStyleCnt="3">
        <dgm:presLayoutVars>
          <dgm:chPref val="3"/>
        </dgm:presLayoutVars>
      </dgm:prSet>
      <dgm:spPr/>
    </dgm:pt>
    <dgm:pt modelId="{931ED8DD-D061-4153-AFB1-0D02D6D58F6D}" type="pres">
      <dgm:prSet presAssocID="{17DF5BBB-C277-4CAD-BE91-CC5FF14F4CF0}" presName="rootConnector" presStyleLbl="node2" presStyleIdx="1" presStyleCnt="3"/>
      <dgm:spPr/>
    </dgm:pt>
    <dgm:pt modelId="{636CEDB4-3303-4212-A018-E47C8A87D842}" type="pres">
      <dgm:prSet presAssocID="{17DF5BBB-C277-4CAD-BE91-CC5FF14F4CF0}" presName="hierChild4" presStyleCnt="0"/>
      <dgm:spPr/>
    </dgm:pt>
    <dgm:pt modelId="{33698F6D-462E-48D5-9EA0-1E7906821029}" type="pres">
      <dgm:prSet presAssocID="{17DF5BBB-C277-4CAD-BE91-CC5FF14F4CF0}" presName="hierChild5" presStyleCnt="0"/>
      <dgm:spPr/>
    </dgm:pt>
    <dgm:pt modelId="{9035CA5F-FBA6-4491-B2E2-63D85010A89E}" type="pres">
      <dgm:prSet presAssocID="{5D352A43-72DE-43AA-81BD-837F724AFE71}" presName="Name35" presStyleLbl="parChTrans1D2" presStyleIdx="2" presStyleCnt="3"/>
      <dgm:spPr/>
    </dgm:pt>
    <dgm:pt modelId="{F9938698-CD4B-4A0B-89B6-6DEA742B23EF}" type="pres">
      <dgm:prSet presAssocID="{4365E6F3-6960-4C6D-B144-34394392033F}" presName="hierRoot2" presStyleCnt="0">
        <dgm:presLayoutVars>
          <dgm:hierBranch/>
        </dgm:presLayoutVars>
      </dgm:prSet>
      <dgm:spPr/>
    </dgm:pt>
    <dgm:pt modelId="{1FABB10A-3DD0-4A5F-B111-3BD94AEA40C2}" type="pres">
      <dgm:prSet presAssocID="{4365E6F3-6960-4C6D-B144-34394392033F}" presName="rootComposite" presStyleCnt="0"/>
      <dgm:spPr/>
    </dgm:pt>
    <dgm:pt modelId="{8770D443-9A09-4B46-8F0C-86153CFEA406}" type="pres">
      <dgm:prSet presAssocID="{4365E6F3-6960-4C6D-B144-34394392033F}" presName="rootText" presStyleLbl="node2" presStyleIdx="2" presStyleCnt="3">
        <dgm:presLayoutVars>
          <dgm:chPref val="3"/>
        </dgm:presLayoutVars>
      </dgm:prSet>
      <dgm:spPr/>
    </dgm:pt>
    <dgm:pt modelId="{57B3D447-A27F-4613-8258-EFF394683C55}" type="pres">
      <dgm:prSet presAssocID="{4365E6F3-6960-4C6D-B144-34394392033F}" presName="rootConnector" presStyleLbl="node2" presStyleIdx="2" presStyleCnt="3"/>
      <dgm:spPr/>
    </dgm:pt>
    <dgm:pt modelId="{58AEA2C6-9246-46A2-A606-2C03107256E5}" type="pres">
      <dgm:prSet presAssocID="{4365E6F3-6960-4C6D-B144-34394392033F}" presName="hierChild4" presStyleCnt="0"/>
      <dgm:spPr/>
    </dgm:pt>
    <dgm:pt modelId="{0B31BEE2-49C6-435C-976C-C9D51008B6D0}" type="pres">
      <dgm:prSet presAssocID="{4365E6F3-6960-4C6D-B144-34394392033F}" presName="hierChild5" presStyleCnt="0"/>
      <dgm:spPr/>
    </dgm:pt>
    <dgm:pt modelId="{697C7FC1-E4DD-44F0-B9EF-2485F1F148D1}" type="pres">
      <dgm:prSet presAssocID="{9E4FE7A7-2723-4944-A83C-90F1F7F4D788}" presName="hierChild3" presStyleCnt="0"/>
      <dgm:spPr/>
    </dgm:pt>
  </dgm:ptLst>
  <dgm:cxnLst>
    <dgm:cxn modelId="{26D48C5E-20D3-4BC0-817E-11992E1AA75C}" type="presOf" srcId="{27EC7C6D-8356-4D2C-947F-9F584C000D46}" destId="{53A083E2-2A83-4190-977C-7D6E826F46A4}" srcOrd="0" destOrd="0" presId="urn:microsoft.com/office/officeart/2005/8/layout/orgChart1"/>
    <dgm:cxn modelId="{D88722F6-8CCC-493F-8B78-EEA2E1F01D79}" type="presOf" srcId="{B8190AF9-3EA7-4BAC-B1E7-BEDA22548A40}" destId="{91DFD1D3-B1BC-4900-AF54-5CD4281B66DF}" srcOrd="0" destOrd="0" presId="urn:microsoft.com/office/officeart/2005/8/layout/orgChart1"/>
    <dgm:cxn modelId="{DBEFFBA3-A35C-47FB-B00D-7EB794CFE268}" srcId="{9A78847B-B8B0-4390-91F8-C751027FEBA6}" destId="{9E4FE7A7-2723-4944-A83C-90F1F7F4D788}" srcOrd="0" destOrd="0" parTransId="{5745440D-37E5-4CAF-A4DC-1AF027F78989}" sibTransId="{5C60CA3F-3C9D-4DA3-BD03-EE3033A89E6A}"/>
    <dgm:cxn modelId="{2AF73B3C-4FF5-4C5B-B027-84436E6C1453}" type="presOf" srcId="{99782E53-CF55-4076-A4F8-6EA07CFF2DB8}" destId="{52F93EEF-3B01-4DD3-A151-230D48775593}" srcOrd="0" destOrd="0" presId="urn:microsoft.com/office/officeart/2005/8/layout/orgChart1"/>
    <dgm:cxn modelId="{AC14F90F-DF38-4C48-B123-BE6E2DF6510A}" srcId="{9E4FE7A7-2723-4944-A83C-90F1F7F4D788}" destId="{B8190AF9-3EA7-4BAC-B1E7-BEDA22548A40}" srcOrd="0" destOrd="0" parTransId="{27EC7C6D-8356-4D2C-947F-9F584C000D46}" sibTransId="{012E6B5B-61AB-4661-87E9-7E12A7AED174}"/>
    <dgm:cxn modelId="{95D07313-25CA-4463-89A3-B553AB6A78DF}" type="presOf" srcId="{9E4FE7A7-2723-4944-A83C-90F1F7F4D788}" destId="{71FF1D38-E4BF-48D2-9898-7AFA19DF7ED9}" srcOrd="0" destOrd="0" presId="urn:microsoft.com/office/officeart/2005/8/layout/orgChart1"/>
    <dgm:cxn modelId="{E96DE34A-4BCB-4B66-BB89-6DC4F6A8A8E6}" type="presOf" srcId="{4365E6F3-6960-4C6D-B144-34394392033F}" destId="{8770D443-9A09-4B46-8F0C-86153CFEA406}" srcOrd="0" destOrd="0" presId="urn:microsoft.com/office/officeart/2005/8/layout/orgChart1"/>
    <dgm:cxn modelId="{10458DDD-A722-4E5E-A89A-B5736947AF4A}" type="presOf" srcId="{B8190AF9-3EA7-4BAC-B1E7-BEDA22548A40}" destId="{73A2B8FF-1FA5-4274-AAAA-70FC586F28EC}" srcOrd="1" destOrd="0" presId="urn:microsoft.com/office/officeart/2005/8/layout/orgChart1"/>
    <dgm:cxn modelId="{F076F6F7-20BE-4667-9A9C-C78E489517E5}" type="presOf" srcId="{5D352A43-72DE-43AA-81BD-837F724AFE71}" destId="{9035CA5F-FBA6-4491-B2E2-63D85010A89E}" srcOrd="0" destOrd="0" presId="urn:microsoft.com/office/officeart/2005/8/layout/orgChart1"/>
    <dgm:cxn modelId="{2BF96607-2FB5-4F73-BD7F-D7E18D2539D6}" srcId="{9E4FE7A7-2723-4944-A83C-90F1F7F4D788}" destId="{4365E6F3-6960-4C6D-B144-34394392033F}" srcOrd="2" destOrd="0" parTransId="{5D352A43-72DE-43AA-81BD-837F724AFE71}" sibTransId="{09020223-9C05-489F-B4D7-E28995BD4A5F}"/>
    <dgm:cxn modelId="{AC079573-B170-4311-9716-EE19D145C674}" type="presOf" srcId="{9E4FE7A7-2723-4944-A83C-90F1F7F4D788}" destId="{C7764158-3E22-4E0B-BB32-04A889A84BA0}" srcOrd="1" destOrd="0" presId="urn:microsoft.com/office/officeart/2005/8/layout/orgChart1"/>
    <dgm:cxn modelId="{F35FCBA0-3528-4808-BB3F-56E2ED2A2498}" type="presOf" srcId="{17DF5BBB-C277-4CAD-BE91-CC5FF14F4CF0}" destId="{931ED8DD-D061-4153-AFB1-0D02D6D58F6D}" srcOrd="1" destOrd="0" presId="urn:microsoft.com/office/officeart/2005/8/layout/orgChart1"/>
    <dgm:cxn modelId="{3AA005BB-7BC4-43CB-9C13-6491FB602700}" type="presOf" srcId="{4365E6F3-6960-4C6D-B144-34394392033F}" destId="{57B3D447-A27F-4613-8258-EFF394683C55}" srcOrd="1" destOrd="0" presId="urn:microsoft.com/office/officeart/2005/8/layout/orgChart1"/>
    <dgm:cxn modelId="{241112C7-20A2-48A9-B21B-AE971087D3CE}" type="presOf" srcId="{9A78847B-B8B0-4390-91F8-C751027FEBA6}" destId="{B60A1088-A68F-47FA-862C-6C5250C3013F}" srcOrd="0" destOrd="0" presId="urn:microsoft.com/office/officeart/2005/8/layout/orgChart1"/>
    <dgm:cxn modelId="{A4B4E6D7-4178-4767-9279-8383E97E6A10}" type="presOf" srcId="{17DF5BBB-C277-4CAD-BE91-CC5FF14F4CF0}" destId="{1C3C61B2-7F45-4680-BEA4-8B1AB881C840}" srcOrd="0" destOrd="0" presId="urn:microsoft.com/office/officeart/2005/8/layout/orgChart1"/>
    <dgm:cxn modelId="{C77974D4-7EBB-44E5-B237-FADAA80F3C60}" srcId="{9E4FE7A7-2723-4944-A83C-90F1F7F4D788}" destId="{17DF5BBB-C277-4CAD-BE91-CC5FF14F4CF0}" srcOrd="1" destOrd="0" parTransId="{99782E53-CF55-4076-A4F8-6EA07CFF2DB8}" sibTransId="{6CC1D1B1-89AC-4BCB-BAE7-B7458AFE23CF}"/>
    <dgm:cxn modelId="{391ABE90-FC1F-4BBF-86E6-E5BC83F5EAFD}" type="presParOf" srcId="{B60A1088-A68F-47FA-862C-6C5250C3013F}" destId="{01D4F102-059A-4D93-BA5D-08B8A8CD6D73}" srcOrd="0" destOrd="0" presId="urn:microsoft.com/office/officeart/2005/8/layout/orgChart1"/>
    <dgm:cxn modelId="{02F2D997-782B-46D3-BA00-40E99DEB423D}" type="presParOf" srcId="{01D4F102-059A-4D93-BA5D-08B8A8CD6D73}" destId="{491EB9E1-D2E7-4930-8020-73C0401260D2}" srcOrd="0" destOrd="0" presId="urn:microsoft.com/office/officeart/2005/8/layout/orgChart1"/>
    <dgm:cxn modelId="{7F2D8C59-E15A-4883-B793-66412145B536}" type="presParOf" srcId="{491EB9E1-D2E7-4930-8020-73C0401260D2}" destId="{71FF1D38-E4BF-48D2-9898-7AFA19DF7ED9}" srcOrd="0" destOrd="0" presId="urn:microsoft.com/office/officeart/2005/8/layout/orgChart1"/>
    <dgm:cxn modelId="{BC2A09AF-BD30-48EE-B8FB-F06F5312FABA}" type="presParOf" srcId="{491EB9E1-D2E7-4930-8020-73C0401260D2}" destId="{C7764158-3E22-4E0B-BB32-04A889A84BA0}" srcOrd="1" destOrd="0" presId="urn:microsoft.com/office/officeart/2005/8/layout/orgChart1"/>
    <dgm:cxn modelId="{FF0AF1F4-081F-4D69-95CD-103CBD94CB11}" type="presParOf" srcId="{01D4F102-059A-4D93-BA5D-08B8A8CD6D73}" destId="{AC074860-6618-4591-9239-E4FF6C708C50}" srcOrd="1" destOrd="0" presId="urn:microsoft.com/office/officeart/2005/8/layout/orgChart1"/>
    <dgm:cxn modelId="{6B076675-BEBF-4672-A0FA-C2938C34EE8B}" type="presParOf" srcId="{AC074860-6618-4591-9239-E4FF6C708C50}" destId="{53A083E2-2A83-4190-977C-7D6E826F46A4}" srcOrd="0" destOrd="0" presId="urn:microsoft.com/office/officeart/2005/8/layout/orgChart1"/>
    <dgm:cxn modelId="{50136BE7-0FDF-4E61-8016-7265C68D7B92}" type="presParOf" srcId="{AC074860-6618-4591-9239-E4FF6C708C50}" destId="{518DAEEA-F86C-477C-843F-CCAB787928FF}" srcOrd="1" destOrd="0" presId="urn:microsoft.com/office/officeart/2005/8/layout/orgChart1"/>
    <dgm:cxn modelId="{20A3A5D8-092A-4EC3-B454-61A2EFAEA5C0}" type="presParOf" srcId="{518DAEEA-F86C-477C-843F-CCAB787928FF}" destId="{CBBB7C23-16E0-47E9-B241-17B271A811C7}" srcOrd="0" destOrd="0" presId="urn:microsoft.com/office/officeart/2005/8/layout/orgChart1"/>
    <dgm:cxn modelId="{335452E5-1E9B-486D-BCC5-CF5AA739C6D6}" type="presParOf" srcId="{CBBB7C23-16E0-47E9-B241-17B271A811C7}" destId="{91DFD1D3-B1BC-4900-AF54-5CD4281B66DF}" srcOrd="0" destOrd="0" presId="urn:microsoft.com/office/officeart/2005/8/layout/orgChart1"/>
    <dgm:cxn modelId="{D8FA7F6B-97EC-4A80-9A36-5D655C9D392E}" type="presParOf" srcId="{CBBB7C23-16E0-47E9-B241-17B271A811C7}" destId="{73A2B8FF-1FA5-4274-AAAA-70FC586F28EC}" srcOrd="1" destOrd="0" presId="urn:microsoft.com/office/officeart/2005/8/layout/orgChart1"/>
    <dgm:cxn modelId="{E4C187EB-55C1-4B7F-A8BA-9DE176D1AC54}" type="presParOf" srcId="{518DAEEA-F86C-477C-843F-CCAB787928FF}" destId="{E973F45B-5A4A-45AF-97D4-A672B31B5DE3}" srcOrd="1" destOrd="0" presId="urn:microsoft.com/office/officeart/2005/8/layout/orgChart1"/>
    <dgm:cxn modelId="{E6BCBC7D-F388-4687-855E-60C9D4A7D3D7}" type="presParOf" srcId="{518DAEEA-F86C-477C-843F-CCAB787928FF}" destId="{44DEF9C7-2F1D-4FEC-8BC2-4754AA6A03F1}" srcOrd="2" destOrd="0" presId="urn:microsoft.com/office/officeart/2005/8/layout/orgChart1"/>
    <dgm:cxn modelId="{399DA05C-8F08-4B51-8CDA-E97317F34C03}" type="presParOf" srcId="{AC074860-6618-4591-9239-E4FF6C708C50}" destId="{52F93EEF-3B01-4DD3-A151-230D48775593}" srcOrd="2" destOrd="0" presId="urn:microsoft.com/office/officeart/2005/8/layout/orgChart1"/>
    <dgm:cxn modelId="{E8D8E696-31A1-4FC2-B153-F607E878EAC4}" type="presParOf" srcId="{AC074860-6618-4591-9239-E4FF6C708C50}" destId="{77AC3529-67C7-4529-BBD1-9623FC8E2CE4}" srcOrd="3" destOrd="0" presId="urn:microsoft.com/office/officeart/2005/8/layout/orgChart1"/>
    <dgm:cxn modelId="{78A6BDCE-14D9-43E0-8294-DE24F67732B2}" type="presParOf" srcId="{77AC3529-67C7-4529-BBD1-9623FC8E2CE4}" destId="{8ADFC9FC-9A48-4D18-B8AC-E97E1170AC55}" srcOrd="0" destOrd="0" presId="urn:microsoft.com/office/officeart/2005/8/layout/orgChart1"/>
    <dgm:cxn modelId="{B4A38A38-74FB-456B-8221-EEB80DB68E78}" type="presParOf" srcId="{8ADFC9FC-9A48-4D18-B8AC-E97E1170AC55}" destId="{1C3C61B2-7F45-4680-BEA4-8B1AB881C840}" srcOrd="0" destOrd="0" presId="urn:microsoft.com/office/officeart/2005/8/layout/orgChart1"/>
    <dgm:cxn modelId="{6A48B36A-B206-4458-A4A4-3841E9AD8EC4}" type="presParOf" srcId="{8ADFC9FC-9A48-4D18-B8AC-E97E1170AC55}" destId="{931ED8DD-D061-4153-AFB1-0D02D6D58F6D}" srcOrd="1" destOrd="0" presId="urn:microsoft.com/office/officeart/2005/8/layout/orgChart1"/>
    <dgm:cxn modelId="{A73BCF01-DA10-4DA8-AC66-9C3D9E9B746B}" type="presParOf" srcId="{77AC3529-67C7-4529-BBD1-9623FC8E2CE4}" destId="{636CEDB4-3303-4212-A018-E47C8A87D842}" srcOrd="1" destOrd="0" presId="urn:microsoft.com/office/officeart/2005/8/layout/orgChart1"/>
    <dgm:cxn modelId="{2D064306-996C-42FE-BE9C-BA4E5E318E4D}" type="presParOf" srcId="{77AC3529-67C7-4529-BBD1-9623FC8E2CE4}" destId="{33698F6D-462E-48D5-9EA0-1E7906821029}" srcOrd="2" destOrd="0" presId="urn:microsoft.com/office/officeart/2005/8/layout/orgChart1"/>
    <dgm:cxn modelId="{F03EECD0-73CC-4BC6-86C7-8EF732959127}" type="presParOf" srcId="{AC074860-6618-4591-9239-E4FF6C708C50}" destId="{9035CA5F-FBA6-4491-B2E2-63D85010A89E}" srcOrd="4" destOrd="0" presId="urn:microsoft.com/office/officeart/2005/8/layout/orgChart1"/>
    <dgm:cxn modelId="{7FF57733-508E-4BAA-81EB-D9CAC3009E5E}" type="presParOf" srcId="{AC074860-6618-4591-9239-E4FF6C708C50}" destId="{F9938698-CD4B-4A0B-89B6-6DEA742B23EF}" srcOrd="5" destOrd="0" presId="urn:microsoft.com/office/officeart/2005/8/layout/orgChart1"/>
    <dgm:cxn modelId="{BFFF0F11-12A4-43B6-9B7A-649F1E5BA3E9}" type="presParOf" srcId="{F9938698-CD4B-4A0B-89B6-6DEA742B23EF}" destId="{1FABB10A-3DD0-4A5F-B111-3BD94AEA40C2}" srcOrd="0" destOrd="0" presId="urn:microsoft.com/office/officeart/2005/8/layout/orgChart1"/>
    <dgm:cxn modelId="{293C878F-0441-4011-A619-E0A596634A67}" type="presParOf" srcId="{1FABB10A-3DD0-4A5F-B111-3BD94AEA40C2}" destId="{8770D443-9A09-4B46-8F0C-86153CFEA406}" srcOrd="0" destOrd="0" presId="urn:microsoft.com/office/officeart/2005/8/layout/orgChart1"/>
    <dgm:cxn modelId="{03EB0036-CA7D-47BA-8E6D-0E67AE3AD73D}" type="presParOf" srcId="{1FABB10A-3DD0-4A5F-B111-3BD94AEA40C2}" destId="{57B3D447-A27F-4613-8258-EFF394683C55}" srcOrd="1" destOrd="0" presId="urn:microsoft.com/office/officeart/2005/8/layout/orgChart1"/>
    <dgm:cxn modelId="{B37B9580-4007-4DDC-A3B0-909480767598}" type="presParOf" srcId="{F9938698-CD4B-4A0B-89B6-6DEA742B23EF}" destId="{58AEA2C6-9246-46A2-A606-2C03107256E5}" srcOrd="1" destOrd="0" presId="urn:microsoft.com/office/officeart/2005/8/layout/orgChart1"/>
    <dgm:cxn modelId="{74A1AC02-555A-4625-98DA-4D8261F5DC8C}" type="presParOf" srcId="{F9938698-CD4B-4A0B-89B6-6DEA742B23EF}" destId="{0B31BEE2-49C6-435C-976C-C9D51008B6D0}" srcOrd="2" destOrd="0" presId="urn:microsoft.com/office/officeart/2005/8/layout/orgChart1"/>
    <dgm:cxn modelId="{E8357393-337F-4E4F-8973-5048EFDFD477}" type="presParOf" srcId="{01D4F102-059A-4D93-BA5D-08B8A8CD6D73}" destId="{697C7FC1-E4DD-44F0-B9EF-2485F1F148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8E41D-5DE2-48A5-8FB1-9D0E8138B830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50CD3-CADA-47DB-842E-8AF458236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60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50CD3-CADA-47DB-842E-8AF45823605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355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8042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046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0"/>
            <a:ext cx="792961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детский сад комбинированного вида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b="1" i="1" u="none" strike="noStrike" cap="none" normalizeH="0" baseline="0" dirty="0" smtClean="0">
                <a:ln>
                  <a:noFill/>
                </a:ln>
                <a:solidFill>
                  <a:srgbClr val="66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№3 «Ручеёк».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ja-JP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b="1" i="1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ja-JP" b="1" i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b="0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1285860"/>
            <a:ext cx="4956934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</a:p>
          <a:p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85918" y="1928802"/>
            <a:ext cx="671517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 творит чудеса».</a:t>
            </a:r>
          </a:p>
          <a:p>
            <a:pPr algn="ctr"/>
            <a:endParaRPr lang="ru-RU" sz="4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Консультацию подготовила</a:t>
            </a:r>
          </a:p>
          <a:p>
            <a:pPr algn="r"/>
            <a:r>
              <a:rPr lang="ru-RU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</a:p>
          <a:p>
            <a:pPr algn="r"/>
            <a:r>
              <a:rPr lang="ru-RU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Вениаминовна </a:t>
            </a:r>
          </a:p>
          <a:p>
            <a:pPr algn="r"/>
            <a:r>
              <a:rPr lang="ru-RU" b="1" dirty="0" err="1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Михайлюк</a:t>
            </a:r>
            <a:endParaRPr lang="ru-RU" b="1" dirty="0" smtClean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 smtClean="0">
              <a:solidFill>
                <a:srgbClr val="66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66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округ город Выкса 2017 год</a:t>
            </a:r>
            <a:endParaRPr lang="ru-RU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 rot="247414">
            <a:off x="1351085" y="241654"/>
            <a:ext cx="6795358" cy="2058988"/>
          </a:xfrm>
          <a:prstGeom prst="irregularSeal2">
            <a:avLst/>
          </a:prstGeom>
          <a:solidFill>
            <a:srgbClr val="99FF99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1800"/>
          </a:p>
        </p:txBody>
      </p:sp>
      <p:sp>
        <p:nvSpPr>
          <p:cNvPr id="6" name="TextBox 5"/>
          <p:cNvSpPr txBox="1"/>
          <p:nvPr/>
        </p:nvSpPr>
        <p:spPr>
          <a:xfrm>
            <a:off x="2571736" y="857232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8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Экологическое</a:t>
            </a:r>
          </a:p>
          <a:p>
            <a:pPr algn="ctr"/>
            <a:r>
              <a:rPr lang="ru-RU" altLang="ru-RU" sz="2800" b="1" i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endParaRPr lang="ru-RU" altLang="ru-RU" sz="2800" b="1" i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71538" y="2143116"/>
            <a:ext cx="7696200" cy="3657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«Сказка ложь, да в ней намек. Добрым молодцам урок!». Сказка не только развлекает, она воспитывает, знакомит ребенка с окружающим миром. </a:t>
            </a: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 помощью сказки можно дать определенные знания. Например можем дать понятие как «Организм и среда» («Репка» - что нужно чтобы репка выросла). Можно познакомить с состоянием воды («</a:t>
            </a:r>
            <a:r>
              <a:rPr kumimoji="0" lang="ru-RU" alt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избушка»). Дать понятие, что в природе все взаимосвязано, за зимой приходит весна, за весной лето и т.д.(«Двенадцать месяцев»).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  <a:r>
              <a:rPr kumimoji="0" lang="ru-RU" alt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Читайте сказки на природе, задавайте детям      вопросы, объясняйте непонятные явления, выражения, делайте различные эксперименты, чтобы</a:t>
            </a:r>
            <a:r>
              <a:rPr kumimoji="0" lang="ru-RU" alt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ребенок на собственном опыте постигал  таинства природы.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7625" y="0"/>
            <a:ext cx="9191625" cy="6858000"/>
          </a:xfrm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428727" y="428604"/>
            <a:ext cx="6858049" cy="1628775"/>
          </a:xfrm>
          <a:prstGeom prst="verticalScroll">
            <a:avLst>
              <a:gd name="adj" fmla="val 19250"/>
            </a:avLst>
          </a:prstGeom>
          <a:solidFill>
            <a:srgbClr val="F6E2F2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1800"/>
          </a:p>
        </p:txBody>
      </p:sp>
      <p:sp>
        <p:nvSpPr>
          <p:cNvPr id="6" name="TextBox 5"/>
          <p:cNvSpPr txBox="1"/>
          <p:nvPr/>
        </p:nvSpPr>
        <p:spPr>
          <a:xfrm>
            <a:off x="1643042" y="857232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Сказку можно использовать во всех формах </a:t>
            </a:r>
          </a:p>
          <a:p>
            <a:pPr algn="ctr"/>
            <a:r>
              <a:rPr lang="ru-RU" alt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работы по</a:t>
            </a:r>
          </a:p>
          <a:p>
            <a:pPr algn="ctr"/>
            <a:r>
              <a:rPr lang="ru-RU" alt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физическому воспитанию</a:t>
            </a:r>
            <a:endParaRPr lang="ru-RU" alt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 txBox="1">
            <a:spLocks noChangeArrowheads="1"/>
          </p:cNvSpPr>
          <p:nvPr/>
        </p:nvSpPr>
        <p:spPr>
          <a:xfrm>
            <a:off x="3428992" y="2071678"/>
            <a:ext cx="5429288" cy="439261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1.Двигательно – творческие </a:t>
            </a:r>
            <a:r>
              <a:rPr kumimoji="0" lang="ru-RU" alt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занятия,основанные</a:t>
            </a:r>
            <a:endParaRPr kumimoji="0" lang="ru-RU" alt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одном из видов устного народного творчества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2.Сюжетно – физкультурные занятия с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«вкраплением» элементов сказки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3.Театрализированные физкультурные занятия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4.Музыкально – ритмические </a:t>
            </a:r>
            <a:r>
              <a:rPr kumimoji="0" lang="ru-RU" alt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занятия,основанные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играх, плясках, танцах, хороводах.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5.Игравые физкультурные занятия (народные игры со сказочными героями)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6.Интегрированные физические занятия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сочетающие фольклор и физические упражнения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7.Пальчиковые игры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sng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Больше движений, не сидите на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месте! Только вперед и только все вместе!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6600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12" y="2247608"/>
            <a:ext cx="2520280" cy="2117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165246" y="3094016"/>
            <a:ext cx="6192838" cy="719138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190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сказкотерапия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Picture 5" descr="iCA7EVZF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90743" y="790508"/>
            <a:ext cx="257449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86314" y="285728"/>
            <a:ext cx="366080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altLang="ru-RU" sz="36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36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для детей – это</a:t>
            </a:r>
          </a:p>
          <a:p>
            <a:pPr algn="ctr"/>
            <a:r>
              <a:rPr lang="ru-RU" altLang="ru-RU" sz="2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целое направление</a:t>
            </a:r>
          </a:p>
          <a:p>
            <a:pPr algn="ctr"/>
            <a:r>
              <a:rPr lang="ru-RU" altLang="ru-RU" sz="2400" b="1" dirty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в психологии</a:t>
            </a:r>
            <a:r>
              <a:rPr lang="ru-RU" alt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500266" y="2928934"/>
            <a:ext cx="664373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err="1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altLang="ru-RU" sz="2800" b="1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направлена не только на развитие ребенка, но и на направленную помощь в трудных жизненных ситуациях.</a:t>
            </a:r>
          </a:p>
          <a:p>
            <a:pPr algn="ctr"/>
            <a:r>
              <a:rPr lang="ru-RU" altLang="ru-RU" sz="2800" b="1" dirty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Она позволяет вытащить из сказочной истории весь ее скрытый потенциал и использовать его во благо.</a:t>
            </a:r>
          </a:p>
          <a:p>
            <a:endParaRPr lang="ru-RU" altLang="ru-RU" sz="2400" b="1" dirty="0">
              <a:solidFill>
                <a:srgbClr val="9933FF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29593" y="3058296"/>
            <a:ext cx="6337300" cy="792163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250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сказкотерапия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AutoShape 26"/>
          <p:cNvSpPr>
            <a:spLocks noChangeArrowheads="1"/>
          </p:cNvSpPr>
          <p:nvPr/>
        </p:nvSpPr>
        <p:spPr bwMode="auto">
          <a:xfrm>
            <a:off x="2143108" y="2857496"/>
            <a:ext cx="2952750" cy="485775"/>
          </a:xfrm>
          <a:prstGeom prst="rightArrow">
            <a:avLst>
              <a:gd name="adj1" fmla="val 50000"/>
              <a:gd name="adj2" fmla="val 151961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" name="AutoShape 28"/>
          <p:cNvSpPr>
            <a:spLocks noChangeArrowheads="1"/>
          </p:cNvSpPr>
          <p:nvPr/>
        </p:nvSpPr>
        <p:spPr bwMode="auto">
          <a:xfrm>
            <a:off x="2071670" y="785794"/>
            <a:ext cx="2808288" cy="500066"/>
          </a:xfrm>
          <a:prstGeom prst="rightArrow">
            <a:avLst>
              <a:gd name="adj1" fmla="val 50000"/>
              <a:gd name="adj2" fmla="val 121832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auto">
          <a:xfrm>
            <a:off x="2143108" y="5000636"/>
            <a:ext cx="2808288" cy="500066"/>
          </a:xfrm>
          <a:prstGeom prst="rightArrow">
            <a:avLst>
              <a:gd name="adj1" fmla="val 50000"/>
              <a:gd name="adj2" fmla="val 121832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9" name="Text Box 27"/>
          <p:cNvSpPr txBox="1">
            <a:spLocks noChangeArrowheads="1"/>
          </p:cNvSpPr>
          <p:nvPr/>
        </p:nvSpPr>
        <p:spPr bwMode="auto">
          <a:xfrm>
            <a:off x="5000628" y="714356"/>
            <a:ext cx="4286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диагностирующая</a:t>
            </a:r>
          </a:p>
        </p:txBody>
      </p:sp>
      <p:sp>
        <p:nvSpPr>
          <p:cNvPr id="10" name="Text Box 29"/>
          <p:cNvSpPr txBox="1">
            <a:spLocks noChangeArrowheads="1"/>
          </p:cNvSpPr>
          <p:nvPr/>
        </p:nvSpPr>
        <p:spPr bwMode="auto">
          <a:xfrm>
            <a:off x="4786314" y="2857496"/>
            <a:ext cx="45450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33CCCC"/>
                </a:solidFill>
                <a:latin typeface="Times New Roman" pitchFamily="18" charset="0"/>
                <a:cs typeface="Times New Roman" pitchFamily="18" charset="0"/>
              </a:rPr>
              <a:t>воздействующая</a:t>
            </a:r>
          </a:p>
        </p:txBody>
      </p:sp>
      <p:sp>
        <p:nvSpPr>
          <p:cNvPr id="11" name="Text Box 31"/>
          <p:cNvSpPr txBox="1">
            <a:spLocks noChangeArrowheads="1"/>
          </p:cNvSpPr>
          <p:nvPr/>
        </p:nvSpPr>
        <p:spPr bwMode="auto">
          <a:xfrm>
            <a:off x="5643570" y="4929198"/>
            <a:ext cx="24336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altLang="ru-RU" sz="2800" b="1" dirty="0" smtClean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развивающая</a:t>
            </a:r>
            <a:endParaRPr lang="ru-RU" altLang="ru-RU" sz="2800" b="1" dirty="0">
              <a:solidFill>
                <a:srgbClr val="33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28798" y="2986064"/>
            <a:ext cx="6335712" cy="792163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162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сказкотерапия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Picture 7" descr="0_5afc0_37e534b0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28604"/>
            <a:ext cx="3232678" cy="2854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071670" y="214291"/>
            <a:ext cx="421484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alt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>
                <a:solidFill>
                  <a:srgbClr val="3366FF"/>
                </a:solidFill>
                <a:latin typeface="Times New Roman" pitchFamily="18" charset="0"/>
                <a:cs typeface="Times New Roman" pitchFamily="18" charset="0"/>
              </a:rPr>
              <a:t>основана на том, что ребенок отождествляет себя главным героем сказки, учится на его ошибках.</a:t>
            </a:r>
          </a:p>
          <a:p>
            <a:endParaRPr lang="ru-RU" altLang="ru-RU" sz="2800" dirty="0">
              <a:solidFill>
                <a:srgbClr val="3366FF"/>
              </a:solidFill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071670" y="3071810"/>
            <a:ext cx="6559809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Обратите внимание на то, кому из </a:t>
            </a:r>
          </a:p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персонажей сказки симпатизирует ваш</a:t>
            </a:r>
          </a:p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ребенок. Если это отрицательный </a:t>
            </a:r>
          </a:p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персонаж – попробуйте вместе с </a:t>
            </a:r>
          </a:p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ребенком найти в его характере</a:t>
            </a:r>
          </a:p>
          <a:p>
            <a:pPr algn="ctr"/>
            <a:r>
              <a:rPr lang="ru-RU" altLang="ru-RU" sz="2800" b="1" dirty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хорошие черты.</a:t>
            </a:r>
          </a:p>
          <a:p>
            <a:endParaRPr lang="ru-RU" altLang="ru-RU" sz="28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29593" y="2915420"/>
            <a:ext cx="6337300" cy="792163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222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сказкотерепия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Picture 5" descr="iCAU03T7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35139" y="964401"/>
            <a:ext cx="30770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14876" y="214290"/>
            <a:ext cx="428466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Очень хорошо</a:t>
            </a:r>
          </a:p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придумать с ребенком</a:t>
            </a:r>
          </a:p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личную сказку,</a:t>
            </a:r>
          </a:p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которая будет</a:t>
            </a:r>
          </a:p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максимально</a:t>
            </a:r>
          </a:p>
          <a:p>
            <a:pPr algn="ctr"/>
            <a:r>
              <a:rPr lang="ru-RU" alt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приближенна к реальной ситуации.</a:t>
            </a:r>
          </a:p>
          <a:p>
            <a:pPr algn="ctr"/>
            <a:endParaRPr lang="ru-RU" altLang="ru-RU" sz="2800" b="1" dirty="0">
              <a:solidFill>
                <a:srgbClr val="0000CC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000232" y="3571876"/>
            <a:ext cx="679770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Пройдя этот путь в своем воображении,</a:t>
            </a: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ребенку будет легче справляться с</a:t>
            </a: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проблемой в реальной жизни.</a:t>
            </a:r>
          </a:p>
          <a:p>
            <a:endParaRPr lang="ru-RU" altLang="ru-RU" sz="3600" b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28799" y="2986064"/>
            <a:ext cx="6335712" cy="792163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0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сказкотерапия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6" name="Picture 5" descr="d8a579a41f29f375ab67554a5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28"/>
            <a:ext cx="283031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00166" y="0"/>
            <a:ext cx="446405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altLang="ru-RU" sz="2400" b="1" dirty="0"/>
          </a:p>
          <a:p>
            <a:pPr algn="ctr"/>
            <a:r>
              <a:rPr lang="ru-RU" altLang="ru-RU" sz="28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используется и в борьбе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с негативными качествами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характера. На помощь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приходят всем известные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художественные сказки.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Например вас   расстраивает, что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 ребенок жадничает.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Прочитайте ему сказку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А.С. Пушкина «Сказка о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Рыбаке и рыбке», пусть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ребенок увидит к чему</a:t>
            </a:r>
          </a:p>
          <a:p>
            <a:pPr algn="ctr"/>
            <a:r>
              <a:rPr lang="ru-RU" altLang="ru-RU" sz="24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приводит жадность.</a:t>
            </a:r>
          </a:p>
          <a:p>
            <a:pPr algn="ctr"/>
            <a:endParaRPr lang="ru-RU" alt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WordArt 4"/>
          <p:cNvSpPr>
            <a:spLocks noChangeArrowheads="1" noChangeShapeType="1" noTextEdit="1"/>
          </p:cNvSpPr>
          <p:nvPr/>
        </p:nvSpPr>
        <p:spPr bwMode="auto">
          <a:xfrm rot="5400000">
            <a:off x="-1628799" y="3057502"/>
            <a:ext cx="6335712" cy="792163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0"/>
                <a:gd name="adj2" fmla="val 0"/>
              </a:avLst>
            </a:prstTxWarp>
          </a:bodyPr>
          <a:lstStyle/>
          <a:p>
            <a:pPr algn="ctr" fontAlgn="auto"/>
            <a:r>
              <a:rPr lang="ru-RU" sz="4400" b="1" i="1" kern="10" dirty="0" err="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сказкотерапия</a:t>
            </a:r>
            <a:endParaRPr lang="ru-RU" sz="4400" b="1" i="1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FF00"/>
                  </a:gs>
                  <a:gs pos="100000">
                    <a:srgbClr val="00CCFF"/>
                  </a:gs>
                </a:gsLst>
                <a:lin ang="0" scaled="1"/>
              </a:gradFill>
              <a:effectLst>
                <a:outerShdw dist="99190" dir="7788334" algn="ctr" rotWithShape="0">
                  <a:srgbClr val="000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539057" y="701037"/>
            <a:ext cx="387985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домашних</a:t>
            </a:r>
          </a:p>
          <a:p>
            <a:pPr algn="ctr"/>
            <a:endParaRPr lang="ru-RU" altLang="ru-RU" sz="2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</a:p>
          <a:p>
            <a:pPr algn="ctr"/>
            <a:endParaRPr lang="ru-RU" altLang="ru-RU" sz="2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</a:p>
          <a:p>
            <a:pPr algn="ctr"/>
            <a:endParaRPr lang="ru-RU" altLang="ru-RU" sz="2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altLang="ru-RU" sz="2800" b="1" dirty="0">
              <a:solidFill>
                <a:srgbClr val="CC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2357422" y="3714752"/>
            <a:ext cx="519809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предназначена не для лечения,</a:t>
            </a:r>
          </a:p>
          <a:p>
            <a:pPr algn="ctr"/>
            <a:r>
              <a:rPr lang="ru-RU" altLang="ru-RU" sz="2800" b="1" dirty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а для </a:t>
            </a:r>
            <a:r>
              <a:rPr lang="ru-RU" altLang="ru-RU" sz="28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профилактики.</a:t>
            </a:r>
          </a:p>
          <a:p>
            <a:pPr algn="ctr"/>
            <a:endParaRPr lang="ru-RU" altLang="ru-RU" sz="2800" b="1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44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21655"/>
            <a:ext cx="3602948" cy="2702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00100" y="285728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85728"/>
            <a:ext cx="8187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Используемая литература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714348" y="1142984"/>
            <a:ext cx="8229600" cy="4114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Белинская Е.В. Сказочные тренинги для дошкольников и младших школьников» - М., 2008.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Зинкевич-Евстигнеева</a:t>
            </a: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Т.Д. Психология зависимостей, метод </a:t>
            </a:r>
            <a:r>
              <a:rPr kumimoji="0" lang="ru-RU" alt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сказкотерапии</a:t>
            </a: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- СПб., 2002.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Ильин И.А. Духовный мир сказки. - М., 1993.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Соколов Д. Сказки и </a:t>
            </a:r>
            <a:r>
              <a:rPr kumimoji="0" lang="ru-RU" alt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- М., 1996.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Сухомлинский В.А. Сердце отдаю детям. – К., 1974.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Танникова</a:t>
            </a: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Е.Б. Формирование речевого творчества дошкольников» (обучение сочинению сказок). – М., 2008.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r>
              <a:rPr kumimoji="0" lang="ru-RU" alt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Фесюкова</a:t>
            </a:r>
            <a:r>
              <a:rPr kumimoji="0" lang="ru-RU" alt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Л.Б. Воспитание сказкой (для работы с детьми дошкольного возраста) – М., 2003.</a:t>
            </a:r>
            <a:endParaRPr kumimoji="0" lang="ru-RU" altLang="ru-RU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7200" algn="l"/>
              </a:tabLst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71538" y="214290"/>
            <a:ext cx="77153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altLang="ru-RU" sz="3600" b="1" dirty="0" smtClean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«Через сказку, фантазию, игру, через неповторимое детское творчество – верная дорога к сердцу ребенка. </a:t>
            </a:r>
          </a:p>
          <a:p>
            <a:pPr algn="ctr"/>
            <a:r>
              <a:rPr lang="ru-RU" alt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Сказка, фантазия – это ключик, с помощью которого можно открыть эти истоки и они забьют животворными ключами».</a:t>
            </a:r>
          </a:p>
          <a:p>
            <a:pPr algn="ctr"/>
            <a:r>
              <a:rPr lang="ru-RU" alt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alt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В. Сухомлинский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7625" y="0"/>
            <a:ext cx="9191625" cy="6858000"/>
          </a:xfrm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3214678" y="2571744"/>
            <a:ext cx="2884484" cy="1169551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8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</a:p>
          <a:p>
            <a:pPr algn="ctr">
              <a:spcBef>
                <a:spcPct val="50000"/>
              </a:spcBef>
            </a:pPr>
            <a:r>
              <a:rPr lang="ru-RU" altLang="ru-RU" sz="2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развивают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 flipH="1">
            <a:off x="2857488" y="1428736"/>
            <a:ext cx="785818" cy="1084258"/>
          </a:xfrm>
          <a:custGeom>
            <a:avLst/>
            <a:gdLst>
              <a:gd name="T0" fmla="*/ 464105867 w 21600"/>
              <a:gd name="T1" fmla="*/ 0 h 21600"/>
              <a:gd name="T2" fmla="*/ 345794406 w 21600"/>
              <a:gd name="T3" fmla="*/ 2147483647 h 21600"/>
              <a:gd name="T4" fmla="*/ 0 w 21600"/>
              <a:gd name="T5" fmla="*/ 2147483647 h 21600"/>
              <a:gd name="T6" fmla="*/ 253205391 w 21600"/>
              <a:gd name="T7" fmla="*/ 2147483647 h 21600"/>
              <a:gd name="T8" fmla="*/ 506382895 w 21600"/>
              <a:gd name="T9" fmla="*/ 2147483647 h 21600"/>
              <a:gd name="T10" fmla="*/ 582390370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992 h 21600"/>
              <a:gd name="T20" fmla="*/ 1878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13" y="0"/>
                </a:moveTo>
                <a:lnTo>
                  <a:pt x="12825" y="8319"/>
                </a:lnTo>
                <a:lnTo>
                  <a:pt x="15644" y="8319"/>
                </a:lnTo>
                <a:lnTo>
                  <a:pt x="15644" y="17992"/>
                </a:lnTo>
                <a:lnTo>
                  <a:pt x="0" y="17992"/>
                </a:lnTo>
                <a:lnTo>
                  <a:pt x="0" y="21600"/>
                </a:lnTo>
                <a:lnTo>
                  <a:pt x="18781" y="21600"/>
                </a:lnTo>
                <a:lnTo>
                  <a:pt x="18781" y="8319"/>
                </a:lnTo>
                <a:lnTo>
                  <a:pt x="21600" y="8319"/>
                </a:lnTo>
                <a:lnTo>
                  <a:pt x="17213" y="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857884" y="1428736"/>
            <a:ext cx="714380" cy="1085845"/>
          </a:xfrm>
          <a:custGeom>
            <a:avLst/>
            <a:gdLst>
              <a:gd name="T0" fmla="*/ 1100102297 w 21600"/>
              <a:gd name="T1" fmla="*/ 0 h 21600"/>
              <a:gd name="T2" fmla="*/ 819661311 w 21600"/>
              <a:gd name="T3" fmla="*/ 2147483647 h 21600"/>
              <a:gd name="T4" fmla="*/ 0 w 21600"/>
              <a:gd name="T5" fmla="*/ 2147483647 h 21600"/>
              <a:gd name="T6" fmla="*/ 600189486 w 21600"/>
              <a:gd name="T7" fmla="*/ 2147483647 h 21600"/>
              <a:gd name="T8" fmla="*/ 1200315041 w 21600"/>
              <a:gd name="T9" fmla="*/ 2147483647 h 21600"/>
              <a:gd name="T10" fmla="*/ 1380480872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992 h 21600"/>
              <a:gd name="T20" fmla="*/ 1878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13" y="0"/>
                </a:moveTo>
                <a:lnTo>
                  <a:pt x="12825" y="8319"/>
                </a:lnTo>
                <a:lnTo>
                  <a:pt x="15644" y="8319"/>
                </a:lnTo>
                <a:lnTo>
                  <a:pt x="15644" y="17992"/>
                </a:lnTo>
                <a:lnTo>
                  <a:pt x="0" y="17992"/>
                </a:lnTo>
                <a:lnTo>
                  <a:pt x="0" y="21600"/>
                </a:lnTo>
                <a:lnTo>
                  <a:pt x="18781" y="21600"/>
                </a:lnTo>
                <a:lnTo>
                  <a:pt x="18781" y="8319"/>
                </a:lnTo>
                <a:lnTo>
                  <a:pt x="21600" y="8319"/>
                </a:lnTo>
                <a:lnTo>
                  <a:pt x="17213" y="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flipH="1" flipV="1">
            <a:off x="2857488" y="3786190"/>
            <a:ext cx="785819" cy="1000132"/>
          </a:xfrm>
          <a:custGeom>
            <a:avLst/>
            <a:gdLst>
              <a:gd name="T0" fmla="*/ 639445839 w 21600"/>
              <a:gd name="T1" fmla="*/ 0 h 21600"/>
              <a:gd name="T2" fmla="*/ 476435828 w 21600"/>
              <a:gd name="T3" fmla="*/ 2147483647 h 21600"/>
              <a:gd name="T4" fmla="*/ 0 w 21600"/>
              <a:gd name="T5" fmla="*/ 2147483647 h 21600"/>
              <a:gd name="T6" fmla="*/ 348867070 w 21600"/>
              <a:gd name="T7" fmla="*/ 2147483647 h 21600"/>
              <a:gd name="T8" fmla="*/ 697696301 w 21600"/>
              <a:gd name="T9" fmla="*/ 2147483647 h 21600"/>
              <a:gd name="T10" fmla="*/ 802419112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992 h 21600"/>
              <a:gd name="T20" fmla="*/ 1878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13" y="0"/>
                </a:moveTo>
                <a:lnTo>
                  <a:pt x="12825" y="8319"/>
                </a:lnTo>
                <a:lnTo>
                  <a:pt x="15644" y="8319"/>
                </a:lnTo>
                <a:lnTo>
                  <a:pt x="15644" y="17992"/>
                </a:lnTo>
                <a:lnTo>
                  <a:pt x="0" y="17992"/>
                </a:lnTo>
                <a:lnTo>
                  <a:pt x="0" y="21600"/>
                </a:lnTo>
                <a:lnTo>
                  <a:pt x="18781" y="21600"/>
                </a:lnTo>
                <a:lnTo>
                  <a:pt x="18781" y="8319"/>
                </a:lnTo>
                <a:lnTo>
                  <a:pt x="21600" y="8319"/>
                </a:lnTo>
                <a:lnTo>
                  <a:pt x="17213" y="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 flipV="1">
            <a:off x="5786446" y="3786190"/>
            <a:ext cx="792163" cy="1000132"/>
          </a:xfrm>
          <a:custGeom>
            <a:avLst/>
            <a:gdLst>
              <a:gd name="T0" fmla="*/ 849060841 w 21600"/>
              <a:gd name="T1" fmla="*/ 0 h 21600"/>
              <a:gd name="T2" fmla="*/ 632615724 w 21600"/>
              <a:gd name="T3" fmla="*/ 2147483647 h 21600"/>
              <a:gd name="T4" fmla="*/ 0 w 21600"/>
              <a:gd name="T5" fmla="*/ 2147483647 h 21600"/>
              <a:gd name="T6" fmla="*/ 463228023 w 21600"/>
              <a:gd name="T7" fmla="*/ 2147483647 h 21600"/>
              <a:gd name="T8" fmla="*/ 926404959 w 21600"/>
              <a:gd name="T9" fmla="*/ 2147483647 h 21600"/>
              <a:gd name="T10" fmla="*/ 1065457585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992 h 21600"/>
              <a:gd name="T20" fmla="*/ 1878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213" y="0"/>
                </a:moveTo>
                <a:lnTo>
                  <a:pt x="12825" y="8319"/>
                </a:lnTo>
                <a:lnTo>
                  <a:pt x="15644" y="8319"/>
                </a:lnTo>
                <a:lnTo>
                  <a:pt x="15644" y="17992"/>
                </a:lnTo>
                <a:lnTo>
                  <a:pt x="0" y="17992"/>
                </a:lnTo>
                <a:lnTo>
                  <a:pt x="0" y="21600"/>
                </a:lnTo>
                <a:lnTo>
                  <a:pt x="18781" y="21600"/>
                </a:lnTo>
                <a:lnTo>
                  <a:pt x="18781" y="8319"/>
                </a:lnTo>
                <a:lnTo>
                  <a:pt x="21600" y="8319"/>
                </a:lnTo>
                <a:lnTo>
                  <a:pt x="17213" y="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ru-RU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500298" y="3143248"/>
            <a:ext cx="649286" cy="300038"/>
          </a:xfrm>
          <a:prstGeom prst="leftArrow">
            <a:avLst>
              <a:gd name="adj1" fmla="val 50000"/>
              <a:gd name="adj2" fmla="val 6600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flipH="1">
            <a:off x="6143636" y="3071810"/>
            <a:ext cx="642942" cy="300037"/>
          </a:xfrm>
          <a:prstGeom prst="leftArrow">
            <a:avLst>
              <a:gd name="adj1" fmla="val 50000"/>
              <a:gd name="adj2" fmla="val 66005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6786578" y="2857496"/>
            <a:ext cx="2357422" cy="769441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Математические способности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1357290" y="3071810"/>
            <a:ext cx="1008063" cy="430213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4357686" y="1428736"/>
            <a:ext cx="433386" cy="1065225"/>
          </a:xfrm>
          <a:prstGeom prst="upArrow">
            <a:avLst>
              <a:gd name="adj1" fmla="val 50000"/>
              <a:gd name="adj2" fmla="val 59298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dirty="0">
              <a:solidFill>
                <a:srgbClr val="0000FF"/>
              </a:solidFill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 flipV="1">
            <a:off x="4429124" y="3857628"/>
            <a:ext cx="428628" cy="1000132"/>
          </a:xfrm>
          <a:prstGeom prst="upArrow">
            <a:avLst>
              <a:gd name="adj1" fmla="val 50000"/>
              <a:gd name="adj2" fmla="val 53459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285852" y="928670"/>
            <a:ext cx="2303462" cy="466725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Воображени</a:t>
            </a:r>
            <a:r>
              <a:rPr lang="ru-RU" altLang="ru-RU" sz="24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3786182" y="928670"/>
            <a:ext cx="1944688" cy="430212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929322" y="928670"/>
            <a:ext cx="2016125" cy="430212"/>
          </a:xfrm>
          <a:prstGeom prst="rect">
            <a:avLst/>
          </a:prstGeom>
          <a:noFill/>
          <a:ln w="9525">
            <a:solidFill>
              <a:srgbClr val="CC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1428728" y="4857760"/>
            <a:ext cx="2089150" cy="769938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Физические   качества</a:t>
            </a: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3643306" y="4857760"/>
            <a:ext cx="2519362" cy="769938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Экологические знания</a:t>
            </a:r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6286512" y="4857760"/>
            <a:ext cx="2449513" cy="769938"/>
          </a:xfrm>
          <a:prstGeom prst="rect">
            <a:avLst/>
          </a:prstGeom>
          <a:noFill/>
          <a:ln w="9525">
            <a:solidFill>
              <a:srgbClr val="99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2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Нравственные качества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00100" y="35716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642910" y="142852"/>
          <a:ext cx="8147050" cy="4516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AutoShape 18"/>
          <p:cNvSpPr>
            <a:spLocks noChangeArrowheads="1"/>
          </p:cNvSpPr>
          <p:nvPr/>
        </p:nvSpPr>
        <p:spPr bwMode="auto">
          <a:xfrm>
            <a:off x="1857356" y="4857760"/>
            <a:ext cx="5715040" cy="1484312"/>
          </a:xfrm>
          <a:prstGeom prst="horizontalScrol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altLang="ru-RU" sz="1800">
              <a:solidFill>
                <a:srgbClr val="0066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5143512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Совет! </a:t>
            </a:r>
            <a:r>
              <a:rPr lang="ru-RU" alt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Читайте больше сказок! Попросите, чтобы</a:t>
            </a:r>
          </a:p>
          <a:p>
            <a:r>
              <a:rPr lang="ru-RU" alt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ребенок пересказал сказку. Разыграйте сказку по</a:t>
            </a:r>
          </a:p>
          <a:p>
            <a:r>
              <a:rPr lang="ru-RU" altLang="ru-RU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ролям.</a:t>
            </a:r>
            <a:endParaRPr lang="ru-RU" altLang="ru-RU" b="1" dirty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2500298" y="285728"/>
            <a:ext cx="4714909" cy="1728788"/>
          </a:xfrm>
          <a:custGeom>
            <a:avLst/>
            <a:gdLst>
              <a:gd name="T0" fmla="*/ 1471044885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633185093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00FFFF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71736" y="714356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  <a:endParaRPr lang="ru-RU" altLang="ru-RU" sz="36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14348" y="1714488"/>
            <a:ext cx="3786214" cy="3889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ru-RU" altLang="ru-RU" sz="3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Воображение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Очень полезно</a:t>
            </a:r>
            <a:r>
              <a:rPr kumimoji="0" lang="ru-RU" altLang="ru-RU" sz="30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важно для дошкольника: оно</a:t>
            </a:r>
            <a:r>
              <a:rPr kumimoji="0" lang="ru-RU" altLang="ru-RU" sz="30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делает его жизнь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индивидуально –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творческой,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неповторимой,</a:t>
            </a:r>
          </a:p>
          <a:p>
            <a:pPr marL="609600" marR="0" lvl="0" indent="-6096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нестандартной</a:t>
            </a:r>
            <a:r>
              <a:rPr kumimoji="0" lang="ru-RU" alt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9" name="Rectangle 9"/>
          <p:cNvSpPr txBox="1">
            <a:spLocks noChangeArrowheads="1"/>
          </p:cNvSpPr>
          <p:nvPr/>
        </p:nvSpPr>
        <p:spPr>
          <a:xfrm>
            <a:off x="4610100" y="1700213"/>
            <a:ext cx="3849688" cy="51577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alt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Сказку вовсе не обязательно читать                   полностью.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Середину или заключение можно   оставить на потом, чтобы ребенок сам          придумал   продолжение или сам сочинил  сказку.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928794" y="285728"/>
            <a:ext cx="5214974" cy="1214446"/>
          </a:xfrm>
          <a:prstGeom prst="cloudCallout">
            <a:avLst>
              <a:gd name="adj1" fmla="val -61051"/>
              <a:gd name="adj2" fmla="val 101287"/>
            </a:avLst>
          </a:prstGeom>
          <a:solidFill>
            <a:srgbClr val="FFF48B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endParaRPr lang="ru-RU" alt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85723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928662" y="1357298"/>
            <a:ext cx="7696200" cy="49688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  <a:r>
              <a:rPr kumimoji="0" lang="ru-RU" alt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Сказка</a:t>
            </a:r>
            <a:r>
              <a:rPr kumimoji="0" lang="ru-RU" alt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  правильно себя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вести и проявлять определенные черты характера в той или иной ситуации. Так же развивается мышление, когда ребенок играет в различные дидактические игры.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alt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Совет!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Поиграйте с детьми в  дидактические игры: «Из какой сказки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этот герой?», «Кто лишний?»,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«Какие сказки перепутались?»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86050" y="85723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1857356" y="357166"/>
            <a:ext cx="6337300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5400" b="1" kern="10" spc="-540" dirty="0">
                <a:ln w="12700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творчество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84213" y="1268413"/>
            <a:ext cx="7632700" cy="511333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Сказка, как ни что другое, дает определенный полет фантазии и огромную возможность для воображения, а значит и способствует развитию творческого потенциала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бойтесь чаще давать детям краски, кисточки пластилин, цветную бумагу  для самостоятельной деятельности. Уделяйте   больше   </a:t>
            </a: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времени для театральной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деятельности.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86050" y="85723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142976" y="357166"/>
            <a:ext cx="7416800" cy="1584325"/>
          </a:xfrm>
          <a:prstGeom prst="ellipseRibbon">
            <a:avLst>
              <a:gd name="adj1" fmla="val 17032"/>
              <a:gd name="adj2" fmla="val 62944"/>
              <a:gd name="adj3" fmla="val 4856"/>
            </a:avLst>
          </a:prstGeom>
          <a:solidFill>
            <a:srgbClr val="00FFFF"/>
          </a:solidFill>
          <a:ln w="9525">
            <a:solidFill>
              <a:srgbClr val="FFB8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3600" b="1" i="1" dirty="0">
                <a:solidFill>
                  <a:srgbClr val="BE0E51"/>
                </a:solidFill>
                <a:latin typeface="Times New Roman" pitchFamily="18" charset="0"/>
                <a:cs typeface="Times New Roman" pitchFamily="18" charset="0"/>
              </a:rPr>
              <a:t>Математические</a:t>
            </a:r>
          </a:p>
          <a:p>
            <a:pPr algn="ctr"/>
            <a:r>
              <a:rPr lang="ru-RU" altLang="ru-RU" sz="3600" b="1" i="1" dirty="0">
                <a:solidFill>
                  <a:srgbClr val="BE0E51"/>
                </a:solidFill>
                <a:latin typeface="Times New Roman" pitchFamily="18" charset="0"/>
                <a:cs typeface="Times New Roman" pitchFamily="18" charset="0"/>
              </a:rPr>
              <a:t> способности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85800" y="1828800"/>
            <a:ext cx="7696200" cy="48402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Большое место сказка занимает и в такой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Области, как математика. Дети, слушая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Сказки, учатся считать, сравнивать, делить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Прочитав сказку спросите у ребенка: Сколько в ней было героев (попросите выложить палочки). Сколько зверей? Кого больше? Кого меньше? Сравните зверей. Какие   большие? Какие маленькие? Кому какой мостик построить? (Мишке - широкий,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зайке – узкий). Как разделить яблоко,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сыр, апельсин?</a:t>
            </a: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625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86050" y="85723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1214414" y="214290"/>
            <a:ext cx="6858048" cy="1844675"/>
          </a:xfrm>
          <a:prstGeom prst="horizontalScroll">
            <a:avLst>
              <a:gd name="adj" fmla="val 16009"/>
            </a:avLst>
          </a:prstGeom>
          <a:solidFill>
            <a:srgbClr val="99FFCC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i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Нравственные качества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000100" y="2000240"/>
            <a:ext cx="7696200" cy="3657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Нравственные чувства рождаются в душе ребенка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 впечатлением сказочных образов. Сказка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неотделима от красоты, способствует развитию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эстетических чувств, без которых немыслимо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благородство души, чуткость к человеческому горю,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состраданию. Благодаря сказки ребенок познает мир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не только умом, но и сердцем. Выражает свое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C1284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отношение к добру и злу.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Совет!</a:t>
            </a:r>
            <a:r>
              <a:rPr kumimoji="0" lang="ru-RU" alt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4960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200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Прочитав сказку, побеседуйте с ребенком: Кто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200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положительный герой, кто отрицательный?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200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Что победило добро или зло? Как бы ты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7200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поступил на месте героев сказки?</a:t>
            </a: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991</Words>
  <Application>Microsoft Office PowerPoint</Application>
  <PresentationFormat>Экран (4:3)</PresentationFormat>
  <Paragraphs>175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17</cp:revision>
  <dcterms:modified xsi:type="dcterms:W3CDTF">2017-12-22T10:56:45Z</dcterms:modified>
</cp:coreProperties>
</file>