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1" r:id="rId1"/>
  </p:sldMasterIdLst>
  <p:sldIdLst>
    <p:sldId id="256" r:id="rId2"/>
    <p:sldId id="262" r:id="rId3"/>
    <p:sldId id="279" r:id="rId4"/>
    <p:sldId id="280" r:id="rId5"/>
    <p:sldId id="281" r:id="rId6"/>
    <p:sldId id="283" r:id="rId7"/>
    <p:sldId id="284" r:id="rId8"/>
    <p:sldId id="285" r:id="rId9"/>
    <p:sldId id="287" r:id="rId10"/>
    <p:sldId id="288" r:id="rId11"/>
    <p:sldId id="289" r:id="rId12"/>
    <p:sldId id="292" r:id="rId13"/>
    <p:sldId id="305" r:id="rId14"/>
    <p:sldId id="297" r:id="rId15"/>
    <p:sldId id="295" r:id="rId16"/>
    <p:sldId id="296" r:id="rId17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41" autoAdjust="0"/>
    <p:restoredTop sz="94660"/>
  </p:normalViewPr>
  <p:slideViewPr>
    <p:cSldViewPr>
      <p:cViewPr varScale="1">
        <p:scale>
          <a:sx n="46" d="100"/>
          <a:sy n="46" d="100"/>
        </p:scale>
        <p:origin x="-6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-7938" y="-7938"/>
            <a:ext cx="9169401" cy="6873876"/>
            <a:chOff x="-8466" y="-8468"/>
            <a:chExt cx="9169804" cy="6874935"/>
          </a:xfrm>
        </p:grpSpPr>
        <p:cxnSp>
          <p:nvCxnSpPr>
            <p:cNvPr id="5" name="Straight Connector 16">
              <a:extLst>
                <a:ext uri="{FF2B5EF4-FFF2-40B4-BE49-F238E27FC236}"/>
              </a:extLst>
            </p:cNvPr>
            <p:cNvCxnSpPr/>
            <p:nvPr/>
          </p:nvCxnSpPr>
          <p:spPr>
            <a:xfrm flipV="1">
              <a:off x="5130498" y="4175239"/>
              <a:ext cx="4022902" cy="2683288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17">
              <a:extLst>
                <a:ext uri="{FF2B5EF4-FFF2-40B4-BE49-F238E27FC236}"/>
              </a:extLst>
            </p:cNvPr>
            <p:cNvCxnSpPr/>
            <p:nvPr/>
          </p:nvCxnSpPr>
          <p:spPr>
            <a:xfrm>
              <a:off x="7041932" y="-529"/>
              <a:ext cx="1219254" cy="6859057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Freeform 18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6891113" y="-529"/>
              <a:ext cx="2270225" cy="686699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19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7205452" y="-8468"/>
              <a:ext cx="1947948" cy="6866996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20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6638689" y="3919613"/>
              <a:ext cx="2513123" cy="2938915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21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7010180" y="-8468"/>
              <a:ext cx="2143219" cy="6866996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22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8296112" y="-8468"/>
              <a:ext cx="857288" cy="6866996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23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8077027" y="-8468"/>
              <a:ext cx="1066847" cy="6866996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24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8059565" y="4894488"/>
              <a:ext cx="1095423" cy="1964040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27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-8466" y="-8468"/>
              <a:ext cx="863639" cy="5698416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15" name="Date Placeholder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84747-E84F-487D-BFAD-0C381DDA56AB}" type="datetimeFigureOut">
              <a:rPr lang="ru-RU"/>
              <a:pPr>
                <a:defRPr/>
              </a:pPr>
              <a:t>22.12.2017</a:t>
            </a:fld>
            <a:endParaRPr lang="ru-RU"/>
          </a:p>
        </p:txBody>
      </p:sp>
      <p:sp>
        <p:nvSpPr>
          <p:cNvPr id="16" name="Footer Placeholder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65110-6059-4A6A-89BC-10903269415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8421A-A432-45C9-9E92-B114287683EB}" type="datetimeFigureOut">
              <a:rPr lang="ru-RU"/>
              <a:pPr>
                <a:defRPr/>
              </a:pPr>
              <a:t>22.12.2017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5C6EA-3748-4DDB-9BBC-43DD555BEFD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482600" y="790575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ru-RU" sz="8000">
                <a:solidFill>
                  <a:srgbClr val="C0E474"/>
                </a:solidFill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6" name="TextBox 5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6748463" y="2886075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ru-RU" sz="8000">
                <a:solidFill>
                  <a:srgbClr val="C0E474"/>
                </a:solidFill>
                <a:latin typeface="Arial" panose="020B0604020202020204" pitchFamily="34" charset="0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8003D-F0AD-4F21-A511-36B5E801E8B6}" type="datetimeFigureOut">
              <a:rPr lang="ru-RU"/>
              <a:pPr>
                <a:defRPr/>
              </a:pPr>
              <a:t>22.12.2017</a:t>
            </a:fld>
            <a:endParaRPr lang="ru-RU"/>
          </a:p>
        </p:txBody>
      </p:sp>
      <p:sp>
        <p:nvSpPr>
          <p:cNvPr id="8" name="Footer Placeholder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303505-211E-412B-948C-3148F472F6C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55C5F-C45F-40DE-BE4D-66D5A198446A}" type="datetimeFigureOut">
              <a:rPr lang="ru-RU"/>
              <a:pPr>
                <a:defRPr/>
              </a:pPr>
              <a:t>22.12.2017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616F32-73F2-4829-B47E-B2D737D636F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482600" y="790575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ru-RU" sz="8000">
                <a:solidFill>
                  <a:srgbClr val="C0E474"/>
                </a:solidFill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6" name="TextBox 5">
            <a:extLst>
              <a:ext uri="{FF2B5EF4-FFF2-40B4-BE49-F238E27FC236}"/>
            </a:extLst>
          </p:cNvPr>
          <p:cNvSpPr txBox="1">
            <a:spLocks noChangeArrowheads="1"/>
          </p:cNvSpPr>
          <p:nvPr/>
        </p:nvSpPr>
        <p:spPr bwMode="auto">
          <a:xfrm>
            <a:off x="6748463" y="2886075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ru-RU" sz="8000">
                <a:solidFill>
                  <a:srgbClr val="C0E474"/>
                </a:solidFill>
                <a:latin typeface="Arial" panose="020B0604020202020204" pitchFamily="34" charset="0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19366-DB2B-4B4F-AD8A-80527869AAEB}" type="datetimeFigureOut">
              <a:rPr lang="ru-RU"/>
              <a:pPr>
                <a:defRPr/>
              </a:pPr>
              <a:t>22.12.2017</a:t>
            </a:fld>
            <a:endParaRPr lang="ru-RU"/>
          </a:p>
        </p:txBody>
      </p:sp>
      <p:sp>
        <p:nvSpPr>
          <p:cNvPr id="8" name="Footer Placeholder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CA4E30-27C2-4FE8-B518-6A996FDB1C9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9A0A2-39BA-41D6-9782-53DC9002C53E}" type="datetimeFigureOut">
              <a:rPr lang="ru-RU"/>
              <a:pPr>
                <a:defRPr/>
              </a:pPr>
              <a:t>22.12.2017</a:t>
            </a:fld>
            <a:endParaRPr lang="ru-RU"/>
          </a:p>
        </p:txBody>
      </p:sp>
      <p:sp>
        <p:nvSpPr>
          <p:cNvPr id="6" name="Footer Placeholder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BDAFC-2F4C-4979-B28C-5D3CB87A98E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CCE618-4057-4304-A651-82C1AF86BBC4}" type="datetimeFigureOut">
              <a:rPr lang="ru-RU"/>
              <a:pPr>
                <a:defRPr/>
              </a:pPr>
              <a:t>22.12.2017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2C45E6-35A4-456E-A9ED-771C16B6B83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23A5D-0F2F-42D7-B014-B45EE06E036D}" type="datetimeFigureOut">
              <a:rPr lang="ru-RU"/>
              <a:pPr>
                <a:defRPr/>
              </a:pPr>
              <a:t>22.12.2017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1CBCB7-41BA-4C96-B8C1-BBB6B5C0297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B608B-918B-4B5F-8AC0-3BD928DE96CE}" type="datetimeFigureOut">
              <a:rPr lang="ru-RU"/>
              <a:pPr>
                <a:defRPr/>
              </a:pPr>
              <a:t>22.12.2017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B97FA1-BB7A-4E18-BE62-1DBCB42B1EC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94601-242B-43C1-8B2E-99B13C8DAF6D}" type="datetimeFigureOut">
              <a:rPr lang="ru-RU"/>
              <a:pPr>
                <a:defRPr/>
              </a:pPr>
              <a:t>22.12.2017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0A4B3A-497A-419C-98DF-B3905D88225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FEFDE-D03F-4801-8BC9-553EABBDDFDB}" type="datetimeFigureOut">
              <a:rPr lang="ru-RU"/>
              <a:pPr>
                <a:defRPr/>
              </a:pPr>
              <a:t>22.12.2017</a:t>
            </a:fld>
            <a:endParaRPr lang="ru-RU"/>
          </a:p>
        </p:txBody>
      </p:sp>
      <p:sp>
        <p:nvSpPr>
          <p:cNvPr id="6" name="Footer Placeholder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F7F22-665B-4805-AFF0-E62279E8207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14A19-CD84-480D-A9E6-9DFF02320D6D}" type="datetimeFigureOut">
              <a:rPr lang="ru-RU"/>
              <a:pPr>
                <a:defRPr/>
              </a:pPr>
              <a:t>22.12.2017</a:t>
            </a:fld>
            <a:endParaRPr lang="ru-RU"/>
          </a:p>
        </p:txBody>
      </p:sp>
      <p:sp>
        <p:nvSpPr>
          <p:cNvPr id="8" name="Footer Placeholder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92766-3BD9-469E-B1E9-6F9F37028A0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F370D-69D4-43B4-B7BF-1C2D127FD2ED}" type="datetimeFigureOut">
              <a:rPr lang="ru-RU"/>
              <a:pPr>
                <a:defRPr/>
              </a:pPr>
              <a:t>22.12.2017</a:t>
            </a:fld>
            <a:endParaRPr lang="ru-RU"/>
          </a:p>
        </p:txBody>
      </p:sp>
      <p:sp>
        <p:nvSpPr>
          <p:cNvPr id="4" name="Footer Placeholder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FA616-B85F-4149-8850-409A2BA8656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9FE7D-85B8-43B4-A975-C9C1221534D7}" type="datetimeFigureOut">
              <a:rPr lang="ru-RU"/>
              <a:pPr>
                <a:defRPr/>
              </a:pPr>
              <a:t>22.12.2017</a:t>
            </a:fld>
            <a:endParaRPr lang="ru-RU"/>
          </a:p>
        </p:txBody>
      </p:sp>
      <p:sp>
        <p:nvSpPr>
          <p:cNvPr id="3" name="Footer Placeholder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FD6B0-DE25-4E01-B20E-35F8633FE12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47D51-25CE-4107-A022-4AA4E9373B74}" type="datetimeFigureOut">
              <a:rPr lang="ru-RU"/>
              <a:pPr>
                <a:defRPr/>
              </a:pPr>
              <a:t>22.12.2017</a:t>
            </a:fld>
            <a:endParaRPr lang="ru-RU"/>
          </a:p>
        </p:txBody>
      </p:sp>
      <p:sp>
        <p:nvSpPr>
          <p:cNvPr id="6" name="Footer Placeholder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E8C43-8EEE-4F42-A18B-DB88D334FC4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DE8FB-5D88-4B9C-9862-8FBA95633D60}" type="datetimeFigureOut">
              <a:rPr lang="ru-RU"/>
              <a:pPr>
                <a:defRPr/>
              </a:pPr>
              <a:t>22.12.2017</a:t>
            </a:fld>
            <a:endParaRPr lang="ru-RU"/>
          </a:p>
        </p:txBody>
      </p:sp>
      <p:sp>
        <p:nvSpPr>
          <p:cNvPr id="6" name="Footer Placeholder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210E06-389F-4152-9BD9-E253354A11B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6"/>
          <p:cNvGrpSpPr>
            <a:grpSpLocks/>
          </p:cNvGrpSpPr>
          <p:nvPr/>
        </p:nvGrpSpPr>
        <p:grpSpPr bwMode="auto">
          <a:xfrm>
            <a:off x="-7938" y="-7938"/>
            <a:ext cx="9169401" cy="6873876"/>
            <a:chOff x="-8467" y="-8468"/>
            <a:chExt cx="9169805" cy="6874935"/>
          </a:xfrm>
        </p:grpSpPr>
        <p:sp>
          <p:nvSpPr>
            <p:cNvPr id="7" name="Freeform 6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-8467" y="4013290"/>
              <a:ext cx="457221" cy="285317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>
              <a:extLst>
                <a:ext uri="{FF2B5EF4-FFF2-40B4-BE49-F238E27FC236}"/>
              </a:extLst>
            </p:cNvPr>
            <p:cNvCxnSpPr/>
            <p:nvPr/>
          </p:nvCxnSpPr>
          <p:spPr>
            <a:xfrm flipV="1">
              <a:off x="5130497" y="4175239"/>
              <a:ext cx="4022902" cy="2683288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/>
              </a:extLst>
            </p:cNvPr>
            <p:cNvCxnSpPr/>
            <p:nvPr/>
          </p:nvCxnSpPr>
          <p:spPr>
            <a:xfrm>
              <a:off x="7041932" y="-529"/>
              <a:ext cx="1219254" cy="6859057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6891113" y="-529"/>
              <a:ext cx="2270225" cy="686699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7205452" y="-8468"/>
              <a:ext cx="1947948" cy="6866996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6638689" y="3919613"/>
              <a:ext cx="2513124" cy="2938915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7010180" y="-8468"/>
              <a:ext cx="2143219" cy="6866996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8296112" y="-8468"/>
              <a:ext cx="857288" cy="6866996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8077027" y="-8468"/>
              <a:ext cx="1066847" cy="6866996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8059564" y="4894488"/>
              <a:ext cx="1095423" cy="1964040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027" name="Title Placeholder 1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609600"/>
            <a:ext cx="6348413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8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2160588"/>
            <a:ext cx="6348413" cy="388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405438" y="6042025"/>
            <a:ext cx="6842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207ABA3-6F94-4E12-BE2F-3FD9DC4B394D}" type="datetimeFigureOut">
              <a:rPr lang="ru-RU"/>
              <a:pPr>
                <a:defRPr/>
              </a:pPr>
              <a:t>22.12.2017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9600" y="6042025"/>
            <a:ext cx="462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45250" y="6042025"/>
            <a:ext cx="512763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C219DFD5-8A96-4C4F-A05E-99D69DA26AD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9" r:id="rId1"/>
    <p:sldLayoutId id="2147484136" r:id="rId2"/>
    <p:sldLayoutId id="2147484137" r:id="rId3"/>
    <p:sldLayoutId id="2147484138" r:id="rId4"/>
    <p:sldLayoutId id="2147484139" r:id="rId5"/>
    <p:sldLayoutId id="2147484140" r:id="rId6"/>
    <p:sldLayoutId id="2147484141" r:id="rId7"/>
    <p:sldLayoutId id="2147484142" r:id="rId8"/>
    <p:sldLayoutId id="2147484143" r:id="rId9"/>
    <p:sldLayoutId id="2147484144" r:id="rId10"/>
    <p:sldLayoutId id="2147484150" r:id="rId11"/>
    <p:sldLayoutId id="2147484145" r:id="rId12"/>
    <p:sldLayoutId id="2147484151" r:id="rId13"/>
    <p:sldLayoutId id="2147484146" r:id="rId14"/>
    <p:sldLayoutId id="2147484147" r:id="rId15"/>
    <p:sldLayoutId id="2147484148" r:id="rId16"/>
  </p:sldLayoutIdLst>
  <p:transition spd="med">
    <p:fade thruBlk="1"/>
  </p:transition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-76200" y="1195388"/>
            <a:ext cx="83058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343400" y="4876800"/>
            <a:ext cx="4495800" cy="1676400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002060"/>
                </a:solidFill>
              </a:rPr>
              <a:t>Из опыта работы учителей  начальных</a:t>
            </a:r>
          </a:p>
          <a:p>
            <a:pPr eaLnBrk="1" hangingPunct="1"/>
            <a:r>
              <a:rPr lang="ru-RU" altLang="ru-RU" smtClean="0">
                <a:solidFill>
                  <a:srgbClr val="002060"/>
                </a:solidFill>
              </a:rPr>
              <a:t>классов  МОАУ «СОШ №10»</a:t>
            </a:r>
          </a:p>
          <a:p>
            <a:pPr eaLnBrk="1" hangingPunct="1"/>
            <a:r>
              <a:rPr lang="ru-RU" altLang="ru-RU" smtClean="0">
                <a:solidFill>
                  <a:srgbClr val="002060"/>
                </a:solidFill>
              </a:rPr>
              <a:t>Корнеевой Анастасии Сергеевны</a:t>
            </a:r>
          </a:p>
          <a:p>
            <a:pPr eaLnBrk="1" hangingPunct="1"/>
            <a:r>
              <a:rPr lang="ru-RU" altLang="ru-RU" smtClean="0">
                <a:solidFill>
                  <a:srgbClr val="002060"/>
                </a:solidFill>
              </a:rPr>
              <a:t>Подопригоровой Елены Михайловны</a:t>
            </a:r>
          </a:p>
          <a:p>
            <a:pPr eaLnBrk="1" hangingPunct="1"/>
            <a:endParaRPr lang="ru-RU" altLang="ru-RU" smtClean="0">
              <a:solidFill>
                <a:srgbClr val="002060"/>
              </a:solidFill>
            </a:endParaRPr>
          </a:p>
        </p:txBody>
      </p:sp>
      <p:sp>
        <p:nvSpPr>
          <p:cNvPr id="5124" name="Прямоугольник 1"/>
          <p:cNvSpPr>
            <a:spLocks noChangeArrowheads="1"/>
          </p:cNvSpPr>
          <p:nvPr/>
        </p:nvSpPr>
        <p:spPr bwMode="auto">
          <a:xfrm>
            <a:off x="0" y="0"/>
            <a:ext cx="63246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1" hangingPunct="1"/>
            <a:r>
              <a:rPr kumimoji="1" lang="ru-RU" altLang="ru-RU" i="1">
                <a:latin typeface="Times New Roman" pitchFamily="18" charset="0"/>
              </a:rPr>
              <a:t>"Скажи мне, и я забуду. </a:t>
            </a:r>
            <a:br>
              <a:rPr kumimoji="1" lang="ru-RU" altLang="ru-RU" i="1">
                <a:latin typeface="Times New Roman" pitchFamily="18" charset="0"/>
              </a:rPr>
            </a:br>
            <a:r>
              <a:rPr kumimoji="1" lang="ru-RU" altLang="ru-RU" i="1">
                <a:latin typeface="Times New Roman" pitchFamily="18" charset="0"/>
              </a:rPr>
              <a:t>Покажи мне, - я смогу запомнить. </a:t>
            </a:r>
            <a:br>
              <a:rPr kumimoji="1" lang="ru-RU" altLang="ru-RU" i="1">
                <a:latin typeface="Times New Roman" pitchFamily="18" charset="0"/>
              </a:rPr>
            </a:br>
            <a:r>
              <a:rPr kumimoji="1" lang="ru-RU" altLang="ru-RU" i="1">
                <a:latin typeface="Times New Roman" pitchFamily="18" charset="0"/>
              </a:rPr>
              <a:t>Позволь мне это сделать самому,</a:t>
            </a:r>
            <a:br>
              <a:rPr kumimoji="1" lang="ru-RU" altLang="ru-RU" i="1">
                <a:latin typeface="Times New Roman" pitchFamily="18" charset="0"/>
              </a:rPr>
            </a:br>
            <a:r>
              <a:rPr kumimoji="1" lang="ru-RU" altLang="ru-RU" i="1">
                <a:latin typeface="Times New Roman" pitchFamily="18" charset="0"/>
              </a:rPr>
              <a:t>и это станет моим навсегда". </a:t>
            </a:r>
            <a:br>
              <a:rPr kumimoji="1" lang="ru-RU" altLang="ru-RU" i="1">
                <a:latin typeface="Times New Roman" pitchFamily="18" charset="0"/>
              </a:rPr>
            </a:br>
            <a:r>
              <a:rPr kumimoji="1" lang="ru-RU" altLang="ru-RU" i="1">
                <a:latin typeface="Times New Roman" pitchFamily="18" charset="0"/>
              </a:rPr>
              <a:t>Древняя мудрость</a:t>
            </a:r>
            <a:r>
              <a:rPr kumimoji="1" lang="ru-RU" altLang="ru-RU">
                <a:latin typeface="Times New Roman" pitchFamily="18" charset="0"/>
              </a:rPr>
              <a:t> </a:t>
            </a:r>
          </a:p>
        </p:txBody>
      </p:sp>
      <p:sp>
        <p:nvSpPr>
          <p:cNvPr id="5125" name="Прямоугольник 2"/>
          <p:cNvSpPr>
            <a:spLocks noChangeArrowheads="1"/>
          </p:cNvSpPr>
          <p:nvPr/>
        </p:nvSpPr>
        <p:spPr bwMode="auto">
          <a:xfrm>
            <a:off x="914400" y="1752600"/>
            <a:ext cx="80010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kumimoji="1" lang="ru-RU" altLang="ru-RU" sz="4800">
                <a:latin typeface="Times New Roman" pitchFamily="18" charset="0"/>
              </a:rPr>
              <a:t>Запоминание словарных</a:t>
            </a:r>
            <a:endParaRPr kumimoji="1" lang="en-US" altLang="ru-RU" sz="4800">
              <a:latin typeface="Times New Roman" pitchFamily="18" charset="0"/>
            </a:endParaRPr>
          </a:p>
          <a:p>
            <a:pPr eaLnBrk="1" hangingPunct="1"/>
            <a:r>
              <a:rPr kumimoji="1" lang="ru-RU" altLang="ru-RU" sz="4800">
                <a:latin typeface="Times New Roman" pitchFamily="18" charset="0"/>
              </a:rPr>
              <a:t> слов методом ассоциаций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063" y="381000"/>
            <a:ext cx="6643687" cy="10382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/>
              <a:t>   </a:t>
            </a:r>
            <a:r>
              <a:rPr lang="ru-RU" b="1" i="1" dirty="0">
                <a:solidFill>
                  <a:srgbClr val="92D050"/>
                </a:solidFill>
              </a:rPr>
              <a:t>Ассоциативный образ по имени</a:t>
            </a:r>
          </a:p>
        </p:txBody>
      </p:sp>
      <p:pic>
        <p:nvPicPr>
          <p:cNvPr id="20483" name="Рисунок 3" descr="костюм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263" y="1600200"/>
            <a:ext cx="4162425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Рисунок 4" descr="пальто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21113" y="3444875"/>
            <a:ext cx="3981450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533400"/>
            <a:ext cx="9063038" cy="8128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/>
              <a:t>      </a:t>
            </a:r>
            <a:r>
              <a:rPr lang="ru-RU" b="1" i="1" dirty="0">
                <a:solidFill>
                  <a:srgbClr val="92D050"/>
                </a:solidFill>
              </a:rPr>
              <a:t>Ассоциативный образ по принадлежности</a:t>
            </a:r>
          </a:p>
        </p:txBody>
      </p:sp>
      <p:pic>
        <p:nvPicPr>
          <p:cNvPr id="21507" name="Рисунок 3" descr="корова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3576638"/>
            <a:ext cx="3776663" cy="274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Рисунок 4" descr="собака 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9888" y="1524000"/>
            <a:ext cx="3892550" cy="286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04800"/>
            <a:ext cx="7458075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/>
              <a:t>   </a:t>
            </a:r>
            <a:r>
              <a:rPr lang="ru-RU" b="1" i="1" dirty="0">
                <a:solidFill>
                  <a:srgbClr val="92D050"/>
                </a:solidFill>
              </a:rPr>
              <a:t>Ассоциативный образ по форме</a:t>
            </a:r>
            <a:br>
              <a:rPr lang="ru-RU" b="1" i="1" dirty="0">
                <a:solidFill>
                  <a:srgbClr val="92D050"/>
                </a:solidFill>
              </a:rPr>
            </a:br>
            <a:r>
              <a:rPr lang="ru-RU" b="1" i="1" dirty="0">
                <a:solidFill>
                  <a:srgbClr val="92D050"/>
                </a:solidFill>
              </a:rPr>
              <a:t>              ( слово – форма )</a:t>
            </a:r>
          </a:p>
        </p:txBody>
      </p:sp>
      <p:pic>
        <p:nvPicPr>
          <p:cNvPr id="24580" name="Рисунок 5" descr="солдат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8613" y="1731963"/>
            <a:ext cx="3095625" cy="224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Рисунок 6" descr="Шофер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450975"/>
            <a:ext cx="3000375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96863"/>
            <a:ext cx="6348413" cy="1074737"/>
          </a:xfrm>
        </p:spPr>
        <p:txBody>
          <a:bodyPr/>
          <a:lstStyle/>
          <a:p>
            <a:pPr algn="ctr">
              <a:defRPr/>
            </a:pPr>
            <a:r>
              <a:rPr lang="ru-RU" sz="6600" dirty="0" err="1">
                <a:solidFill>
                  <a:schemeClr val="tx2">
                    <a:lumMod val="75000"/>
                  </a:schemeClr>
                </a:solidFill>
              </a:rPr>
              <a:t>к</a:t>
            </a:r>
            <a:r>
              <a:rPr lang="ru-RU" sz="6600" dirty="0" err="1">
                <a:solidFill>
                  <a:srgbClr val="FF0000"/>
                </a:solidFill>
              </a:rPr>
              <a:t>А</a:t>
            </a:r>
            <a:r>
              <a:rPr lang="ru-RU" sz="6600" dirty="0" err="1">
                <a:solidFill>
                  <a:schemeClr val="tx2">
                    <a:lumMod val="75000"/>
                  </a:schemeClr>
                </a:solidFill>
              </a:rPr>
              <a:t>стрюля</a:t>
            </a:r>
            <a:endParaRPr lang="ru-RU" sz="66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8675" name="Объект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90863" y="1677988"/>
            <a:ext cx="4267200" cy="3502025"/>
          </a:xfrm>
        </p:spPr>
      </p:pic>
      <p:pic>
        <p:nvPicPr>
          <p:cNvPr id="28676" name="Рисунок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37288" y="777875"/>
            <a:ext cx="2438400" cy="133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Рисунок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5040313"/>
            <a:ext cx="2320925" cy="154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Рисунок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92713" y="4918075"/>
            <a:ext cx="3962400" cy="193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Рисунок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688" y="1231900"/>
            <a:ext cx="3048000" cy="223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0" name="Объект 3"/>
          <p:cNvPicPr>
            <a:picLocks noChangeAspect="1"/>
          </p:cNvPicPr>
          <p:nvPr/>
        </p:nvPicPr>
        <p:blipFill>
          <a:blip r:embed="rId7" cstate="print"/>
          <a:srcRect l="13374" t="20900" r="10062" b="16278"/>
          <a:stretch>
            <a:fillRect/>
          </a:stretch>
        </p:blipFill>
        <p:spPr bwMode="auto">
          <a:xfrm>
            <a:off x="3087688" y="1677988"/>
            <a:ext cx="4265612" cy="350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200" b="1" i="1" smtClean="0"/>
              <a:t>Практические рекомендации </a:t>
            </a:r>
            <a:br>
              <a:rPr lang="ru-RU" altLang="ru-RU" sz="3200" b="1" i="1" smtClean="0"/>
            </a:br>
            <a:r>
              <a:rPr lang="ru-RU" altLang="ru-RU" sz="3200" b="1" i="1" smtClean="0"/>
              <a:t>и выводы</a:t>
            </a:r>
          </a:p>
        </p:txBody>
      </p:sp>
      <p:sp>
        <p:nvSpPr>
          <p:cNvPr id="31747" name="Rectangle 3">
            <a:extLst>
              <a:ext uri="{FF2B5EF4-FFF2-40B4-BE49-F238E27FC236}"/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alt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Применение ассоциативного метода способствует успешному запоминанию словарных слов. 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alt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Повышается интерес к обучению, учащиеся находятся в постоянном поиске, творческий процесс приносит радостные эмоции и удовольствие от работы. 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alt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Самое главное, дети стали хорошо учиться.</a:t>
            </a:r>
          </a:p>
        </p:txBody>
      </p:sp>
      <p:pic>
        <p:nvPicPr>
          <p:cNvPr id="29700" name="Picture 5" descr="j03592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188" y="5805488"/>
            <a:ext cx="911225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i="1" dirty="0">
                <a:solidFill>
                  <a:srgbClr val="92D050"/>
                </a:solidFill>
              </a:rPr>
              <a:t>Ассоциативный метод имеет ряд ограничений:</a:t>
            </a:r>
            <a:br>
              <a:rPr lang="ru-RU" sz="3200" b="1" i="1" dirty="0">
                <a:solidFill>
                  <a:srgbClr val="92D050"/>
                </a:solidFill>
              </a:rPr>
            </a:br>
            <a:r>
              <a:rPr lang="ru-RU" sz="3200" b="1" i="1" dirty="0">
                <a:solidFill>
                  <a:srgbClr val="92D050"/>
                </a:solidFill>
              </a:rPr>
              <a:t/>
            </a:r>
            <a:br>
              <a:rPr lang="ru-RU" sz="3200" b="1" i="1" dirty="0">
                <a:solidFill>
                  <a:srgbClr val="92D050"/>
                </a:solidFill>
              </a:rPr>
            </a:br>
            <a:r>
              <a:rPr lang="ru-RU" sz="3200" b="1" i="1" dirty="0">
                <a:solidFill>
                  <a:srgbClr val="92D050"/>
                </a:solidFill>
              </a:rPr>
              <a:t/>
            </a:r>
            <a:br>
              <a:rPr lang="ru-RU" sz="3200" b="1" i="1" dirty="0">
                <a:solidFill>
                  <a:srgbClr val="92D050"/>
                </a:solidFill>
              </a:rPr>
            </a:br>
            <a:endParaRPr lang="ru-RU" sz="3200" b="1" i="1" dirty="0">
              <a:solidFill>
                <a:srgbClr val="92D050"/>
              </a:solidFill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057400"/>
            <a:ext cx="8229600" cy="1731963"/>
          </a:xfrm>
        </p:spPr>
        <p:txBody>
          <a:bodyPr/>
          <a:lstStyle/>
          <a:p>
            <a:pPr eaLnBrk="1" hangingPunct="1"/>
            <a:r>
              <a:rPr lang="ru-RU" altLang="ru-RU" sz="3200" smtClean="0"/>
              <a:t>Нельзя навязывать взрослые ассоциации ребёнку</a:t>
            </a:r>
          </a:p>
          <a:p>
            <a:pPr eaLnBrk="1" hangingPunct="1"/>
            <a:r>
              <a:rPr lang="ru-RU" altLang="ru-RU" sz="3200" smtClean="0"/>
              <a:t>Нельзя перегружать ассоциациями память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200" b="1" i="1" smtClean="0">
                <a:solidFill>
                  <a:srgbClr val="92D050"/>
                </a:solidFill>
              </a:rPr>
              <a:t>Используемая литература</a:t>
            </a:r>
            <a:r>
              <a:rPr lang="ru-RU" altLang="ru-RU" sz="4000" smtClean="0"/>
              <a:t/>
            </a:r>
            <a:br>
              <a:rPr lang="ru-RU" altLang="ru-RU" sz="4000" smtClean="0"/>
            </a:br>
            <a:endParaRPr lang="ru-RU" altLang="ru-RU" sz="4000" smtClean="0"/>
          </a:p>
        </p:txBody>
      </p:sp>
      <p:sp>
        <p:nvSpPr>
          <p:cNvPr id="33795" name="Rectangle 3">
            <a:extLst>
              <a:ext uri="{FF2B5EF4-FFF2-40B4-BE49-F238E27FC236}"/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altLang="ru-RU" sz="2400">
                <a:solidFill>
                  <a:schemeClr val="tx1">
                    <a:lumMod val="75000"/>
                    <a:lumOff val="25000"/>
                  </a:schemeClr>
                </a:solidFill>
              </a:rPr>
              <a:t>Рождественский Н.С. Обучение орфографии в школе.- М.: Владос, 1992.- 218 с.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altLang="ru-RU" sz="2400">
                <a:solidFill>
                  <a:schemeClr val="tx1">
                    <a:lumMod val="75000"/>
                    <a:lumOff val="25000"/>
                  </a:schemeClr>
                </a:solidFill>
              </a:rPr>
              <a:t> Соболева О.Л. Методические рекомендации к учебнику «Русский язык- 1 класс»</a:t>
            </a:r>
            <a:endParaRPr lang="ru-RU" altLang="ru-RU" sz="2400" b="1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altLang="ru-RU" sz="2400">
                <a:solidFill>
                  <a:schemeClr val="tx1">
                    <a:lumMod val="75000"/>
                    <a:lumOff val="25000"/>
                  </a:schemeClr>
                </a:solidFill>
              </a:rPr>
              <a:t> Матюгин И.Ю. Как запоминать слова- Д.: Сталкер, 1997.- 448 с.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altLang="ru-RU" sz="2400">
                <a:solidFill>
                  <a:schemeClr val="tx1">
                    <a:lumMod val="75000"/>
                    <a:lumOff val="25000"/>
                  </a:schemeClr>
                </a:solidFill>
              </a:rPr>
              <a:t> Матюгин И.Ю. Как развивать хорошую память-Д.: Сталкер, 2003.</a:t>
            </a:r>
          </a:p>
          <a:p>
            <a:pPr eaLnBrk="1" fontAlgn="auto" hangingPunct="1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altLang="ru-RU" sz="2400">
                <a:solidFill>
                  <a:schemeClr val="tx1">
                    <a:lumMod val="75000"/>
                    <a:lumOff val="25000"/>
                  </a:schemeClr>
                </a:solidFill>
              </a:rPr>
              <a:t>Шульгина В.П. Методическая копилка для учителя начальных классов- Р-на-Д.: Феникс, 2002.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i="1" smtClean="0"/>
              <a:t>Метод ярких ассоциаций</a:t>
            </a:r>
            <a:r>
              <a:rPr lang="ru-RU" altLang="ru-RU" sz="4000" smtClean="0"/>
              <a:t/>
            </a:r>
            <a:br>
              <a:rPr lang="ru-RU" altLang="ru-RU" sz="4000" smtClean="0"/>
            </a:br>
            <a:endParaRPr lang="ru-RU" altLang="ru-RU" sz="400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371600"/>
            <a:ext cx="6348413" cy="31242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altLang="ru-RU" smtClean="0"/>
              <a:t>   </a:t>
            </a:r>
            <a:r>
              <a:rPr lang="ru-RU" altLang="ru-RU" sz="2800" smtClean="0"/>
              <a:t>Трудная орфограмма словарного слова связывается с ярким ассоциативным образом, который вспоминается при написании данного словарного слова, помогая правильно написать орфограмму. 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 noChangeArrowheads="1"/>
          </p:cNvSpPr>
          <p:nvPr>
            <p:ph type="title"/>
          </p:nvPr>
        </p:nvSpPr>
        <p:spPr>
          <a:xfrm>
            <a:off x="228600" y="533400"/>
            <a:ext cx="8763000" cy="681038"/>
          </a:xfrm>
        </p:spPr>
        <p:txBody>
          <a:bodyPr/>
          <a:lstStyle/>
          <a:p>
            <a:pPr eaLnBrk="1" hangingPunct="1"/>
            <a:r>
              <a:rPr lang="ru-RU" altLang="ru-RU" b="1" i="1" smtClean="0">
                <a:solidFill>
                  <a:srgbClr val="92D050"/>
                </a:solidFill>
              </a:rPr>
              <a:t>Требования к ассоциативному образу</a:t>
            </a:r>
          </a:p>
        </p:txBody>
      </p:sp>
      <p:sp>
        <p:nvSpPr>
          <p:cNvPr id="8195" name="Содержимое 2"/>
          <p:cNvSpPr>
            <a:spLocks noGrp="1" noChangeArrowheads="1"/>
          </p:cNvSpPr>
          <p:nvPr>
            <p:ph idx="1"/>
          </p:nvPr>
        </p:nvSpPr>
        <p:spPr>
          <a:xfrm>
            <a:off x="381000" y="1524000"/>
            <a:ext cx="8229600" cy="411956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altLang="ru-RU" smtClean="0"/>
              <a:t>   </a:t>
            </a:r>
            <a:r>
              <a:rPr lang="ru-RU" altLang="ru-RU" sz="3200" smtClean="0"/>
              <a:t>Ассоциативный образ обязательно должен быть связан  со словарным словом каким-то общим признаком, иметь в своём написании не вызывающую сомнений букву, которая является сомнительной в словарном слове.</a:t>
            </a:r>
          </a:p>
          <a:p>
            <a:pPr eaLnBrk="1" hangingPunct="1">
              <a:buFont typeface="Wingdings 2" pitchFamily="18" charset="2"/>
              <a:buNone/>
            </a:pPr>
            <a:endParaRPr lang="ru-RU" altLang="ru-RU" sz="3200" smtClean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 noChangeArrowheads="1"/>
          </p:cNvSpPr>
          <p:nvPr>
            <p:ph type="title"/>
          </p:nvPr>
        </p:nvSpPr>
        <p:spPr>
          <a:xfrm>
            <a:off x="714375" y="609600"/>
            <a:ext cx="7000875" cy="962025"/>
          </a:xfrm>
        </p:spPr>
        <p:txBody>
          <a:bodyPr/>
          <a:lstStyle/>
          <a:p>
            <a:pPr eaLnBrk="1" hangingPunct="1"/>
            <a:r>
              <a:rPr lang="ru-RU" altLang="ru-RU" sz="3200" b="1" i="1" smtClean="0">
                <a:solidFill>
                  <a:srgbClr val="92D050"/>
                </a:solidFill>
              </a:rPr>
              <a:t>     Ассоциативная связь по цвету </a:t>
            </a:r>
          </a:p>
        </p:txBody>
      </p:sp>
      <p:pic>
        <p:nvPicPr>
          <p:cNvPr id="10243" name="Содержимое 3" descr="берёз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14400" y="2057400"/>
            <a:ext cx="6138863" cy="3881438"/>
          </a:xfr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 noChangeArrowheads="1"/>
          </p:cNvSpPr>
          <p:nvPr>
            <p:ph type="title"/>
          </p:nvPr>
        </p:nvSpPr>
        <p:spPr>
          <a:xfrm>
            <a:off x="228600" y="571500"/>
            <a:ext cx="7629525" cy="714375"/>
          </a:xfrm>
        </p:spPr>
        <p:txBody>
          <a:bodyPr/>
          <a:lstStyle/>
          <a:p>
            <a:pPr eaLnBrk="1" hangingPunct="1"/>
            <a:r>
              <a:rPr lang="ru-RU" altLang="ru-RU" sz="3200" b="1" i="1" smtClean="0">
                <a:solidFill>
                  <a:srgbClr val="92D050"/>
                </a:solidFill>
              </a:rPr>
              <a:t>Ассоциативный образ по звучанию</a:t>
            </a:r>
          </a:p>
        </p:txBody>
      </p:sp>
      <p:pic>
        <p:nvPicPr>
          <p:cNvPr id="11267" name="Рисунок 3" descr="квартира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4475" y="1258888"/>
            <a:ext cx="3632200" cy="265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мебель.JPG">
            <a:extLst>
              <a:ext uri="{FF2B5EF4-FFF2-40B4-BE49-F238E27FC236}"/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43362" y="1285875"/>
            <a:ext cx="2984184" cy="41076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85813"/>
            <a:ext cx="7543800" cy="6334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i="1" dirty="0"/>
              <a:t>Ассоциативный образ по материалу</a:t>
            </a:r>
          </a:p>
        </p:txBody>
      </p:sp>
      <p:pic>
        <p:nvPicPr>
          <p:cNvPr id="15363" name="Рисунок 3" descr="газон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1500" y="1905000"/>
            <a:ext cx="3027363" cy="416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Рисунок 4" descr="иней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5100" y="1600200"/>
            <a:ext cx="4064000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07975"/>
            <a:ext cx="7519988" cy="6826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i="1" dirty="0">
                <a:solidFill>
                  <a:srgbClr val="92D050"/>
                </a:solidFill>
              </a:rPr>
              <a:t>Ассоциативный образ по назначению</a:t>
            </a:r>
          </a:p>
        </p:txBody>
      </p:sp>
      <p:pic>
        <p:nvPicPr>
          <p:cNvPr id="16387" name="Рисунок 3" descr="валенки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39863"/>
            <a:ext cx="3000375" cy="217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Рисунок 5" descr="конверт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57663" y="857250"/>
            <a:ext cx="228282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7743825" cy="881063"/>
          </a:xfrm>
        </p:spPr>
        <p:txBody>
          <a:bodyPr/>
          <a:lstStyle/>
          <a:p>
            <a:pPr eaLnBrk="1" hangingPunct="1"/>
            <a:r>
              <a:rPr lang="ru-RU" altLang="ru-RU" sz="3200" b="1" i="1" smtClean="0">
                <a:solidFill>
                  <a:srgbClr val="92D050"/>
                </a:solidFill>
              </a:rPr>
              <a:t>Ассоциативный образ по количеству</a:t>
            </a:r>
          </a:p>
        </p:txBody>
      </p:sp>
      <p:pic>
        <p:nvPicPr>
          <p:cNvPr id="17411" name="Рисунок 3" descr="коллега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3538538"/>
            <a:ext cx="4267200" cy="291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Рисунок 4" descr="хоккей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3700" y="1295400"/>
            <a:ext cx="4178300" cy="303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6791325" cy="890588"/>
          </a:xfrm>
        </p:spPr>
        <p:txBody>
          <a:bodyPr/>
          <a:lstStyle/>
          <a:p>
            <a:pPr eaLnBrk="1" hangingPunct="1"/>
            <a:r>
              <a:rPr lang="ru-RU" altLang="ru-RU" sz="3200" smtClean="0"/>
              <a:t>   </a:t>
            </a:r>
            <a:r>
              <a:rPr lang="ru-RU" altLang="ru-RU" sz="3200" b="1" i="1" smtClean="0">
                <a:solidFill>
                  <a:srgbClr val="92D050"/>
                </a:solidFill>
              </a:rPr>
              <a:t>Ассоциативный образ по вкусу </a:t>
            </a:r>
          </a:p>
        </p:txBody>
      </p:sp>
      <p:pic>
        <p:nvPicPr>
          <p:cNvPr id="19459" name="Рисунок 3" descr="сахар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275" y="1535113"/>
            <a:ext cx="2751138" cy="378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Рисунок 4" descr="лимон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9238" y="1143000"/>
            <a:ext cx="276860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609</TotalTime>
  <Words>267</Words>
  <Application>Microsoft Office PowerPoint</Application>
  <PresentationFormat>Экран (4:3)</PresentationFormat>
  <Paragraphs>35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Аспект</vt:lpstr>
      <vt:lpstr> </vt:lpstr>
      <vt:lpstr>Метод ярких ассоциаций </vt:lpstr>
      <vt:lpstr>Требования к ассоциативному образу</vt:lpstr>
      <vt:lpstr>     Ассоциативная связь по цвету </vt:lpstr>
      <vt:lpstr>Ассоциативный образ по звучанию</vt:lpstr>
      <vt:lpstr>Ассоциативный образ по материалу</vt:lpstr>
      <vt:lpstr>Ассоциативный образ по назначению</vt:lpstr>
      <vt:lpstr>Ассоциативный образ по количеству</vt:lpstr>
      <vt:lpstr>   Ассоциативный образ по вкусу </vt:lpstr>
      <vt:lpstr>   Ассоциативный образ по имени</vt:lpstr>
      <vt:lpstr>      Ассоциативный образ по принадлежности</vt:lpstr>
      <vt:lpstr>   Ассоциативный образ по форме               ( слово – форма )</vt:lpstr>
      <vt:lpstr>кАстрюля</vt:lpstr>
      <vt:lpstr>Практические рекомендации  и выводы</vt:lpstr>
      <vt:lpstr>Ассоциативный метод имеет ряд ограничений:   </vt:lpstr>
      <vt:lpstr>Используемая литература 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со словарными словами как один из путей формирования орфографической зоркости учащихся</dc:title>
  <dc:creator>Макс</dc:creator>
  <cp:lastModifiedBy>Людмила</cp:lastModifiedBy>
  <cp:revision>49</cp:revision>
  <dcterms:created xsi:type="dcterms:W3CDTF">2007-12-04T14:51:07Z</dcterms:created>
  <dcterms:modified xsi:type="dcterms:W3CDTF">2017-12-22T09:28:04Z</dcterms:modified>
</cp:coreProperties>
</file>