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6" r:id="rId2"/>
    <p:sldId id="267" r:id="rId3"/>
    <p:sldId id="268" r:id="rId4"/>
    <p:sldId id="270" r:id="rId5"/>
    <p:sldId id="269" r:id="rId6"/>
    <p:sldId id="271" r:id="rId7"/>
    <p:sldId id="27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C16DE"/>
    <a:srgbClr val="FFE161"/>
    <a:srgbClr val="0911A7"/>
    <a:srgbClr val="C09B00"/>
    <a:srgbClr val="959200"/>
    <a:srgbClr val="EFF339"/>
    <a:srgbClr val="FFE5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7E64BB-3969-4020-85D1-C621A400C725}" type="datetimeFigureOut">
              <a:rPr lang="ru-RU" smtClean="0"/>
              <a:t>22.12.2017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56BFF5-718E-45D6-BC98-52F172EC7C7E}" type="slidenum">
              <a:rPr lang="ru-RU" smtClean="0"/>
              <a:t>‹#›</a:t>
            </a:fld>
            <a:endParaRPr lang="ru-RU"/>
          </a:p>
        </p:txBody>
      </p:sp>
    </p:spTree>
    <p:extLst>
      <p:ext uri="{BB962C8B-B14F-4D97-AF65-F5344CB8AC3E}">
        <p14:creationId xmlns:p14="http://schemas.microsoft.com/office/powerpoint/2010/main" val="3334959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 знойный летний денек даже приятно внезапно очутиться под струями прохладного дождика, но вряд ли такой сюрприз был по душе знатным дамам и кавалерам петровской эпохи, разряженным и напомаженным, с диковинными прическами и в дорогих нарядах. А ведь именно им пришлось первыми испытать на себе действие петергофских шутих, когда ни о чем не подозревавших придворных, присевших на скамью или степенно прогуливавшихся по булыжной мостовой, внезапно окатывали струи воды. Самый невинный из шутих – фонтан «Зонтик», напоминающий гигантский гриб на тонкой ножке. Стоит встать под его крышу (или шляпку), как тут же по периметру зонта начинают бить вниз сразу 164 струи воды, не давая выйти. «Диванчики» - старинные садовые скамейки - окатывают прохожих струями, вылетающими из спинок и сидений, а довершают «мокрое» дело фонтанчики воды, бьющие со стороны дорожки. «Стол с брызганьем» находится в Нижнем гроте, а в самом парке есть даже поливающие водой деревья – «Елочки» (правда, близко к ним подойти не удастся) и бронзовый «Дубок», окруженный тюльпанами-фонтанчиками и скамейками «с подвохом». Шуточная «водяная» аллея устроена и на подступах к садику перед дворцом </a:t>
            </a:r>
            <a:r>
              <a:rPr lang="ru-RU" dirty="0" err="1" smtClean="0"/>
              <a:t>Монплезир</a:t>
            </a:r>
            <a:r>
              <a:rPr lang="ru-RU" dirty="0" smtClean="0"/>
              <a:t>, а еще парочка шутих установлены по обе стороны этого садика. Для ребятни в жаркий денек нет лучше забавы, чем походить босыми пятками по прямоугольнику, выложенному круглыми булыжниками, в поисках «волшебного» камушка, который включает воду, - и оказаться насквозь промокшими.</a:t>
            </a:r>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1</a:t>
            </a:fld>
            <a:endParaRPr lang="ru-RU"/>
          </a:p>
        </p:txBody>
      </p:sp>
    </p:spTree>
    <p:extLst>
      <p:ext uri="{BB962C8B-B14F-4D97-AF65-F5344CB8AC3E}">
        <p14:creationId xmlns:p14="http://schemas.microsoft.com/office/powerpoint/2010/main" val="561544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Фонтан «Дубовый» </a:t>
            </a:r>
            <a:r>
              <a:rPr lang="ru-RU" dirty="0" smtClean="0"/>
              <a:t>на фоне Большого дворца</a:t>
            </a:r>
          </a:p>
          <a:p>
            <a:r>
              <a:rPr lang="ru-RU" dirty="0" smtClean="0"/>
              <a:t>В круглом бассейне, расположенном по центру сада, устроен фонтан с Амуром, который надевает маску. Героя античного эпоса поместили на небольшой островок, имеющий форму морской звезды. «Дубовым» фонтан назвали потому, что первоначально здесь стоял позолоченный дуб, вокруг которого находились статуи тритонов и дельфинов.</a:t>
            </a:r>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2</a:t>
            </a:fld>
            <a:endParaRPr lang="ru-RU"/>
          </a:p>
        </p:txBody>
      </p:sp>
    </p:spTree>
    <p:extLst>
      <p:ext uri="{BB962C8B-B14F-4D97-AF65-F5344CB8AC3E}">
        <p14:creationId xmlns:p14="http://schemas.microsoft.com/office/powerpoint/2010/main" val="561544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Фонтан «Тритон (или Оранжерейный)» </a:t>
            </a:r>
            <a:r>
              <a:rPr lang="ru-RU" dirty="0" smtClean="0"/>
              <a:t>со стороны Большой оранжереи</a:t>
            </a:r>
          </a:p>
          <a:p>
            <a:r>
              <a:rPr lang="ru-RU" dirty="0" smtClean="0"/>
              <a:t>Территорию сада с юга от Оранжереи украшает позолоченная скульптурная группа. Она изображает борьбу повелителя волн - Тритона с морским чудовищем. Победа повелителя волн над силами зла символизирует триумф, одержанный Россией в войнах за Балтику.</a:t>
            </a:r>
          </a:p>
          <a:p>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3</a:t>
            </a:fld>
            <a:endParaRPr lang="ru-RU"/>
          </a:p>
        </p:txBody>
      </p:sp>
    </p:spTree>
    <p:extLst>
      <p:ext uri="{BB962C8B-B14F-4D97-AF65-F5344CB8AC3E}">
        <p14:creationId xmlns:p14="http://schemas.microsoft.com/office/powerpoint/2010/main" val="561544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Вид на Львиный каскад с Берёзовой аллеи</a:t>
            </a:r>
          </a:p>
          <a:p>
            <a:r>
              <a:rPr lang="ru-RU" dirty="0" smtClean="0"/>
              <a:t>По задумке Петра I у каждого паркового павильона предполагалось соорудить отдельный фонтан. Возле Эрмитажа построили изящный Львиный каскад. В отличие от других каскадов Петергофа, этот разместили на плоской террасе, а не на склоне холма.</a:t>
            </a:r>
          </a:p>
          <a:p>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4</a:t>
            </a:fld>
            <a:endParaRPr lang="ru-RU"/>
          </a:p>
        </p:txBody>
      </p:sp>
    </p:spTree>
    <p:extLst>
      <p:ext uri="{BB962C8B-B14F-4D97-AF65-F5344CB8AC3E}">
        <p14:creationId xmlns:p14="http://schemas.microsoft.com/office/powerpoint/2010/main" val="561544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Фонтан «Пирамида»</a:t>
            </a:r>
          </a:p>
          <a:p>
            <a:r>
              <a:rPr lang="ru-RU" dirty="0" smtClean="0"/>
              <a:t>Наиболее оригинальным в парке считают фонтан, образующий высокую пирамиду. Он отличается не только необычной формой. Пирамида - очень многоводный фонтан. Всего за секунду он пропускает через себя 100 л воды.</a:t>
            </a:r>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5</a:t>
            </a:fld>
            <a:endParaRPr lang="ru-RU"/>
          </a:p>
        </p:txBody>
      </p:sp>
    </p:spTree>
    <p:extLst>
      <p:ext uri="{BB962C8B-B14F-4D97-AF65-F5344CB8AC3E}">
        <p14:creationId xmlns:p14="http://schemas.microsoft.com/office/powerpoint/2010/main" val="561544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Фонтан «Тритон с колоколом»</a:t>
            </a:r>
          </a:p>
          <a:p>
            <a:r>
              <a:rPr lang="ru-RU" dirty="0" smtClean="0"/>
              <a:t>Фонтан, украшенный четырьмя позолоченными скульптурами, находится у Марлинского пруда. В руках мальчиков-тритонов можно увидеть плоские чаши.</a:t>
            </a:r>
            <a:endParaRPr lang="ru-RU" dirty="0"/>
          </a:p>
        </p:txBody>
      </p:sp>
      <p:sp>
        <p:nvSpPr>
          <p:cNvPr id="4" name="Номер слайда 3"/>
          <p:cNvSpPr>
            <a:spLocks noGrp="1"/>
          </p:cNvSpPr>
          <p:nvPr>
            <p:ph type="sldNum" sz="quarter" idx="10"/>
          </p:nvPr>
        </p:nvSpPr>
        <p:spPr/>
        <p:txBody>
          <a:bodyPr/>
          <a:lstStyle/>
          <a:p>
            <a:fld id="{AC56BFF5-718E-45D6-BC98-52F172EC7C7E}" type="slidenum">
              <a:rPr lang="ru-RU" smtClean="0"/>
              <a:t>6</a:t>
            </a:fld>
            <a:endParaRPr lang="ru-RU"/>
          </a:p>
        </p:txBody>
      </p:sp>
    </p:spTree>
    <p:extLst>
      <p:ext uri="{BB962C8B-B14F-4D97-AF65-F5344CB8AC3E}">
        <p14:creationId xmlns:p14="http://schemas.microsoft.com/office/powerpoint/2010/main" val="561544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22.12.2017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22.12.2017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22.12.2017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22.12.2017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22.12.2017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peterhofmuseum.ru/" TargetMode="External"/><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hyperlink" Target="http://fountains.narod.ru/P-fontan.html" TargetMode="External"/><Relationship Id="rId4" Type="http://schemas.openxmlformats.org/officeDocument/2006/relationships/hyperlink" Target="https://www.advantour.com/rus/russia/saint-petersburg/suburbs/peterhof-cascades.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188640"/>
            <a:ext cx="4240907" cy="2825569"/>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52019" y="204664"/>
            <a:ext cx="4240907" cy="2825569"/>
          </a:xfrm>
          <a:prstGeom prst="rect">
            <a:avLst/>
          </a:prstGeom>
        </p:spPr>
      </p:pic>
      <p:pic>
        <p:nvPicPr>
          <p:cNvPr id="4" name="Рисунок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9511" y="3527990"/>
            <a:ext cx="4240907" cy="2825568"/>
          </a:xfrm>
          <a:prstGeom prst="rect">
            <a:avLst/>
          </a:prstGeom>
        </p:spPr>
      </p:pic>
      <p:pic>
        <p:nvPicPr>
          <p:cNvPr id="5" name="Рисунок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2019" y="3527989"/>
            <a:ext cx="4240908" cy="2825569"/>
          </a:xfrm>
          <a:prstGeom prst="rect">
            <a:avLst/>
          </a:prstGeom>
        </p:spPr>
      </p:pic>
      <p:sp>
        <p:nvSpPr>
          <p:cNvPr id="6" name="TextBox 5"/>
          <p:cNvSpPr txBox="1"/>
          <p:nvPr/>
        </p:nvSpPr>
        <p:spPr>
          <a:xfrm>
            <a:off x="648359" y="3030233"/>
            <a:ext cx="3303212"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 ВОДЯНАЯ АЛЛЕЯ»</a:t>
            </a:r>
            <a:endParaRPr lang="ru-RU" sz="2400" b="1" dirty="0">
              <a:solidFill>
                <a:srgbClr val="002060"/>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5396331" y="3066325"/>
            <a:ext cx="2952283"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Шутиха  « ДУБОК»</a:t>
            </a:r>
            <a:endParaRPr lang="ru-RU" sz="2400" b="1" dirty="0">
              <a:solidFill>
                <a:srgbClr val="00206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823416" y="6373503"/>
            <a:ext cx="3077253"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Шутиха « ЗОНТИК»</a:t>
            </a:r>
            <a:endParaRPr lang="ru-RU" sz="2400" b="1" dirty="0">
              <a:solidFill>
                <a:srgbClr val="00206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5055788" y="6349093"/>
            <a:ext cx="3633367"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Шутиха  « ДИВАНЧИК»</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3687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par>
                          <p:cTn id="11" fill="hold">
                            <p:stCondLst>
                              <p:cond delay="1000"/>
                            </p:stCondLst>
                            <p:childTnLst>
                              <p:par>
                                <p:cTn id="12" presetID="10" presetClass="entr" presetSubtype="0" fill="hold" nodeType="afterEffect">
                                  <p:stCondLst>
                                    <p:cond delay="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10" presetClass="entr" presetSubtype="0" fill="hold" nodeType="withEffect">
                                  <p:stCondLst>
                                    <p:cond delay="5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childTnLst>
                          </p:cTn>
                        </p:par>
                        <p:par>
                          <p:cTn id="18" fill="hold">
                            <p:stCondLst>
                              <p:cond delay="2000"/>
                            </p:stCondLst>
                            <p:childTnLst>
                              <p:par>
                                <p:cTn id="19" presetID="10" presetClass="entr" presetSubtype="0" fill="hold" nodeType="afterEffect">
                                  <p:stCondLst>
                                    <p:cond delay="5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nodeType="withEffect">
                                  <p:stCondLst>
                                    <p:cond delay="500"/>
                                  </p:stCondLst>
                                  <p:childTnLst>
                                    <p:set>
                                      <p:cBhvr>
                                        <p:cTn id="23" dur="1" fill="hold">
                                          <p:stCondLst>
                                            <p:cond delay="0"/>
                                          </p:stCondLst>
                                        </p:cTn>
                                        <p:tgtEl>
                                          <p:spTgt spid="8">
                                            <p:txEl>
                                              <p:pRg st="0" end="0"/>
                                            </p:txEl>
                                          </p:spTgt>
                                        </p:tgtEl>
                                        <p:attrNameLst>
                                          <p:attrName>style.visibility</p:attrName>
                                        </p:attrNameLst>
                                      </p:cBhvr>
                                      <p:to>
                                        <p:strVal val="visible"/>
                                      </p:to>
                                    </p:set>
                                    <p:animEffect transition="in" filter="fade">
                                      <p:cBhvr>
                                        <p:cTn id="24" dur="500"/>
                                        <p:tgtEl>
                                          <p:spTgt spid="8">
                                            <p:txEl>
                                              <p:pRg st="0" end="0"/>
                                            </p:txEl>
                                          </p:spTgt>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2882" y="188640"/>
            <a:ext cx="8712968" cy="5805146"/>
          </a:xfrm>
          <a:prstGeom prst="rect">
            <a:avLst/>
          </a:prstGeom>
        </p:spPr>
      </p:pic>
      <p:sp>
        <p:nvSpPr>
          <p:cNvPr id="3" name="TextBox 2"/>
          <p:cNvSpPr txBox="1"/>
          <p:nvPr/>
        </p:nvSpPr>
        <p:spPr>
          <a:xfrm>
            <a:off x="2880541" y="6049480"/>
            <a:ext cx="3357650" cy="461665"/>
          </a:xfrm>
          <a:prstGeom prst="rect">
            <a:avLst/>
          </a:prstGeom>
          <a:noFill/>
        </p:spPr>
        <p:txBody>
          <a:bodyPr wrap="none" rtlCol="0">
            <a:spAutoFit/>
          </a:bodyPr>
          <a:lstStyle/>
          <a:p>
            <a:r>
              <a:rPr lang="ru-RU" sz="2400" b="1" dirty="0">
                <a:solidFill>
                  <a:srgbClr val="002060"/>
                </a:solidFill>
                <a:latin typeface="Times New Roman" panose="02020603050405020304" pitchFamily="18" charset="0"/>
                <a:cs typeface="Times New Roman" panose="02020603050405020304" pitchFamily="18" charset="0"/>
              </a:rPr>
              <a:t>Фонтан «</a:t>
            </a:r>
            <a:r>
              <a:rPr lang="ru-RU" sz="2400" b="1" dirty="0" smtClean="0">
                <a:solidFill>
                  <a:srgbClr val="002060"/>
                </a:solidFill>
                <a:latin typeface="Times New Roman" panose="02020603050405020304" pitchFamily="18" charset="0"/>
                <a:cs typeface="Times New Roman" panose="02020603050405020304" pitchFamily="18" charset="0"/>
              </a:rPr>
              <a:t>ДУБОВЫЙ» </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2465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9512" y="188640"/>
            <a:ext cx="8754246" cy="5832648"/>
          </a:xfrm>
          <a:prstGeom prst="rect">
            <a:avLst/>
          </a:prstGeom>
        </p:spPr>
      </p:pic>
      <p:sp>
        <p:nvSpPr>
          <p:cNvPr id="4" name="TextBox 3"/>
          <p:cNvSpPr txBox="1"/>
          <p:nvPr/>
        </p:nvSpPr>
        <p:spPr>
          <a:xfrm>
            <a:off x="3036956" y="6149572"/>
            <a:ext cx="3039358"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Фонтан « ТРИТОН»</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00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9512" y="188640"/>
            <a:ext cx="8784976" cy="5853123"/>
          </a:xfrm>
          <a:prstGeom prst="rect">
            <a:avLst/>
          </a:prstGeom>
        </p:spPr>
      </p:pic>
      <p:sp>
        <p:nvSpPr>
          <p:cNvPr id="3" name="TextBox 2"/>
          <p:cNvSpPr txBox="1"/>
          <p:nvPr/>
        </p:nvSpPr>
        <p:spPr>
          <a:xfrm>
            <a:off x="2555776" y="6150495"/>
            <a:ext cx="3537250"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«ЛЬВИНЫЙ КАСКАД»</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3510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3987" y="260648"/>
            <a:ext cx="8640960" cy="5757169"/>
          </a:xfrm>
          <a:prstGeom prst="rect">
            <a:avLst/>
          </a:prstGeom>
        </p:spPr>
      </p:pic>
      <p:sp>
        <p:nvSpPr>
          <p:cNvPr id="3" name="TextBox 2"/>
          <p:cNvSpPr txBox="1"/>
          <p:nvPr/>
        </p:nvSpPr>
        <p:spPr>
          <a:xfrm>
            <a:off x="2795478" y="6205766"/>
            <a:ext cx="3617978"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Фонтан  « ПИРАМИДА»</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1753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959200"/>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1519" y="260648"/>
            <a:ext cx="8640961" cy="5757169"/>
          </a:xfrm>
          <a:prstGeom prst="rect">
            <a:avLst/>
          </a:prstGeom>
        </p:spPr>
      </p:pic>
      <p:sp>
        <p:nvSpPr>
          <p:cNvPr id="3" name="TextBox 2"/>
          <p:cNvSpPr txBox="1"/>
          <p:nvPr/>
        </p:nvSpPr>
        <p:spPr>
          <a:xfrm>
            <a:off x="1979712" y="6165304"/>
            <a:ext cx="5442708" cy="461665"/>
          </a:xfrm>
          <a:prstGeom prst="rect">
            <a:avLst/>
          </a:prstGeom>
          <a:noFill/>
        </p:spPr>
        <p:txBody>
          <a:bodyPr wrap="none" rtlCol="0">
            <a:spAutoFit/>
          </a:bodyPr>
          <a:lstStyle/>
          <a:p>
            <a:r>
              <a:rPr lang="ru-RU" sz="2400" b="1" dirty="0" smtClean="0">
                <a:solidFill>
                  <a:srgbClr val="002060"/>
                </a:solidFill>
                <a:latin typeface="Times New Roman" panose="02020603050405020304" pitchFamily="18" charset="0"/>
                <a:cs typeface="Times New Roman" panose="02020603050405020304" pitchFamily="18" charset="0"/>
              </a:rPr>
              <a:t>Фонтан «ТРИТОН С КОЛОКОЛОМ»</a:t>
            </a:r>
            <a:endParaRPr lang="ru-RU" sz="2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89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876000"/>
          </a:xfrm>
          <a:prstGeom prst="rect">
            <a:avLst/>
          </a:prstGeom>
        </p:spPr>
      </p:pic>
      <p:sp>
        <p:nvSpPr>
          <p:cNvPr id="2" name="TextBox 1"/>
          <p:cNvSpPr txBox="1"/>
          <p:nvPr/>
        </p:nvSpPr>
        <p:spPr>
          <a:xfrm>
            <a:off x="571422" y="1916832"/>
            <a:ext cx="8090933" cy="4062651"/>
          </a:xfrm>
          <a:prstGeom prst="rect">
            <a:avLst/>
          </a:prstGeom>
          <a:noFill/>
        </p:spPr>
        <p:txBody>
          <a:bodyPr wrap="none" rtlCol="0">
            <a:spAutoFit/>
          </a:bodyPr>
          <a:lstStyle/>
          <a:p>
            <a:pPr marL="342900" indent="-342900">
              <a:buFont typeface="Arial" panose="020B0604020202020204" pitchFamily="34" charset="0"/>
              <a:buChar char="•"/>
            </a:pPr>
            <a:r>
              <a:rPr lang="ru-RU" sz="2400" b="1" dirty="0" err="1" smtClean="0">
                <a:solidFill>
                  <a:srgbClr val="FFE161"/>
                </a:solidFill>
                <a:latin typeface="Times New Roman" panose="02020603050405020304" pitchFamily="18" charset="0"/>
                <a:cs typeface="Times New Roman" panose="02020603050405020304" pitchFamily="18" charset="0"/>
              </a:rPr>
              <a:t>Петерегоф</a:t>
            </a:r>
            <a:r>
              <a:rPr lang="ru-RU" sz="2400" b="1" dirty="0" smtClean="0">
                <a:solidFill>
                  <a:srgbClr val="FFE161"/>
                </a:solidFill>
                <a:latin typeface="Times New Roman" panose="02020603050405020304" pitchFamily="18" charset="0"/>
                <a:cs typeface="Times New Roman" panose="02020603050405020304" pitchFamily="18" charset="0"/>
              </a:rPr>
              <a:t> – Государственный музей заповедник .</a:t>
            </a:r>
          </a:p>
          <a:p>
            <a:r>
              <a:rPr lang="ru-RU" sz="2400" b="1" dirty="0" smtClean="0">
                <a:solidFill>
                  <a:srgbClr val="FFE161"/>
                </a:solidFill>
                <a:latin typeface="Times New Roman" panose="02020603050405020304" pitchFamily="18" charset="0"/>
                <a:cs typeface="Times New Roman" panose="02020603050405020304" pitchFamily="18" charset="0"/>
              </a:rPr>
              <a:t>    Официальный сайт.</a:t>
            </a:r>
          </a:p>
          <a:p>
            <a:r>
              <a:rPr lang="ru-RU" sz="1600" b="1" dirty="0" smtClean="0">
                <a:solidFill>
                  <a:srgbClr val="FFE161"/>
                </a:solidFill>
                <a:latin typeface="Times New Roman" panose="02020603050405020304" pitchFamily="18" charset="0"/>
                <a:cs typeface="Times New Roman" panose="02020603050405020304" pitchFamily="18" charset="0"/>
              </a:rPr>
              <a:t>    </a:t>
            </a:r>
            <a:r>
              <a:rPr lang="en-US" sz="1600" b="1" dirty="0" smtClean="0">
                <a:solidFill>
                  <a:srgbClr val="FFE161"/>
                </a:solidFill>
                <a:latin typeface="Times New Roman" panose="02020603050405020304" pitchFamily="18" charset="0"/>
                <a:cs typeface="Times New Roman" panose="02020603050405020304" pitchFamily="18" charset="0"/>
                <a:hlinkClick r:id="rId3"/>
              </a:rPr>
              <a:t>http</a:t>
            </a:r>
            <a:r>
              <a:rPr lang="en-US" sz="1600" b="1" dirty="0">
                <a:solidFill>
                  <a:srgbClr val="FFE161"/>
                </a:solidFill>
                <a:latin typeface="Times New Roman" panose="02020603050405020304" pitchFamily="18" charset="0"/>
                <a:cs typeface="Times New Roman" panose="02020603050405020304" pitchFamily="18" charset="0"/>
                <a:hlinkClick r:id="rId3"/>
              </a:rPr>
              <a:t>://peterhofmuseum.ru</a:t>
            </a:r>
            <a:r>
              <a:rPr lang="en-US" sz="1600" b="1" dirty="0" smtClean="0">
                <a:solidFill>
                  <a:srgbClr val="FFE161"/>
                </a:solidFill>
                <a:latin typeface="Times New Roman" panose="02020603050405020304" pitchFamily="18" charset="0"/>
                <a:cs typeface="Times New Roman" panose="02020603050405020304" pitchFamily="18" charset="0"/>
                <a:hlinkClick r:id="rId3"/>
              </a:rPr>
              <a:t>/</a:t>
            </a:r>
            <a:endParaRPr lang="ru-RU" sz="1600" b="1" dirty="0" smtClean="0">
              <a:solidFill>
                <a:srgbClr val="FFE161"/>
              </a:solidFill>
              <a:latin typeface="Times New Roman" panose="02020603050405020304" pitchFamily="18" charset="0"/>
              <a:cs typeface="Times New Roman" panose="02020603050405020304" pitchFamily="18" charset="0"/>
            </a:endParaRPr>
          </a:p>
          <a:p>
            <a:endParaRPr lang="ru-RU" sz="1400" b="1" dirty="0" smtClean="0">
              <a:solidFill>
                <a:srgbClr val="FFE161"/>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400" b="1" dirty="0" smtClean="0">
                <a:solidFill>
                  <a:srgbClr val="FFE161"/>
                </a:solidFill>
                <a:latin typeface="Times New Roman" panose="02020603050405020304" pitchFamily="18" charset="0"/>
                <a:cs typeface="Times New Roman" panose="02020603050405020304" pitchFamily="18" charset="0"/>
              </a:rPr>
              <a:t>Каскады Петергофа.</a:t>
            </a:r>
            <a:endParaRPr lang="ru-RU" sz="1600" b="1" dirty="0" smtClean="0">
              <a:solidFill>
                <a:srgbClr val="FFE161"/>
              </a:solidFill>
              <a:latin typeface="Times New Roman" panose="02020603050405020304" pitchFamily="18" charset="0"/>
              <a:cs typeface="Times New Roman" panose="02020603050405020304" pitchFamily="18" charset="0"/>
            </a:endParaRPr>
          </a:p>
          <a:p>
            <a:r>
              <a:rPr lang="ru-RU" sz="1600" b="1" dirty="0">
                <a:solidFill>
                  <a:schemeClr val="accent1"/>
                </a:solidFill>
                <a:latin typeface="Times New Roman" panose="02020603050405020304" pitchFamily="18" charset="0"/>
                <a:cs typeface="Times New Roman" panose="02020603050405020304" pitchFamily="18" charset="0"/>
              </a:rPr>
              <a:t> </a:t>
            </a:r>
            <a:r>
              <a:rPr lang="ru-RU" sz="1600" b="1" dirty="0" smtClean="0">
                <a:solidFill>
                  <a:schemeClr val="accent1"/>
                </a:solidFill>
                <a:latin typeface="Times New Roman" panose="02020603050405020304" pitchFamily="18" charset="0"/>
                <a:cs typeface="Times New Roman" panose="02020603050405020304" pitchFamily="18" charset="0"/>
              </a:rPr>
              <a:t>    </a:t>
            </a:r>
            <a:r>
              <a:rPr lang="en-US" sz="1600" b="1" dirty="0">
                <a:solidFill>
                  <a:schemeClr val="accent1"/>
                </a:solidFill>
                <a:latin typeface="Times New Roman" panose="02020603050405020304" pitchFamily="18" charset="0"/>
                <a:cs typeface="Times New Roman" panose="02020603050405020304" pitchFamily="18" charset="0"/>
                <a:hlinkClick r:id="rId4"/>
              </a:rPr>
              <a:t>https://</a:t>
            </a:r>
            <a:r>
              <a:rPr lang="en-US" sz="1600" b="1" dirty="0" smtClean="0">
                <a:solidFill>
                  <a:schemeClr val="accent1"/>
                </a:solidFill>
                <a:latin typeface="Times New Roman" panose="02020603050405020304" pitchFamily="18" charset="0"/>
                <a:cs typeface="Times New Roman" panose="02020603050405020304" pitchFamily="18" charset="0"/>
                <a:hlinkClick r:id="rId4"/>
              </a:rPr>
              <a:t>www.advantour.com/rus/russia/saint-petersburg/suburbs/peterhof-cascades.htm</a:t>
            </a:r>
            <a:endParaRPr lang="ru-RU" sz="1600" b="1" dirty="0" smtClean="0">
              <a:solidFill>
                <a:schemeClr val="accent1"/>
              </a:solidFill>
              <a:latin typeface="Times New Roman" panose="02020603050405020304" pitchFamily="18" charset="0"/>
              <a:cs typeface="Times New Roman" panose="02020603050405020304" pitchFamily="18" charset="0"/>
            </a:endParaRPr>
          </a:p>
          <a:p>
            <a:endParaRPr lang="ru-RU" sz="1400" b="1" dirty="0">
              <a:solidFill>
                <a:srgbClr val="FFE16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400" b="1" dirty="0">
                <a:solidFill>
                  <a:srgbClr val="FFE161"/>
                </a:solidFill>
                <a:latin typeface="Times New Roman" panose="02020603050405020304" pitchFamily="18" charset="0"/>
                <a:cs typeface="Times New Roman" panose="02020603050405020304" pitchFamily="18" charset="0"/>
              </a:rPr>
              <a:t>Фонтаны. Петергоф и Версаль</a:t>
            </a:r>
            <a:r>
              <a:rPr lang="ru-RU" sz="2400" b="1" dirty="0" smtClean="0">
                <a:solidFill>
                  <a:srgbClr val="FFE161"/>
                </a:solidFill>
                <a:latin typeface="Times New Roman" panose="02020603050405020304" pitchFamily="18" charset="0"/>
                <a:cs typeface="Times New Roman" panose="02020603050405020304" pitchFamily="18" charset="0"/>
              </a:rPr>
              <a:t>.</a:t>
            </a:r>
          </a:p>
          <a:p>
            <a:r>
              <a:rPr lang="ru-RU" sz="2400" b="1" dirty="0" smtClean="0">
                <a:solidFill>
                  <a:schemeClr val="accent1"/>
                </a:solidFill>
                <a:latin typeface="Times New Roman" panose="02020603050405020304" pitchFamily="18" charset="0"/>
                <a:cs typeface="Times New Roman" panose="02020603050405020304" pitchFamily="18" charset="0"/>
              </a:rPr>
              <a:t>   </a:t>
            </a:r>
            <a:r>
              <a:rPr lang="ru-RU" sz="2400" b="1" dirty="0" smtClean="0">
                <a:solidFill>
                  <a:srgbClr val="0911A7"/>
                </a:solidFill>
                <a:latin typeface="Times New Roman" panose="02020603050405020304" pitchFamily="18" charset="0"/>
                <a:cs typeface="Times New Roman" panose="02020603050405020304" pitchFamily="18" charset="0"/>
              </a:rPr>
              <a:t>  </a:t>
            </a:r>
            <a:r>
              <a:rPr lang="en-US" sz="1600" b="1" dirty="0">
                <a:solidFill>
                  <a:srgbClr val="0C16DE"/>
                </a:solidFill>
                <a:latin typeface="Times New Roman" panose="02020603050405020304" pitchFamily="18" charset="0"/>
                <a:cs typeface="Times New Roman" panose="02020603050405020304" pitchFamily="18" charset="0"/>
                <a:hlinkClick r:id="rId5"/>
              </a:rPr>
              <a:t>http://</a:t>
            </a:r>
            <a:r>
              <a:rPr lang="en-US" sz="1600" b="1" dirty="0" smtClean="0">
                <a:solidFill>
                  <a:srgbClr val="0C16DE"/>
                </a:solidFill>
                <a:latin typeface="Times New Roman" panose="02020603050405020304" pitchFamily="18" charset="0"/>
                <a:cs typeface="Times New Roman" panose="02020603050405020304" pitchFamily="18" charset="0"/>
                <a:hlinkClick r:id="rId5"/>
              </a:rPr>
              <a:t>fountains.narod.ru/P-fontan.html</a:t>
            </a:r>
            <a:endParaRPr lang="ru-RU" sz="1600" b="1" dirty="0" smtClean="0">
              <a:solidFill>
                <a:srgbClr val="0C16DE"/>
              </a:solidFill>
              <a:latin typeface="Times New Roman" panose="02020603050405020304" pitchFamily="18" charset="0"/>
              <a:cs typeface="Times New Roman" panose="02020603050405020304" pitchFamily="18" charset="0"/>
            </a:endParaRPr>
          </a:p>
          <a:p>
            <a:endParaRPr lang="ru-RU" sz="1600" b="1" dirty="0">
              <a:solidFill>
                <a:srgbClr val="0C16DE"/>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400" b="1" dirty="0" smtClean="0">
                <a:solidFill>
                  <a:srgbClr val="FFE161"/>
                </a:solidFill>
                <a:latin typeface="Times New Roman" panose="02020603050405020304" pitchFamily="18" charset="0"/>
                <a:cs typeface="Times New Roman" panose="02020603050405020304" pitchFamily="18" charset="0"/>
              </a:rPr>
              <a:t>Фонтаны Петергофа . Фото с названиями.</a:t>
            </a:r>
          </a:p>
          <a:p>
            <a:r>
              <a:rPr lang="ru-RU" sz="2400" b="1" dirty="0">
                <a:solidFill>
                  <a:srgbClr val="FFE161"/>
                </a:solidFill>
                <a:latin typeface="Times New Roman" panose="02020603050405020304" pitchFamily="18" charset="0"/>
                <a:cs typeface="Times New Roman" panose="02020603050405020304" pitchFamily="18" charset="0"/>
              </a:rPr>
              <a:t> </a:t>
            </a:r>
            <a:r>
              <a:rPr lang="ru-RU" sz="2400" b="1" dirty="0" smtClean="0">
                <a:solidFill>
                  <a:srgbClr val="FFE161"/>
                </a:solidFill>
                <a:latin typeface="Times New Roman" panose="02020603050405020304" pitchFamily="18" charset="0"/>
                <a:cs typeface="Times New Roman" panose="02020603050405020304" pitchFamily="18" charset="0"/>
              </a:rPr>
              <a:t>    </a:t>
            </a:r>
            <a:r>
              <a:rPr lang="en-US" sz="1400" b="1" dirty="0">
                <a:solidFill>
                  <a:srgbClr val="0C16DE"/>
                </a:solidFill>
                <a:latin typeface="Times New Roman" panose="02020603050405020304" pitchFamily="18" charset="0"/>
                <a:cs typeface="Times New Roman" panose="02020603050405020304" pitchFamily="18" charset="0"/>
              </a:rPr>
              <a:t>http://fotoham.ru/picture.php?id=111446</a:t>
            </a:r>
            <a:endParaRPr lang="ru-RU" sz="1400" b="1" dirty="0">
              <a:solidFill>
                <a:srgbClr val="0C16DE"/>
              </a:solidFill>
              <a:latin typeface="Times New Roman" panose="02020603050405020304" pitchFamily="18" charset="0"/>
              <a:cs typeface="Times New Roman" panose="02020603050405020304" pitchFamily="18" charset="0"/>
            </a:endParaRPr>
          </a:p>
          <a:p>
            <a:endParaRPr lang="ru-RU" sz="1400" b="1" dirty="0">
              <a:solidFill>
                <a:srgbClr val="FFE161"/>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2048813" y="1025949"/>
            <a:ext cx="5136150" cy="461665"/>
          </a:xfrm>
          <a:prstGeom prst="rect">
            <a:avLst/>
          </a:prstGeom>
          <a:noFill/>
        </p:spPr>
        <p:txBody>
          <a:bodyPr wrap="none" rtlCol="0">
            <a:spAutoFit/>
          </a:bodyPr>
          <a:lstStyle/>
          <a:p>
            <a:r>
              <a:rPr lang="ru-RU" sz="2400" b="1" dirty="0">
                <a:solidFill>
                  <a:srgbClr val="FFE161"/>
                </a:solidFill>
                <a:latin typeface="Times New Roman" panose="02020603050405020304" pitchFamily="18" charset="0"/>
                <a:cs typeface="Times New Roman" panose="02020603050405020304" pitchFamily="18" charset="0"/>
              </a:rPr>
              <a:t>ИСПОЛЬЗОВАННЫЕ </a:t>
            </a:r>
            <a:r>
              <a:rPr lang="ru-RU" sz="2400" b="1" dirty="0" smtClean="0">
                <a:solidFill>
                  <a:srgbClr val="FFE161"/>
                </a:solidFill>
                <a:latin typeface="Times New Roman" panose="02020603050405020304" pitchFamily="18" charset="0"/>
                <a:cs typeface="Times New Roman" panose="02020603050405020304" pitchFamily="18" charset="0"/>
              </a:rPr>
              <a:t>РЕСУРСЫ :</a:t>
            </a:r>
            <a:endParaRPr lang="ru-RU" sz="2400" b="1" dirty="0">
              <a:solidFill>
                <a:srgbClr val="FFE16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983525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642</TotalTime>
  <Words>571</Words>
  <Application>Microsoft Office PowerPoint</Application>
  <PresentationFormat>Экран (4:3)</PresentationFormat>
  <Paragraphs>39</Paragraphs>
  <Slides>7</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58</cp:revision>
  <dcterms:created xsi:type="dcterms:W3CDTF">2017-09-27T14:35:01Z</dcterms:created>
  <dcterms:modified xsi:type="dcterms:W3CDTF">2017-12-22T10:49:22Z</dcterms:modified>
</cp:coreProperties>
</file>