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7" r:id="rId3"/>
    <p:sldId id="257" r:id="rId4"/>
    <p:sldId id="259" r:id="rId5"/>
    <p:sldId id="258" r:id="rId6"/>
    <p:sldId id="260" r:id="rId7"/>
    <p:sldId id="261" r:id="rId8"/>
    <p:sldId id="262" r:id="rId9"/>
    <p:sldId id="268" r:id="rId10"/>
    <p:sldId id="270" r:id="rId11"/>
    <p:sldId id="265" r:id="rId12"/>
    <p:sldId id="266" r:id="rId13"/>
    <p:sldId id="272" r:id="rId14"/>
    <p:sldId id="271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550546740569806E-2"/>
          <c:y val="4.0540157847385162E-2"/>
          <c:w val="0.89722387420605654"/>
          <c:h val="0.8646989770670081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Лист1!$A$2:$A$6</c:f>
              <c:strCache>
                <c:ptCount val="5"/>
                <c:pt idx="0">
                  <c:v>Кошка</c:v>
                </c:pt>
                <c:pt idx="1">
                  <c:v>Собака</c:v>
                </c:pt>
                <c:pt idx="2">
                  <c:v>Рыбки</c:v>
                </c:pt>
                <c:pt idx="3">
                  <c:v>Хомячки</c:v>
                </c:pt>
                <c:pt idx="4">
                  <c:v>Попугайчики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0.48</c:v>
                </c:pt>
                <c:pt idx="1">
                  <c:v>0.28999999999999998</c:v>
                </c:pt>
                <c:pt idx="2">
                  <c:v>0.1</c:v>
                </c:pt>
                <c:pt idx="3">
                  <c:v>7.0000000000000007E-2</c:v>
                </c:pt>
                <c:pt idx="4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746944"/>
        <c:axId val="50019648"/>
      </c:barChart>
      <c:catAx>
        <c:axId val="41746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0019648"/>
        <c:crosses val="autoZero"/>
        <c:auto val="1"/>
        <c:lblAlgn val="ctr"/>
        <c:lblOffset val="100"/>
        <c:noMultiLvlLbl val="0"/>
      </c:catAx>
      <c:valAx>
        <c:axId val="50019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1746944"/>
        <c:crosses val="autoZero"/>
        <c:crossBetween val="between"/>
      </c:valAx>
      <c:spPr>
        <a:noFill/>
        <a:ln w="25407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CDA19AE-0C65-4BCA-BF15-4F94092008C0}" type="datetimeFigureOut">
              <a:rPr lang="ru-RU"/>
              <a:pPr>
                <a:defRPr/>
              </a:pPr>
              <a:t>22.12.2017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BD47D69-E362-416D-B72F-9F61DB1039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8474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E805AD6-923C-4058-B5ED-8E7FCBBC12DE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A6A26-9473-413C-8ABE-741FB290AD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00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1EF74-D52B-43E8-9802-7B5FCE0DFA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382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EC01D2-5AC4-4BD1-BD70-6FFAD00A50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843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9B3CF-5A01-4F33-91CA-0F42831DC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99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90C09-FD8A-4C1A-92A2-6F361B5411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372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187AB-E100-4869-847C-5E0C44702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46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3F54B-DE27-4315-A6DB-22F046902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15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0E7A5-F80D-4406-9706-9DB5A070E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888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70B52-FED0-4CC5-B101-A004EBE53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836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5FAC0-C011-479F-9B8E-66870B1AF0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06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5D2E3-CD19-48DD-B51D-5FBB22461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29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C20BF4-544A-493C-845E-524A26A9F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41438"/>
            <a:ext cx="7772400" cy="1727200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70C0"/>
                </a:solidFill>
                <a:latin typeface="Bookman Old Style" pitchFamily="18" charset="0"/>
              </a:rPr>
              <a:t>Исследовательский проект на тему: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24175"/>
            <a:ext cx="6400800" cy="1512888"/>
          </a:xfrm>
        </p:spPr>
        <p:txBody>
          <a:bodyPr/>
          <a:lstStyle/>
          <a:p>
            <a:pPr eaLnBrk="1" hangingPunct="1"/>
            <a:r>
              <a:rPr lang="ru-RU" altLang="ru-RU" sz="4800" b="1" i="1" smtClean="0">
                <a:solidFill>
                  <a:srgbClr val="FF0000"/>
                </a:solidFill>
              </a:rPr>
              <a:t>«Кошка – друг человека»</a:t>
            </a:r>
          </a:p>
          <a:p>
            <a:pPr eaLnBrk="1" hangingPunct="1"/>
            <a:endParaRPr lang="ru-RU" altLang="ru-RU" sz="4800" b="1" i="1" smtClean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sz="1600" b="1" i="1" smtClean="0">
                <a:solidFill>
                  <a:srgbClr val="0070C0"/>
                </a:solidFill>
              </a:rPr>
              <a:t>Выполнил:</a:t>
            </a:r>
            <a:r>
              <a:rPr lang="ru-RU" altLang="ru-RU" sz="1600" b="1" i="1" smtClean="0">
                <a:solidFill>
                  <a:srgbClr val="FF0000"/>
                </a:solidFill>
              </a:rPr>
              <a:t> </a:t>
            </a:r>
            <a:r>
              <a:rPr lang="ru-RU" altLang="ru-RU" sz="1600" b="1" i="1" smtClean="0">
                <a:solidFill>
                  <a:srgbClr val="0070C0"/>
                </a:solidFill>
              </a:rPr>
              <a:t>ученик 1-В класса МОАУ СОШ № 10</a:t>
            </a:r>
            <a:r>
              <a:rPr lang="ru-RU" altLang="ru-RU" sz="2000" b="1" i="1" smtClean="0">
                <a:solidFill>
                  <a:srgbClr val="0070C0"/>
                </a:solidFill>
              </a:rPr>
              <a:t/>
            </a:r>
            <a:br>
              <a:rPr lang="ru-RU" altLang="ru-RU" sz="2000" b="1" i="1" smtClean="0">
                <a:solidFill>
                  <a:srgbClr val="0070C0"/>
                </a:solidFill>
              </a:rPr>
            </a:br>
            <a:r>
              <a:rPr lang="ru-RU" altLang="ru-RU" sz="2000" b="1" i="1" smtClean="0">
                <a:solidFill>
                  <a:srgbClr val="0070C0"/>
                </a:solidFill>
              </a:rPr>
              <a:t>Подопригоров Семен</a:t>
            </a:r>
            <a:br>
              <a:rPr lang="ru-RU" altLang="ru-RU" sz="2000" b="1" i="1" smtClean="0">
                <a:solidFill>
                  <a:srgbClr val="0070C0"/>
                </a:solidFill>
              </a:rPr>
            </a:br>
            <a:r>
              <a:rPr lang="ru-RU" altLang="ru-RU" sz="1600" b="1" i="1" smtClean="0">
                <a:solidFill>
                  <a:srgbClr val="0070C0"/>
                </a:solidFill>
              </a:rPr>
              <a:t>Руководитель: учитель нач. классов Подопригорова Е.М.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23850" y="4800600"/>
            <a:ext cx="6954838" cy="1076325"/>
          </a:xfrm>
        </p:spPr>
        <p:txBody>
          <a:bodyPr/>
          <a:lstStyle/>
          <a:p>
            <a:pPr eaLnBrk="1" hangingPunct="1"/>
            <a:r>
              <a:rPr lang="ru-RU" altLang="ru-RU" i="1" smtClean="0"/>
              <a:t>       </a:t>
            </a:r>
            <a:br>
              <a:rPr lang="ru-RU" altLang="ru-RU" i="1" smtClean="0"/>
            </a:br>
            <a:r>
              <a:rPr lang="ru-RU" altLang="ru-RU" i="1" smtClean="0"/>
              <a:t/>
            </a:r>
            <a:br>
              <a:rPr lang="ru-RU" altLang="ru-RU" i="1" smtClean="0"/>
            </a:br>
            <a:r>
              <a:rPr lang="ru-RU" altLang="ru-RU" i="1" smtClean="0"/>
              <a:t/>
            </a:r>
            <a:br>
              <a:rPr lang="ru-RU" altLang="ru-RU" i="1" smtClean="0"/>
            </a:br>
            <a:r>
              <a:rPr lang="ru-RU" altLang="ru-RU" i="1" smtClean="0"/>
              <a:t/>
            </a:r>
            <a:br>
              <a:rPr lang="ru-RU" altLang="ru-RU" i="1" smtClean="0"/>
            </a:br>
            <a:r>
              <a:rPr lang="ru-RU" altLang="ru-RU" i="1" smtClean="0"/>
              <a:t>          персидская кошка</a:t>
            </a:r>
          </a:p>
        </p:txBody>
      </p:sp>
      <p:pic>
        <p:nvPicPr>
          <p:cNvPr id="11267" name="Рисунок 9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288" y="2276475"/>
            <a:ext cx="3600450" cy="3168650"/>
          </a:xfrm>
        </p:spPr>
      </p:pic>
      <p:sp>
        <p:nvSpPr>
          <p:cNvPr id="11268" name="Текст 3"/>
          <p:cNvSpPr>
            <a:spLocks noGrp="1"/>
          </p:cNvSpPr>
          <p:nvPr>
            <p:ph type="body" sz="half" idx="2"/>
          </p:nvPr>
        </p:nvSpPr>
        <p:spPr>
          <a:xfrm>
            <a:off x="4284663" y="4221163"/>
            <a:ext cx="3743325" cy="1152525"/>
          </a:xfrm>
        </p:spPr>
        <p:txBody>
          <a:bodyPr/>
          <a:lstStyle/>
          <a:p>
            <a:pPr eaLnBrk="1" hangingPunct="1"/>
            <a:r>
              <a:rPr lang="ru-RU" altLang="ru-RU" sz="2000" b="1" i="1" smtClean="0"/>
              <a:t>          египетская мау</a:t>
            </a:r>
          </a:p>
        </p:txBody>
      </p:sp>
      <p:pic>
        <p:nvPicPr>
          <p:cNvPr id="11269" name="Рисунок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692150"/>
            <a:ext cx="367188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                  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               4.Посмотреть по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                     телевизору.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endParaRPr lang="ru-RU" altLang="ru-RU" sz="3600" b="1" i="1" smtClean="0">
              <a:solidFill>
                <a:srgbClr val="FF0000"/>
              </a:solidFill>
            </a:endParaRPr>
          </a:p>
        </p:txBody>
      </p:sp>
      <p:sp>
        <p:nvSpPr>
          <p:cNvPr id="12291" name="Прямоугольник 2"/>
          <p:cNvSpPr>
            <a:spLocks noChangeArrowheads="1"/>
          </p:cNvSpPr>
          <p:nvPr/>
        </p:nvSpPr>
        <p:spPr bwMode="auto">
          <a:xfrm>
            <a:off x="1331913" y="1916113"/>
            <a:ext cx="69850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>
                <a:solidFill>
                  <a:srgbClr val="0070C0"/>
                </a:solidFill>
              </a:rPr>
              <a:t>Меня заинтересовала информация о том, что кошки чувствуют запахи в 14 раз сильнее, чем люди. У взрослой кошки 32 зуба. А ещё они могут издавать около 100 различных звуков. </a:t>
            </a:r>
            <a:endParaRPr lang="ru-RU" altLang="ru-RU" sz="2400">
              <a:solidFill>
                <a:srgbClr val="0070C0"/>
              </a:solidFill>
            </a:endParaRPr>
          </a:p>
        </p:txBody>
      </p:sp>
      <p:pic>
        <p:nvPicPr>
          <p:cNvPr id="12292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3789363"/>
            <a:ext cx="25146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              5. Узнать в Интеренете</a:t>
            </a:r>
            <a:r>
              <a:rPr lang="ru-RU" altLang="ru-RU" smtClean="0"/>
              <a:t>.</a:t>
            </a:r>
            <a:br>
              <a:rPr lang="ru-RU" altLang="ru-RU" smtClean="0"/>
            </a:br>
            <a:endParaRPr lang="ru-RU" altLang="ru-RU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76375" y="1377950"/>
          <a:ext cx="6624638" cy="4613282"/>
        </p:xfrm>
        <a:graphic>
          <a:graphicData uri="http://schemas.openxmlformats.org/drawingml/2006/table">
            <a:tbl>
              <a:tblPr/>
              <a:tblGrid>
                <a:gridCol w="2050177"/>
                <a:gridCol w="2219501"/>
                <a:gridCol w="2354960"/>
              </a:tblGrid>
              <a:tr h="3155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8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Возраст кошки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1">
                  <a:txBody>
                    <a:bodyPr/>
                    <a:lstStyle/>
                    <a:p>
                      <a:pPr>
                        <a:spcAft>
                          <a:spcPts val="5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Возраст человека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  1 год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24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2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36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3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42 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4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45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5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48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6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51 год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7лет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54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8лет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57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9лет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60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10лет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63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11лет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66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12лет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69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13лет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72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14лет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75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Calibri"/>
                          <a:ea typeface="Calibri"/>
                          <a:cs typeface="Times New Roman"/>
                        </a:rPr>
                        <a:t>15лет</a:t>
                      </a:r>
                      <a:endParaRPr lang="ru-RU" sz="9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78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16лет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81 год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17лет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84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18лет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87 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19лет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90 лет 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8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20лет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Calibri"/>
                          <a:ea typeface="Calibri"/>
                          <a:cs typeface="Times New Roman"/>
                        </a:rPr>
                        <a:t>93 года</a:t>
                      </a:r>
                      <a:endParaRPr lang="ru-RU" sz="9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63" marR="533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405" name="Рисунок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1700213"/>
            <a:ext cx="17430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06" name="Рисунок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3716338"/>
            <a:ext cx="18669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55775" y="1700213"/>
          <a:ext cx="5632450" cy="4471988"/>
        </p:xfrm>
        <a:graphic>
          <a:graphicData uri="http://schemas.openxmlformats.org/drawingml/2006/table">
            <a:tbl>
              <a:tblPr/>
              <a:tblGrid>
                <a:gridCol w="1087760"/>
                <a:gridCol w="1584426"/>
                <a:gridCol w="1491863"/>
                <a:gridCol w="1468401"/>
              </a:tblGrid>
              <a:tr h="2833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Собака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Кошка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Попугай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6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Уход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Необходимо купать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Сама ходит в туалет 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latin typeface="Calibri"/>
                          <a:ea typeface="Calibri"/>
                          <a:cs typeface="Times New Roman"/>
                        </a:rPr>
                        <a:t>Нужно чистить </a:t>
                      </a:r>
                      <a:r>
                        <a:rPr lang="ru-RU" sz="1500" b="1" dirty="0" smtClean="0">
                          <a:latin typeface="Calibri"/>
                          <a:ea typeface="Calibri"/>
                          <a:cs typeface="Times New Roman"/>
                        </a:rPr>
                        <a:t>клетку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9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Кормление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Ест всё 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Ест всё 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Нужен специальный корм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99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Польза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Сторожит дом 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Ловит мышей 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Calibri"/>
                          <a:ea typeface="Calibri"/>
                          <a:cs typeface="Times New Roman"/>
                        </a:rPr>
                        <a:t>Успокаивают </a:t>
                      </a:r>
                      <a:r>
                        <a:rPr lang="ru-RU" sz="1500" b="1" dirty="0">
                          <a:latin typeface="Calibri"/>
                          <a:ea typeface="Calibri"/>
                          <a:cs typeface="Times New Roman"/>
                        </a:rPr>
                        <a:t>нервную </a:t>
                      </a:r>
                      <a:r>
                        <a:rPr lang="ru-RU" sz="1500" b="1" dirty="0" smtClean="0">
                          <a:latin typeface="Calibri"/>
                          <a:ea typeface="Calibri"/>
                          <a:cs typeface="Times New Roman"/>
                        </a:rPr>
                        <a:t>систему +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9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Можно ли с ним играть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Да  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Да!  ++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Нет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32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Жилище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Необходимо приучить к определённому месту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latin typeface="Calibri"/>
                          <a:ea typeface="Calibri"/>
                          <a:cs typeface="Times New Roman"/>
                        </a:rPr>
                        <a:t>Выбирает сама, место может быть любым +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latin typeface="Calibri"/>
                          <a:ea typeface="Calibri"/>
                          <a:cs typeface="Times New Roman"/>
                        </a:rPr>
                        <a:t>Нужна</a:t>
                      </a:r>
                      <a:r>
                        <a:rPr lang="ru-RU" sz="15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клетка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71" marR="662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75" name="TextBox 2"/>
          <p:cNvSpPr txBox="1">
            <a:spLocks noChangeArrowheads="1"/>
          </p:cNvSpPr>
          <p:nvPr/>
        </p:nvSpPr>
        <p:spPr bwMode="auto">
          <a:xfrm>
            <a:off x="3132138" y="765175"/>
            <a:ext cx="39893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3600" b="1">
                <a:solidFill>
                  <a:srgbClr val="FF0000"/>
                </a:solidFill>
              </a:rPr>
              <a:t>6</a:t>
            </a:r>
            <a:r>
              <a:rPr lang="ru-RU" altLang="ru-RU" sz="3600" b="1">
                <a:solidFill>
                  <a:srgbClr val="FF0000"/>
                </a:solidFill>
              </a:rPr>
              <a:t>. Понаблюдать.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0000"/>
                </a:solidFill>
              </a:rPr>
              <a:t>   </a:t>
            </a:r>
          </a:p>
        </p:txBody>
      </p:sp>
      <p:sp>
        <p:nvSpPr>
          <p:cNvPr id="15363" name="Прямоугольник 7"/>
          <p:cNvSpPr>
            <a:spLocks noChangeArrowheads="1"/>
          </p:cNvSpPr>
          <p:nvPr/>
        </p:nvSpPr>
        <p:spPr bwMode="auto">
          <a:xfrm>
            <a:off x="1331913" y="1989138"/>
            <a:ext cx="6553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>
                <a:solidFill>
                  <a:srgbClr val="0070C0"/>
                </a:solidFill>
              </a:rPr>
              <a:t>     </a:t>
            </a:r>
            <a:r>
              <a:rPr lang="ru-RU" altLang="ru-RU" sz="2400" b="1" i="1">
                <a:solidFill>
                  <a:srgbClr val="0070C0"/>
                </a:solidFill>
              </a:rPr>
              <a:t>Кот на первом месте – 6 баллов.</a:t>
            </a:r>
            <a:br>
              <a:rPr lang="ru-RU" altLang="ru-RU" sz="2400" b="1" i="1">
                <a:solidFill>
                  <a:srgbClr val="0070C0"/>
                </a:solidFill>
              </a:rPr>
            </a:br>
            <a:r>
              <a:rPr lang="ru-RU" altLang="ru-RU" sz="2400" b="1" i="1">
                <a:solidFill>
                  <a:srgbClr val="0070C0"/>
                </a:solidFill>
              </a:rPr>
              <a:t>    Собака на втором месте -3 балла.</a:t>
            </a:r>
            <a:br>
              <a:rPr lang="ru-RU" altLang="ru-RU" sz="2400" b="1" i="1">
                <a:solidFill>
                  <a:srgbClr val="0070C0"/>
                </a:solidFill>
              </a:rPr>
            </a:br>
            <a:r>
              <a:rPr lang="ru-RU" altLang="ru-RU" sz="2400" b="1" i="1">
                <a:solidFill>
                  <a:srgbClr val="0070C0"/>
                </a:solidFill>
              </a:rPr>
              <a:t>    Попугай на третьем месте – 1 балл.</a:t>
            </a:r>
            <a:endParaRPr lang="ru-RU" altLang="ru-RU" sz="2000">
              <a:solidFill>
                <a:srgbClr val="0070C0"/>
              </a:solidFill>
            </a:endParaRP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432175"/>
            <a:ext cx="3024187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Объект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marL="0" indent="0">
              <a:buFontTx/>
              <a:buNone/>
            </a:pP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Текст 3"/>
          <p:cNvSpPr>
            <a:spLocks noGrp="1"/>
          </p:cNvSpPr>
          <p:nvPr>
            <p:ph type="body" sz="half" idx="2"/>
          </p:nvPr>
        </p:nvSpPr>
        <p:spPr>
          <a:xfrm>
            <a:off x="4211638" y="4508500"/>
            <a:ext cx="4232275" cy="1944688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i="1" dirty="0">
                <a:solidFill>
                  <a:schemeClr val="accent6"/>
                </a:solidFill>
              </a:rPr>
              <a:t>У моей подружки</a:t>
            </a:r>
            <a:br>
              <a:rPr lang="ru-RU" sz="1800" b="1" i="1" dirty="0">
                <a:solidFill>
                  <a:schemeClr val="accent6"/>
                </a:solidFill>
              </a:rPr>
            </a:br>
            <a:r>
              <a:rPr lang="ru-RU" sz="1800" b="1" i="1" dirty="0">
                <a:solidFill>
                  <a:schemeClr val="accent6"/>
                </a:solidFill>
              </a:rPr>
              <a:t>Маленькие ушки,</a:t>
            </a:r>
            <a:br>
              <a:rPr lang="ru-RU" sz="1800" b="1" i="1" dirty="0">
                <a:solidFill>
                  <a:schemeClr val="accent6"/>
                </a:solidFill>
              </a:rPr>
            </a:br>
            <a:r>
              <a:rPr lang="ru-RU" sz="1800" b="1" i="1" dirty="0">
                <a:solidFill>
                  <a:schemeClr val="accent6"/>
                </a:solidFill>
              </a:rPr>
              <a:t>Мяконькие лапки,</a:t>
            </a:r>
            <a:br>
              <a:rPr lang="ru-RU" sz="1800" b="1" i="1" dirty="0">
                <a:solidFill>
                  <a:schemeClr val="accent6"/>
                </a:solidFill>
              </a:rPr>
            </a:br>
            <a:r>
              <a:rPr lang="ru-RU" sz="1800" b="1" i="1" dirty="0">
                <a:solidFill>
                  <a:schemeClr val="accent6"/>
                </a:solidFill>
              </a:rPr>
              <a:t>Коготки-царапки</a:t>
            </a:r>
            <a:br>
              <a:rPr lang="ru-RU" sz="1800" b="1" i="1" dirty="0">
                <a:solidFill>
                  <a:schemeClr val="accent6"/>
                </a:solidFill>
              </a:rPr>
            </a:br>
            <a:r>
              <a:rPr lang="ru-RU" sz="1800" b="1" i="1" dirty="0">
                <a:solidFill>
                  <a:schemeClr val="accent6"/>
                </a:solidFill>
              </a:rPr>
              <a:t>И забавный хвостик…</a:t>
            </a:r>
            <a:br>
              <a:rPr lang="ru-RU" sz="1800" b="1" i="1" dirty="0">
                <a:solidFill>
                  <a:schemeClr val="accent6"/>
                </a:solidFill>
              </a:rPr>
            </a:br>
            <a:r>
              <a:rPr lang="ru-RU" sz="1800" b="1" i="1" dirty="0">
                <a:solidFill>
                  <a:schemeClr val="accent6"/>
                </a:solidFill>
              </a:rPr>
              <a:t>Приходите в гости,</a:t>
            </a:r>
            <a:br>
              <a:rPr lang="ru-RU" sz="1800" b="1" i="1" dirty="0">
                <a:solidFill>
                  <a:schemeClr val="accent6"/>
                </a:solidFill>
              </a:rPr>
            </a:br>
            <a:r>
              <a:rPr lang="ru-RU" sz="1800" b="1" i="1" dirty="0">
                <a:solidFill>
                  <a:schemeClr val="accent6"/>
                </a:solidFill>
              </a:rPr>
              <a:t>Познакомлю с нею,</a:t>
            </a:r>
            <a:br>
              <a:rPr lang="ru-RU" sz="1800" b="1" i="1" dirty="0">
                <a:solidFill>
                  <a:schemeClr val="accent6"/>
                </a:solidFill>
              </a:rPr>
            </a:br>
            <a:r>
              <a:rPr lang="ru-RU" sz="1800" b="1" i="1" dirty="0">
                <a:solidFill>
                  <a:schemeClr val="accent6"/>
                </a:solidFill>
              </a:rPr>
              <a:t>С </a:t>
            </a:r>
            <a:r>
              <a:rPr lang="ru-RU" sz="1800" b="1" i="1" dirty="0" err="1" smtClean="0">
                <a:solidFill>
                  <a:schemeClr val="accent6"/>
                </a:solidFill>
              </a:rPr>
              <a:t>Бусею</a:t>
            </a:r>
            <a:r>
              <a:rPr lang="ru-RU" sz="1800" b="1" i="1" dirty="0" smtClean="0">
                <a:solidFill>
                  <a:schemeClr val="accent6"/>
                </a:solidFill>
              </a:rPr>
              <a:t> </a:t>
            </a:r>
            <a:r>
              <a:rPr lang="ru-RU" sz="1800" b="1" i="1" dirty="0">
                <a:solidFill>
                  <a:schemeClr val="accent6"/>
                </a:solidFill>
              </a:rPr>
              <a:t>моею.</a:t>
            </a:r>
            <a:endParaRPr lang="ru-RU" sz="1800" b="1" i="1" dirty="0" smtClean="0">
              <a:solidFill>
                <a:schemeClr val="accent6"/>
              </a:solidFill>
            </a:endParaRP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1557338"/>
            <a:ext cx="4537075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27363"/>
          </a:xfrm>
        </p:spPr>
        <p:txBody>
          <a:bodyPr/>
          <a:lstStyle/>
          <a:p>
            <a:pPr eaLnBrk="1" hangingPunct="1"/>
            <a:r>
              <a:rPr lang="ru-RU" altLang="ru-RU" sz="4800" b="1" i="1" smtClean="0">
                <a:solidFill>
                  <a:srgbClr val="FF0000"/>
                </a:solidFill>
              </a:rPr>
              <a:t>Спасибо за внимание!</a:t>
            </a:r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00"/>
                </a:solidFill>
              </a:rPr>
              <a:t/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/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/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>Результаты </a:t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>социологического опроса</a:t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/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200" b="1" i="1" smtClean="0">
                <a:solidFill>
                  <a:srgbClr val="0070C0"/>
                </a:solidFill>
              </a:rPr>
              <a:t>Какое животное Вы держите дома?</a:t>
            </a:r>
            <a:r>
              <a:rPr lang="ru-RU" altLang="ru-RU" sz="3600" b="1" smtClean="0">
                <a:solidFill>
                  <a:srgbClr val="FF0000"/>
                </a:solidFill>
              </a:rPr>
              <a:t/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endParaRPr lang="ru-RU" altLang="ru-RU" sz="3600" b="1" smtClean="0">
              <a:solidFill>
                <a:srgbClr val="FF0000"/>
              </a:solidFill>
            </a:endParaRPr>
          </a:p>
        </p:txBody>
      </p:sp>
      <p:graphicFrame>
        <p:nvGraphicFramePr>
          <p:cNvPr id="2" name="Диаграмма 2"/>
          <p:cNvGraphicFramePr>
            <a:graphicFrameLocks/>
          </p:cNvGraphicFramePr>
          <p:nvPr/>
        </p:nvGraphicFramePr>
        <p:xfrm>
          <a:off x="1470025" y="2327275"/>
          <a:ext cx="6203950" cy="357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>Проблема:</a:t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Почему из домашних животных люди чаще выбирают кошек?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4784725"/>
          </a:xfrm>
        </p:spPr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>
              <a:buFontTx/>
              <a:buNone/>
            </a:pPr>
            <a:endParaRPr lang="ru-RU" altLang="ru-RU" smtClean="0"/>
          </a:p>
          <a:p>
            <a:pPr algn="ctr" eaLnBrk="1" hangingPunct="1">
              <a:buFontTx/>
              <a:buNone/>
            </a:pPr>
            <a:r>
              <a:rPr lang="ru-RU" altLang="ru-RU" b="1" i="1" smtClean="0">
                <a:solidFill>
                  <a:srgbClr val="0070C0"/>
                </a:solidFill>
              </a:rPr>
              <a:t>Узнать, почему люди из всех животных отдают предпочтение кошкам.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3068960"/>
            <a:ext cx="6984776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Цель моего исследования: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0070C0"/>
                </a:solidFill>
              </a:rPr>
              <a:t>         </a:t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>        </a:t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>                 Этапы исследования:</a:t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>   </a:t>
            </a:r>
            <a:r>
              <a:rPr lang="ru-RU" altLang="ru-RU" sz="3600" b="1" i="1" smtClean="0">
                <a:solidFill>
                  <a:srgbClr val="FF0000"/>
                </a:solidFill>
              </a:rPr>
              <a:t>1. Подумать самостоятельно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2.Спросить у другого человека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3.Посмотреть в книгах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4.Посмотреть по телевизору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5.Узнать в интернете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6. Понаблюдать</a:t>
            </a:r>
            <a:endParaRPr lang="ru-RU" altLang="ru-RU" sz="3600" b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>                  </a:t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>                    А для этого мне </a:t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>                    нужно (задачи):</a:t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0070C0"/>
                </a:solidFill>
              </a:rPr>
              <a:t/>
            </a:r>
            <a:br>
              <a:rPr lang="ru-RU" altLang="ru-RU" sz="3600" b="1" smtClean="0">
                <a:solidFill>
                  <a:srgbClr val="0070C0"/>
                </a:solidFill>
              </a:rPr>
            </a:br>
            <a:r>
              <a:rPr lang="ru-RU" altLang="ru-RU" sz="2800" b="1" i="1" smtClean="0">
                <a:solidFill>
                  <a:srgbClr val="FF0000"/>
                </a:solidFill>
              </a:rPr>
              <a:t>- Изучить художественную и научно-популярную литературу о кошках;</a:t>
            </a:r>
            <a:br>
              <a:rPr lang="ru-RU" altLang="ru-RU" sz="2800" b="1" i="1" smtClean="0">
                <a:solidFill>
                  <a:srgbClr val="FF0000"/>
                </a:solidFill>
              </a:rPr>
            </a:br>
            <a:r>
              <a:rPr lang="ru-RU" altLang="ru-RU" sz="2800" b="1" i="1" smtClean="0">
                <a:solidFill>
                  <a:srgbClr val="FF0000"/>
                </a:solidFill>
              </a:rPr>
              <a:t>- Посмотреть мультфильмы, художественные и научно-популярные фильмы;</a:t>
            </a:r>
            <a:br>
              <a:rPr lang="ru-RU" altLang="ru-RU" sz="2800" b="1" i="1" smtClean="0">
                <a:solidFill>
                  <a:srgbClr val="FF0000"/>
                </a:solidFill>
              </a:rPr>
            </a:br>
            <a:r>
              <a:rPr lang="ru-RU" altLang="ru-RU" sz="2800" b="1" i="1" smtClean="0">
                <a:solidFill>
                  <a:srgbClr val="FF0000"/>
                </a:solidFill>
              </a:rPr>
              <a:t>- Найти материал в Интернете;</a:t>
            </a:r>
            <a:br>
              <a:rPr lang="ru-RU" altLang="ru-RU" sz="2800" b="1" i="1" smtClean="0">
                <a:solidFill>
                  <a:srgbClr val="FF0000"/>
                </a:solidFill>
              </a:rPr>
            </a:br>
            <a:r>
              <a:rPr lang="ru-RU" altLang="ru-RU" sz="2800" b="1" i="1" smtClean="0">
                <a:solidFill>
                  <a:srgbClr val="FF0000"/>
                </a:solidFill>
              </a:rPr>
              <a:t>- Провести наблюдения за собакой, котом и попугаем, которые живут у меня дома;</a:t>
            </a:r>
            <a:br>
              <a:rPr lang="ru-RU" altLang="ru-RU" sz="2800" b="1" i="1" smtClean="0">
                <a:solidFill>
                  <a:srgbClr val="FF0000"/>
                </a:solidFill>
              </a:rPr>
            </a:br>
            <a:endParaRPr lang="ru-RU" altLang="ru-RU" sz="2800" b="1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0967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0070C0"/>
                </a:solidFill>
              </a:rPr>
              <a:t/>
            </a:r>
            <a:br>
              <a:rPr lang="ru-RU" altLang="ru-RU" b="1" smtClean="0">
                <a:solidFill>
                  <a:srgbClr val="0070C0"/>
                </a:solidFill>
              </a:rPr>
            </a:br>
            <a:r>
              <a:rPr lang="ru-RU" altLang="ru-RU" b="1" smtClean="0">
                <a:solidFill>
                  <a:srgbClr val="0070C0"/>
                </a:solidFill>
              </a:rPr>
              <a:t/>
            </a:r>
            <a:br>
              <a:rPr lang="ru-RU" altLang="ru-RU" b="1" smtClean="0">
                <a:solidFill>
                  <a:srgbClr val="0070C0"/>
                </a:solidFill>
              </a:rPr>
            </a:br>
            <a:r>
              <a:rPr lang="ru-RU" altLang="ru-RU" b="1" smtClean="0">
                <a:solidFill>
                  <a:srgbClr val="0070C0"/>
                </a:solidFill>
              </a:rPr>
              <a:t/>
            </a:r>
            <a:br>
              <a:rPr lang="ru-RU" altLang="ru-RU" b="1" smtClean="0">
                <a:solidFill>
                  <a:srgbClr val="0070C0"/>
                </a:solidFill>
              </a:rPr>
            </a:br>
            <a:r>
              <a:rPr lang="ru-RU" altLang="ru-RU" b="1" smtClean="0">
                <a:solidFill>
                  <a:srgbClr val="0070C0"/>
                </a:solidFill>
              </a:rPr>
              <a:t/>
            </a:r>
            <a:br>
              <a:rPr lang="ru-RU" altLang="ru-RU" b="1" smtClean="0">
                <a:solidFill>
                  <a:srgbClr val="0070C0"/>
                </a:solidFill>
              </a:rPr>
            </a:br>
            <a:r>
              <a:rPr lang="ru-RU" altLang="ru-RU" b="1" smtClean="0">
                <a:solidFill>
                  <a:srgbClr val="0070C0"/>
                </a:solidFill>
              </a:rPr>
              <a:t/>
            </a:r>
            <a:br>
              <a:rPr lang="ru-RU" altLang="ru-RU" b="1" smtClean="0">
                <a:solidFill>
                  <a:srgbClr val="0070C0"/>
                </a:solidFill>
              </a:rPr>
            </a:br>
            <a:r>
              <a:rPr lang="ru-RU" altLang="ru-RU" b="1" smtClean="0">
                <a:solidFill>
                  <a:srgbClr val="0070C0"/>
                </a:solidFill>
              </a:rPr>
              <a:t/>
            </a:r>
            <a:br>
              <a:rPr lang="ru-RU" altLang="ru-RU" b="1" smtClean="0">
                <a:solidFill>
                  <a:srgbClr val="0070C0"/>
                </a:solidFill>
              </a:rPr>
            </a:br>
            <a:r>
              <a:rPr lang="ru-RU" altLang="ru-RU" b="1" smtClean="0">
                <a:solidFill>
                  <a:srgbClr val="0070C0"/>
                </a:solidFill>
              </a:rPr>
              <a:t>Этапы моего  исследования:</a:t>
            </a:r>
            <a:br>
              <a:rPr lang="ru-RU" altLang="ru-RU" b="1" smtClean="0">
                <a:solidFill>
                  <a:srgbClr val="0070C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>1.</a:t>
            </a:r>
            <a:r>
              <a:rPr lang="ru-RU" altLang="ru-RU" sz="3600" b="1" i="1" smtClean="0">
                <a:solidFill>
                  <a:srgbClr val="FF0000"/>
                </a:solidFill>
              </a:rPr>
              <a:t>Подумать самостоятельно.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b="1" smtClean="0">
                <a:solidFill>
                  <a:srgbClr val="0070C0"/>
                </a:solidFill>
              </a:rPr>
              <a:t/>
            </a:r>
            <a:br>
              <a:rPr lang="ru-RU" altLang="ru-RU" b="1" smtClean="0">
                <a:solidFill>
                  <a:srgbClr val="0070C0"/>
                </a:solidFill>
              </a:rPr>
            </a:br>
            <a:r>
              <a:rPr lang="ru-RU" altLang="ru-RU" b="1" smtClean="0">
                <a:solidFill>
                  <a:srgbClr val="0070C0"/>
                </a:solidFill>
              </a:rPr>
              <a:t/>
            </a:r>
            <a:br>
              <a:rPr lang="ru-RU" altLang="ru-RU" b="1" smtClean="0">
                <a:solidFill>
                  <a:srgbClr val="0070C0"/>
                </a:solidFill>
              </a:rPr>
            </a:br>
            <a:r>
              <a:rPr lang="ru-RU" altLang="ru-RU" b="1" smtClean="0">
                <a:solidFill>
                  <a:srgbClr val="0070C0"/>
                </a:solidFill>
              </a:rPr>
              <a:t/>
            </a:r>
            <a:br>
              <a:rPr lang="ru-RU" altLang="ru-RU" b="1" smtClean="0">
                <a:solidFill>
                  <a:srgbClr val="0070C0"/>
                </a:solidFill>
              </a:rPr>
            </a:br>
            <a:endParaRPr lang="ru-RU" altLang="ru-RU" b="1" smtClean="0">
              <a:solidFill>
                <a:srgbClr val="0070C0"/>
              </a:solidFill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-178"/>
            <a:ext cx="8298403" cy="5521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39580" tIns="539580" rIns="539580" bIns="539580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lang="ru-RU" altLang="ru-RU" sz="1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lang="ru-RU" alt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Чаще всего люди держат дома кошек, </a:t>
            </a:r>
            <a:br>
              <a:rPr lang="ru-RU" alt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lang="ru-RU" altLang="ru-RU" sz="24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потому что за ними легко ухаживать;</a:t>
            </a:r>
            <a:endParaRPr lang="ru-RU" altLang="ru-RU" sz="2400" b="1" dirty="0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                              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                 </a:t>
            </a:r>
            <a:r>
              <a:rPr lang="ru-RU" altLang="ru-RU" sz="2400" b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alt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Кошки не имеют запаха;</a:t>
            </a:r>
            <a:br>
              <a:rPr lang="ru-RU" alt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lang="ru-RU" altLang="ru-RU" sz="24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altLang="ru-RU" sz="2400" b="1" dirty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- Кошки ласковые и игривые; </a:t>
            </a:r>
            <a:endParaRPr lang="ru-RU" altLang="ru-RU" sz="2400" dirty="0">
              <a:solidFill>
                <a:srgbClr val="0070C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rgbClr val="FF0000"/>
                </a:solidFill>
              </a:rPr>
              <a:t>          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/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/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    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/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/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         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       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/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/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/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      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      2. Спросить у другого 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>        человека.</a:t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3600" b="1" i="1" smtClean="0">
                <a:solidFill>
                  <a:srgbClr val="FF0000"/>
                </a:solidFill>
              </a:rPr>
              <a:t/>
            </a:r>
            <a:br>
              <a:rPr lang="ru-RU" altLang="ru-RU" sz="36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0070C0"/>
                </a:solidFill>
              </a:rPr>
              <a:t>Я спросил у папы,</a:t>
            </a: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>                                               </a:t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>                                               </a:t>
            </a:r>
            <a:r>
              <a:rPr lang="ru-RU" altLang="ru-RU" sz="2400" b="1" i="1" smtClean="0">
                <a:solidFill>
                  <a:srgbClr val="0070C0"/>
                </a:solidFill>
              </a:rPr>
              <a:t>классного руководителя,</a:t>
            </a: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0070C0"/>
                </a:solidFill>
              </a:rPr>
              <a:t>                                          бабушки,</a:t>
            </a: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>                                                               </a:t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>                                                              </a:t>
            </a:r>
            <a:r>
              <a:rPr lang="ru-RU" altLang="ru-RU" sz="2400" b="1" i="1" smtClean="0">
                <a:solidFill>
                  <a:srgbClr val="0070C0"/>
                </a:solidFill>
              </a:rPr>
              <a:t>одноклассников.</a:t>
            </a: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>                           </a:t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r>
              <a:rPr lang="ru-RU" altLang="ru-RU" sz="2400" b="1" i="1" smtClean="0">
                <a:solidFill>
                  <a:srgbClr val="FF0000"/>
                </a:solidFill>
              </a:rPr>
              <a:t/>
            </a:r>
            <a:br>
              <a:rPr lang="ru-RU" altLang="ru-RU" sz="2400" b="1" i="1" smtClean="0">
                <a:solidFill>
                  <a:srgbClr val="FF0000"/>
                </a:solidFill>
              </a:rPr>
            </a:br>
            <a:endParaRPr lang="ru-RU" altLang="ru-RU" sz="3600" b="1" i="1" smtClean="0">
              <a:solidFill>
                <a:srgbClr val="FF0000"/>
              </a:solidFill>
            </a:endParaRPr>
          </a:p>
        </p:txBody>
      </p:sp>
      <p:pic>
        <p:nvPicPr>
          <p:cNvPr id="8195" name="Picture 7" descr="F:\фото_распечатать\WP_0004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2462213"/>
            <a:ext cx="1333500" cy="153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2103438"/>
            <a:ext cx="1619250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0163" y="2882900"/>
            <a:ext cx="168910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4508500"/>
            <a:ext cx="182562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/>
          <a:lstStyle/>
          <a:p>
            <a:pPr algn="l" eaLnBrk="1" hangingPunct="1"/>
            <a:r>
              <a:rPr lang="ru-RU" altLang="ru-RU" sz="3600" b="1" i="1" dirty="0" smtClean="0">
                <a:solidFill>
                  <a:srgbClr val="FF0000"/>
                </a:solidFill>
              </a:rPr>
              <a:t>            </a:t>
            </a:r>
            <a:br>
              <a:rPr lang="ru-RU" altLang="ru-RU" sz="3600" b="1" i="1" dirty="0" smtClean="0">
                <a:solidFill>
                  <a:srgbClr val="FF0000"/>
                </a:solidFill>
              </a:rPr>
            </a:br>
            <a:r>
              <a:rPr lang="ru-RU" alt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altLang="ru-RU" sz="3600" b="1" i="1" dirty="0" smtClean="0">
                <a:solidFill>
                  <a:srgbClr val="FF0000"/>
                </a:solidFill>
              </a:rPr>
            </a:br>
            <a:r>
              <a:rPr lang="ru-RU" alt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altLang="ru-RU" sz="3600" b="1" i="1" dirty="0" smtClean="0">
                <a:solidFill>
                  <a:srgbClr val="FF0000"/>
                </a:solidFill>
              </a:rPr>
            </a:br>
            <a:r>
              <a:rPr lang="ru-RU" alt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altLang="ru-RU" sz="3600" b="1" i="1" dirty="0" smtClean="0">
                <a:solidFill>
                  <a:srgbClr val="FF0000"/>
                </a:solidFill>
              </a:rPr>
            </a:br>
            <a:r>
              <a:rPr lang="ru-RU" alt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altLang="ru-RU" sz="3600" b="1" i="1" dirty="0" smtClean="0">
                <a:solidFill>
                  <a:srgbClr val="FF0000"/>
                </a:solidFill>
              </a:rPr>
            </a:br>
            <a:r>
              <a:rPr lang="ru-RU" alt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altLang="ru-RU" sz="3600" b="1" i="1" dirty="0" smtClean="0">
                <a:solidFill>
                  <a:srgbClr val="FF0000"/>
                </a:solidFill>
              </a:rPr>
            </a:br>
            <a:r>
              <a:rPr lang="ru-RU" altLang="ru-RU" sz="3600" b="1" i="1" dirty="0" smtClean="0">
                <a:solidFill>
                  <a:srgbClr val="FF0000"/>
                </a:solidFill>
              </a:rPr>
              <a:t>              </a:t>
            </a:r>
            <a:br>
              <a:rPr lang="ru-RU" altLang="ru-RU" sz="3600" b="1" i="1" dirty="0" smtClean="0">
                <a:solidFill>
                  <a:srgbClr val="FF0000"/>
                </a:solidFill>
              </a:rPr>
            </a:br>
            <a:r>
              <a:rPr lang="ru-RU" altLang="ru-RU" sz="3600" b="1" i="1" dirty="0" smtClean="0">
                <a:solidFill>
                  <a:srgbClr val="FF0000"/>
                </a:solidFill>
              </a:rPr>
              <a:t>               3. Посмотреть в книгах.</a:t>
            </a:r>
            <a:br>
              <a:rPr lang="ru-RU" altLang="ru-RU" sz="3600" b="1" i="1" dirty="0" smtClean="0">
                <a:solidFill>
                  <a:srgbClr val="FF0000"/>
                </a:solidFill>
              </a:rPr>
            </a:br>
            <a:r>
              <a:rPr lang="ru-RU" altLang="ru-RU" sz="3600" b="1" i="1" dirty="0" smtClean="0">
                <a:solidFill>
                  <a:srgbClr val="FF0000"/>
                </a:solidFill>
              </a:rPr>
              <a:t>                         </a:t>
            </a:r>
            <a:r>
              <a:rPr lang="ru-RU" altLang="ru-RU" sz="2400" b="1" i="1" dirty="0" smtClean="0">
                <a:solidFill>
                  <a:srgbClr val="0070C0"/>
                </a:solidFill>
              </a:rPr>
              <a:t>Я узнал, что</a:t>
            </a:r>
            <a:r>
              <a:rPr lang="ru-RU" alt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altLang="ru-RU" sz="3600" b="1" i="1" dirty="0" smtClean="0">
                <a:solidFill>
                  <a:srgbClr val="FF0000"/>
                </a:solidFill>
              </a:rPr>
            </a:br>
            <a:r>
              <a:rPr lang="ru-RU" altLang="ru-RU" sz="2400" b="1" i="1" dirty="0" smtClean="0">
                <a:solidFill>
                  <a:srgbClr val="0070C0"/>
                </a:solidFill>
              </a:rPr>
              <a:t>-</a:t>
            </a:r>
            <a:r>
              <a:rPr lang="ru-RU" altLang="ru-RU" sz="4000" b="1" i="1" dirty="0" smtClean="0">
                <a:solidFill>
                  <a:srgbClr val="FF0000"/>
                </a:solidFill>
              </a:rPr>
              <a:t> </a:t>
            </a:r>
            <a:r>
              <a:rPr lang="ru-RU" altLang="ru-RU" sz="2400" b="1" i="1" dirty="0" smtClean="0"/>
              <a:t> </a:t>
            </a:r>
            <a:r>
              <a:rPr lang="ru-RU" altLang="ru-RU" sz="2400" b="1" i="1" dirty="0" smtClean="0">
                <a:solidFill>
                  <a:srgbClr val="0070C0"/>
                </a:solidFill>
              </a:rPr>
              <a:t>Кошки практически никогда не уживаются в семьях, где атмосфера накалена, много конфликтов и ссор.</a:t>
            </a:r>
            <a:br>
              <a:rPr lang="ru-RU" altLang="ru-RU" sz="2400" b="1" i="1" dirty="0" smtClean="0">
                <a:solidFill>
                  <a:srgbClr val="0070C0"/>
                </a:solidFill>
              </a:rPr>
            </a:br>
            <a:r>
              <a:rPr lang="ru-RU" altLang="ru-RU" sz="2400" b="1" i="1" dirty="0" smtClean="0">
                <a:solidFill>
                  <a:srgbClr val="0070C0"/>
                </a:solidFill>
              </a:rPr>
              <a:t> - Кошки чувствуют приближение опасности (землетрясения, извержение вулканов), способны  хорошо предсказывать погоду.</a:t>
            </a:r>
            <a:r>
              <a:rPr lang="ru-RU" altLang="ru-RU" sz="2000" b="1" i="1" dirty="0" smtClean="0">
                <a:solidFill>
                  <a:srgbClr val="0070C0"/>
                </a:solidFill>
              </a:rPr>
              <a:t/>
            </a:r>
            <a:br>
              <a:rPr lang="ru-RU" altLang="ru-RU" sz="2000" b="1" i="1" dirty="0" smtClean="0">
                <a:solidFill>
                  <a:srgbClr val="0070C0"/>
                </a:solidFill>
              </a:rPr>
            </a:br>
            <a:r>
              <a:rPr lang="ru-RU" altLang="ru-RU" sz="3600" dirty="0" smtClean="0"/>
              <a:t/>
            </a:r>
            <a:br>
              <a:rPr lang="ru-RU" altLang="ru-RU" sz="3600" dirty="0" smtClean="0"/>
            </a:br>
            <a:r>
              <a:rPr lang="ru-RU" altLang="ru-RU" sz="3600" b="1" i="1" dirty="0" smtClean="0"/>
              <a:t/>
            </a:r>
            <a:br>
              <a:rPr lang="ru-RU" altLang="ru-RU" sz="3600" b="1" i="1" dirty="0" smtClean="0"/>
            </a:br>
            <a:endParaRPr lang="ru-RU" altLang="ru-RU" sz="3600" b="1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12954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0000"/>
                </a:solidFill>
              </a:rPr>
              <a:t>               </a:t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>            Сегодня известно около</a:t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>            80 пород домашних кошек</a:t>
            </a:r>
            <a:br>
              <a:rPr lang="ru-RU" altLang="ru-RU" sz="3600" b="1" smtClean="0">
                <a:solidFill>
                  <a:srgbClr val="FF0000"/>
                </a:solidFill>
              </a:rPr>
            </a:br>
            <a:r>
              <a:rPr lang="ru-RU" altLang="ru-RU" sz="3600" b="1" smtClean="0">
                <a:solidFill>
                  <a:srgbClr val="FF0000"/>
                </a:solidFill>
              </a:rPr>
              <a:t>             </a:t>
            </a:r>
            <a:r>
              <a:rPr lang="ru-RU" altLang="ru-RU" sz="3200" b="1" i="1" smtClean="0">
                <a:solidFill>
                  <a:srgbClr val="0070C0"/>
                </a:solidFill>
              </a:rPr>
              <a:t>Вот некоторые из них:</a:t>
            </a:r>
            <a:endParaRPr lang="ru-RU" altLang="ru-RU" sz="3600" b="1" i="1" smtClean="0">
              <a:solidFill>
                <a:srgbClr val="0070C0"/>
              </a:solidFill>
            </a:endParaRPr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475"/>
            <a:ext cx="7161213" cy="3362325"/>
          </a:xfrm>
        </p:spPr>
        <p:txBody>
          <a:bodyPr/>
          <a:lstStyle/>
          <a:p>
            <a:pPr eaLnBrk="1" hangingPunct="1"/>
            <a:r>
              <a:rPr lang="ru-RU" altLang="ru-RU" sz="2000" b="1" i="1" smtClean="0"/>
              <a:t>                      </a:t>
            </a:r>
          </a:p>
        </p:txBody>
      </p:sp>
      <p:pic>
        <p:nvPicPr>
          <p:cNvPr id="10244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2205038"/>
            <a:ext cx="3095625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68638"/>
            <a:ext cx="2924175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Прямоугольник 5"/>
          <p:cNvSpPr>
            <a:spLocks noChangeArrowheads="1"/>
          </p:cNvSpPr>
          <p:nvPr/>
        </p:nvSpPr>
        <p:spPr bwMode="auto">
          <a:xfrm>
            <a:off x="539750" y="4721225"/>
            <a:ext cx="7561263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/>
              <a:t>священная бирманская кошка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i="1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 b="1" i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/>
              <a:t>                                                                  </a:t>
            </a:r>
            <a:r>
              <a:rPr lang="ru-RU" altLang="ru-RU" sz="2000" b="1" i="1"/>
              <a:t>сиамская кошка</a:t>
            </a:r>
            <a:endParaRPr lang="ru-RU" alt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ом и Джерри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</TotalTime>
  <Words>255</Words>
  <Application>Microsoft Office PowerPoint</Application>
  <PresentationFormat>Экран (4:3)</PresentationFormat>
  <Paragraphs>113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Том и Джерри</vt:lpstr>
      <vt:lpstr>Исследовательский проект на тему:</vt:lpstr>
      <vt:lpstr>   Результаты  социологического опроса  Какое животное Вы держите дома? </vt:lpstr>
      <vt:lpstr>     Проблема: Почему из домашних животных люди чаще выбирают кошек?</vt:lpstr>
      <vt:lpstr>                                          Этапы исследования:      1. Подумать самостоятельно    2.Спросить у другого человека    3.Посмотреть в книгах    4.Посмотреть по телевизору    5.Узнать в интернете    6. Понаблюдать</vt:lpstr>
      <vt:lpstr>                                              А для этого мне                      нужно (задачи):  - Изучить художественную и научно-популярную литературу о кошках; - Посмотреть мультфильмы, художественные и научно-популярные фильмы; - Найти материал в Интернете; - Провести наблюдения за собакой, котом и попугаем, которые живут у меня дома; </vt:lpstr>
      <vt:lpstr>      Этапы моего  исследования: 1.Подумать самостоятельно.    </vt:lpstr>
      <vt:lpstr>                                                                     2. Спросить у другого          человека.  Я спросил у папы,                                                                                                классного руководителя,                                            бабушки,                                                                                                                               одноклассников.                                     </vt:lpstr>
      <vt:lpstr>                                                3. Посмотреть в книгах.                          Я узнал, что -  Кошки практически никогда не уживаются в семьях, где атмосфера накалена, много конфликтов и ссор.  - Кошки чувствуют приближение опасности (землетрясения, извержение вулканов), способны  хорошо предсказывать погоду.   </vt:lpstr>
      <vt:lpstr>                            Сегодня известно около             80 пород домашних кошек              Вот некоторые из них:</vt:lpstr>
      <vt:lpstr>                     персидская кошка</vt:lpstr>
      <vt:lpstr>                                     4.Посмотреть по                         телевизору. </vt:lpstr>
      <vt:lpstr>              5. Узнать в Интеренете. </vt:lpstr>
      <vt:lpstr>Презентация PowerPoint</vt:lpstr>
      <vt:lpstr>   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RePack by Diakov</cp:lastModifiedBy>
  <cp:revision>30</cp:revision>
  <dcterms:created xsi:type="dcterms:W3CDTF">2011-01-30T10:40:43Z</dcterms:created>
  <dcterms:modified xsi:type="dcterms:W3CDTF">2017-12-22T18:30:34Z</dcterms:modified>
</cp:coreProperties>
</file>