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  <p:sldMasterId id="2147483852" r:id="rId2"/>
  </p:sldMasterIdLst>
  <p:notesMasterIdLst>
    <p:notesMasterId r:id="rId11"/>
  </p:notesMasterIdLst>
  <p:sldIdLst>
    <p:sldId id="256" r:id="rId3"/>
    <p:sldId id="257" r:id="rId4"/>
    <p:sldId id="259" r:id="rId5"/>
    <p:sldId id="264" r:id="rId6"/>
    <p:sldId id="258" r:id="rId7"/>
    <p:sldId id="261" r:id="rId8"/>
    <p:sldId id="262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34" autoAdjust="0"/>
    <p:restoredTop sz="94660"/>
  </p:normalViewPr>
  <p:slideViewPr>
    <p:cSldViewPr>
      <p:cViewPr>
        <p:scale>
          <a:sx n="40" d="100"/>
          <a:sy n="40" d="100"/>
        </p:scale>
        <p:origin x="-116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B62C1-F3A0-45F3-8EAA-ABDBEC8697F2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35206-F1CB-4B60-A1E6-12D28B13A9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3680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B35206-F1CB-4B60-A1E6-12D28B13A93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04664"/>
            <a:ext cx="6840760" cy="93610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МБДОУ «Детский сад № 19» г. Канаш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844824"/>
            <a:ext cx="8136904" cy="3793976"/>
          </a:xfrm>
          <a:noFill/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4400" b="1" i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Организация двигательной активности детей в ДОУ</a:t>
            </a:r>
            <a:endParaRPr lang="ru-RU" sz="4400" b="1" cap="all" dirty="0" smtClean="0">
              <a:ln w="9000" cmpd="sng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4400" b="1" i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 соответствии</a:t>
            </a:r>
          </a:p>
          <a:p>
            <a:pPr>
              <a:spcBef>
                <a:spcPts val="0"/>
              </a:spcBef>
            </a:pPr>
            <a:r>
              <a:rPr lang="ru-RU" sz="4400" b="1" i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 ФГОС ДО</a:t>
            </a:r>
            <a:endParaRPr lang="ru-RU" sz="4400" b="1" cap="all" dirty="0">
              <a:ln w="9000" cmpd="sng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19256" cy="3960441"/>
          </a:xfrm>
        </p:spPr>
        <p:txBody>
          <a:bodyPr/>
          <a:lstStyle/>
          <a:p>
            <a:pPr marL="457200" indent="-457200" algn="just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Двигательная активность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суммарное количество двигательных действий, осуществляемых ребенком в течении дня.</a:t>
            </a:r>
          </a:p>
          <a:p>
            <a:pPr marL="457200" indent="-457200"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Двигательная активность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естественная потребность в движении, удовлетворение которой является важнейшим условием всестороннего развития и воспитания ребёнка.</a:t>
            </a:r>
          </a:p>
          <a:p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означает двигательная активность?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602128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Приобретение детьми опыта в следующих видах деятельности: </a:t>
            </a:r>
            <a:endParaRPr lang="ru-RU" sz="23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двигательной (упражнения, направленные на развитие координации и гибкость; </a:t>
            </a:r>
          </a:p>
          <a:p>
            <a:pPr marL="0" indent="0" algn="just">
              <a:spcBef>
                <a:spcPts val="0"/>
              </a:spcBef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деят-ть</a:t>
            </a: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способствующая правильному формированию опорно-двигательной системы организма, развитию равновесия, координации движения, крупной и мелкой моторики обеих рук, основных движений (ходьба, бег, мягкие прыжки, повороты в обе стороны), </a:t>
            </a:r>
          </a:p>
          <a:p>
            <a:pPr marL="0" indent="0" algn="just">
              <a:spcBef>
                <a:spcPts val="0"/>
              </a:spcBef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формирование начальных представлений о некоторых видах спорта, овладение подвижными играми с правилами; </a:t>
            </a:r>
          </a:p>
          <a:p>
            <a:pPr marL="0" indent="0" algn="just">
              <a:spcBef>
                <a:spcPts val="0"/>
              </a:spcBef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становление целенаправленности и </a:t>
            </a:r>
            <a:r>
              <a:rPr lang="ru-RU" sz="23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двигательной сфере; </a:t>
            </a:r>
          </a:p>
          <a:p>
            <a:pPr marL="0" indent="0" algn="just">
              <a:spcBef>
                <a:spcPts val="0"/>
              </a:spcBef>
            </a:pPr>
            <a:r>
              <a:rPr lang="ru-RU" sz="2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становление ценностей здорового образа жизни, овладение его элементарными нормами и правилами (в питании, двигательном режиме, закаливании, при формировании полезных привычек и др.).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ФГОС ДО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700808"/>
            <a:ext cx="8640959" cy="4824536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Целевые ориентиры на этапе завершения дошкольного образования: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ребенок проявляет инициативу и самостоятельность в разных видах деятельности;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ребенок владеет разными формами и видами игры;</a:t>
            </a:r>
            <a:endParaRPr lang="ru-RU" sz="2200" b="1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 ребенка развита крупная и мелкая моторика;</a:t>
            </a:r>
            <a:endParaRPr lang="ru-RU" sz="22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он подвижен, вынослив, владеет основными движениями;</a:t>
            </a:r>
          </a:p>
          <a:p>
            <a:pPr>
              <a:buFont typeface="Arial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может контролировать </a:t>
            </a:r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свои движения и управлять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ими</a:t>
            </a:r>
            <a:r>
              <a:rPr lang="ru-RU" sz="2200" b="1" dirty="0" smtClean="0">
                <a:solidFill>
                  <a:schemeClr val="tx1"/>
                </a:solidFill>
                <a:latin typeface="Times New Roman"/>
                <a:ea typeface="Calibri"/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  <a:latin typeface="Times New Roman"/>
              </a:rPr>
              <a:t>может соблюдать социальные нормы поведения;</a:t>
            </a:r>
          </a:p>
          <a:p>
            <a:pPr>
              <a:buFont typeface="Arial" pitchFamily="34" charset="0"/>
              <a:buChar char="•"/>
            </a:pPr>
            <a:r>
              <a:rPr lang="ru-RU" sz="2200" b="1" dirty="0" smtClean="0">
                <a:solidFill>
                  <a:schemeClr val="tx1"/>
                </a:solidFill>
                <a:latin typeface="Times New Roman"/>
              </a:rPr>
              <a:t>соблюдать правила безопасного поведения и личной гигиены.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/>
          <a:lstStyle/>
          <a:p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ФГОС ДО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3608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132856"/>
            <a:ext cx="8003232" cy="399330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нервной системы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Психики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Интеллекта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Физических качеств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личностных качеств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Психолого-эмоциональное состояние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Сущность и значимость двигательной активности для детей?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217443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Физкультурно-оздоровительные занятия в ходе режимных моментов</a:t>
            </a:r>
          </a:p>
          <a:p>
            <a:pPr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Модель режима двигательной активности детей в ДОУ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79888977"/>
              </p:ext>
            </p:extLst>
          </p:nvPr>
        </p:nvGraphicFramePr>
        <p:xfrm>
          <a:off x="251520" y="1397001"/>
          <a:ext cx="8640960" cy="4198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1008112"/>
                <a:gridCol w="936104"/>
                <a:gridCol w="1008112"/>
                <a:gridCol w="1152128"/>
                <a:gridCol w="2160240"/>
              </a:tblGrid>
              <a:tr h="88747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Виды занятий и форма двигательной активности</a:t>
                      </a:r>
                      <a:endParaRPr lang="ru-RU" sz="13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Младшая группа</a:t>
                      </a:r>
                      <a:endParaRPr lang="ru-RU" sz="13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(мин)</a:t>
                      </a:r>
                      <a:endParaRPr lang="ru-RU" sz="13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Средняя группа</a:t>
                      </a:r>
                      <a:endParaRPr lang="ru-RU" sz="13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(мин)</a:t>
                      </a:r>
                      <a:endParaRPr lang="ru-RU" sz="13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Старшая  группа</a:t>
                      </a:r>
                      <a:endParaRPr lang="ru-RU" sz="13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(мин)</a:t>
                      </a:r>
                      <a:endParaRPr lang="ru-RU" sz="13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defTabSz="99060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0" algn="l"/>
                        </a:tabLst>
                      </a:pPr>
                      <a:r>
                        <a:rPr lang="ru-RU" sz="130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Подг</a:t>
                      </a:r>
                      <a:r>
                        <a:rPr lang="ru-RU" sz="13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к школе группа</a:t>
                      </a:r>
                      <a:endParaRPr lang="ru-RU" sz="13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(мин)</a:t>
                      </a:r>
                      <a:endParaRPr lang="ru-RU" sz="13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Особенности </a:t>
                      </a:r>
                      <a:endParaRPr lang="ru-RU" sz="1300" dirty="0" smtClean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организации</a:t>
                      </a:r>
                      <a:endParaRPr lang="ru-RU" sz="13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37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1.1 </a:t>
                      </a: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Утренняя гимнастика 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5-6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6-8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8-10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10-12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Ежедневно в </a:t>
                      </a:r>
                      <a:r>
                        <a:rPr lang="ru-RU" sz="1300" dirty="0" err="1">
                          <a:latin typeface="Times New Roman"/>
                          <a:ea typeface="Calibri"/>
                          <a:cs typeface="Times New Roman"/>
                        </a:rPr>
                        <a:t>сп</a:t>
                      </a: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/зале, группе, на воздухе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37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Calibri"/>
                          <a:cs typeface="Times New Roman"/>
                        </a:rPr>
                        <a:t>1.2 </a:t>
                      </a: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Двигательная разминка во время перерыва м/занятиями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Ежедневно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29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1.3 </a:t>
                      </a:r>
                      <a:r>
                        <a:rPr lang="ru-RU" sz="1300" dirty="0" err="1">
                          <a:latin typeface="Times New Roman"/>
                          <a:ea typeface="Calibri"/>
                          <a:cs typeface="Times New Roman"/>
                        </a:rPr>
                        <a:t>Физкульт</a:t>
                      </a: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. минутка (до 3 мин)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1,5-2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Ежедневно по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необходимости от вида, содержания занятия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29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Calibri"/>
                          <a:cs typeface="Times New Roman"/>
                        </a:rPr>
                        <a:t>1.4. </a:t>
                      </a: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Подвижные игры и физические упражнения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на прогулках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6-10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10-15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15-20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20-30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Ежедневно во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время прогулок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37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latin typeface="Times New Roman"/>
                          <a:ea typeface="Calibri"/>
                          <a:cs typeface="Times New Roman"/>
                        </a:rPr>
                        <a:t>1.5. </a:t>
                      </a:r>
                      <a:r>
                        <a:rPr lang="ru-RU" sz="1300" dirty="0" smtClean="0">
                          <a:latin typeface="Times New Roman"/>
                          <a:ea typeface="Calibri"/>
                          <a:cs typeface="Times New Roman"/>
                        </a:rPr>
                        <a:t>Оздоровительный </a:t>
                      </a: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бег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3-7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3-7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10-12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2 раза в неделю в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утр. прогулку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37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latin typeface="Times New Roman"/>
                          <a:ea typeface="Calibri"/>
                          <a:cs typeface="Times New Roman"/>
                        </a:rPr>
                        <a:t>1.6. </a:t>
                      </a:r>
                      <a:r>
                        <a:rPr lang="ru-RU" sz="1300" dirty="0" smtClean="0">
                          <a:latin typeface="Times New Roman"/>
                          <a:ea typeface="Calibri"/>
                          <a:cs typeface="Times New Roman"/>
                        </a:rPr>
                        <a:t>Гимнастика после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дневного сна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Ежедневно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9" y="765174"/>
          <a:ext cx="8568950" cy="5774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0180"/>
                <a:gridCol w="1199637"/>
                <a:gridCol w="1124659"/>
                <a:gridCol w="1124659"/>
                <a:gridCol w="1143592"/>
                <a:gridCol w="2016223"/>
              </a:tblGrid>
              <a:tr h="430744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 Организованная двигательная деятельность</a:t>
                      </a:r>
                      <a:endParaRPr lang="ru-RU" sz="16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65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 физической культуре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 раза в неделю,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одно - на участке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для детей 5-7 лет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(до -15</a:t>
                      </a:r>
                      <a:r>
                        <a:rPr lang="ru-RU" sz="1400" baseline="3000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С).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 непогоду - в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спорт/зале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0744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3. Самостоятельная двигательная деятельность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28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Самостоятельная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двигательная активность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Продолжительность зависит от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индивидуальных особенностей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детей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Ежедневно в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помещении и на открытом воздухе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0744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4. Физкультурно-оздоровительная деятельность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7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Неделя здоровья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 раза в год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07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Дни здоровья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 раз в месяц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07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Физкультурный досуг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15-20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20-25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25-30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25-30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 раз в месяц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771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Физкультурный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спортивный праздник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50-60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50-60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 раза в год в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сп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/зале или на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воздухе (летний и зимний)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Модель режима двигательной активности  детей в ДОУ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9212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6720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479</TotalTime>
  <Words>494</Words>
  <Application>Microsoft Office PowerPoint</Application>
  <PresentationFormat>Экран (4:3)</PresentationFormat>
  <Paragraphs>128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Волна</vt:lpstr>
      <vt:lpstr>1_Волна</vt:lpstr>
      <vt:lpstr>МБДОУ «Детский сад № 19» г. Канаш</vt:lpstr>
      <vt:lpstr> Что означает двигательная активность? </vt:lpstr>
      <vt:lpstr>ФГОС ДО</vt:lpstr>
      <vt:lpstr>ФГОС ДО</vt:lpstr>
      <vt:lpstr> Сущность и значимость двигательной активности для детей? </vt:lpstr>
      <vt:lpstr> Модель режима двигательной активности детей в ДОУ </vt:lpstr>
      <vt:lpstr>Модель режима двигательной активности  детей в ДОУ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№ 19»  г. Канаш</dc:title>
  <dc:creator>Компьютер</dc:creator>
  <cp:lastModifiedBy>User</cp:lastModifiedBy>
  <cp:revision>12</cp:revision>
  <dcterms:modified xsi:type="dcterms:W3CDTF">2017-11-09T07:07:41Z</dcterms:modified>
</cp:coreProperties>
</file>