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4" r:id="rId4"/>
    <p:sldId id="258" r:id="rId5"/>
    <p:sldId id="267" r:id="rId6"/>
    <p:sldId id="279" r:id="rId7"/>
    <p:sldId id="280" r:id="rId8"/>
    <p:sldId id="281" r:id="rId9"/>
    <p:sldId id="285" r:id="rId10"/>
    <p:sldId id="282" r:id="rId11"/>
    <p:sldId id="283" r:id="rId12"/>
    <p:sldId id="284" r:id="rId13"/>
    <p:sldId id="287" r:id="rId14"/>
    <p:sldId id="286" r:id="rId15"/>
    <p:sldId id="257" r:id="rId16"/>
    <p:sldId id="269" r:id="rId17"/>
    <p:sldId id="270" r:id="rId18"/>
    <p:sldId id="260" r:id="rId19"/>
    <p:sldId id="271" r:id="rId20"/>
    <p:sldId id="263" r:id="rId21"/>
    <p:sldId id="273" r:id="rId22"/>
    <p:sldId id="262" r:id="rId23"/>
    <p:sldId id="272" r:id="rId24"/>
    <p:sldId id="265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692"/>
    <a:srgbClr val="00DE6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3FBBF-F050-4CAB-885C-DF3A77327AFB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AC87E-9E03-4948-BC56-6FED79DB7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29.jpeg"/><Relationship Id="rId5" Type="http://schemas.openxmlformats.org/officeDocument/2006/relationships/image" Target="../media/image54.jpeg"/><Relationship Id="rId10" Type="http://schemas.openxmlformats.org/officeDocument/2006/relationships/image" Target="../media/image27.jpeg"/><Relationship Id="rId4" Type="http://schemas.openxmlformats.org/officeDocument/2006/relationships/image" Target="../media/image53.jpeg"/><Relationship Id="rId9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1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11" Type="http://schemas.openxmlformats.org/officeDocument/2006/relationships/image" Target="../media/image14.jpeg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5" Type="http://schemas.openxmlformats.org/officeDocument/2006/relationships/image" Target="../media/image14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«Заколдованная фея»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53"/>
            <a:ext cx="885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комбинированного вида </a:t>
            </a: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Югорка</a:t>
            </a:r>
            <a:r>
              <a:rPr lang="ru-RU" sz="1400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357686" y="5000636"/>
            <a:ext cx="44291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Подготовила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воспитатель: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Фирсова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В.Н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71802" y="6357958"/>
            <a:ext cx="2357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г. </a:t>
            </a:r>
            <a:r>
              <a:rPr lang="ru-RU" sz="1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Покачи</a:t>
            </a: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НАЗОВИ: </a:t>
            </a:r>
            <a:br>
              <a:rPr lang="ru-RU" sz="2800" dirty="0" smtClean="0"/>
            </a:br>
            <a:r>
              <a:rPr lang="ru-RU" sz="2800" dirty="0" smtClean="0"/>
              <a:t>дни недели,</a:t>
            </a:r>
            <a:br>
              <a:rPr lang="ru-RU" sz="2800" dirty="0" smtClean="0"/>
            </a:br>
            <a:r>
              <a:rPr lang="ru-RU" sz="2800" dirty="0" smtClean="0"/>
              <a:t>части суток,</a:t>
            </a:r>
            <a:br>
              <a:rPr lang="ru-RU" sz="2800" dirty="0" smtClean="0"/>
            </a:br>
            <a:r>
              <a:rPr lang="ru-RU" sz="2800" dirty="0" smtClean="0"/>
              <a:t>времена года</a:t>
            </a:r>
            <a:br>
              <a:rPr lang="ru-RU" sz="2800" dirty="0" smtClean="0"/>
            </a:br>
            <a:r>
              <a:rPr lang="ru-RU" sz="2800" dirty="0" smtClean="0"/>
              <a:t>месяцы</a:t>
            </a:r>
            <a:endParaRPr lang="ru-RU" sz="2800" dirty="0"/>
          </a:p>
        </p:txBody>
      </p:sp>
      <p:pic>
        <p:nvPicPr>
          <p:cNvPr id="4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0"/>
            <a:ext cx="7560840" cy="1500187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НАЗОВИ ГЕОМЕТРИЧЕСКИЕ ФИГУРЫ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204864"/>
            <a:ext cx="1152128" cy="100811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300192" y="2348880"/>
            <a:ext cx="1944216" cy="864096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55576" y="2132856"/>
            <a:ext cx="122413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3568" y="4221088"/>
            <a:ext cx="2232248" cy="79208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283968" y="2204864"/>
            <a:ext cx="1440160" cy="100811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  <p:sp>
        <p:nvSpPr>
          <p:cNvPr id="15" name="Блок-схема: ручное управление 14"/>
          <p:cNvSpPr/>
          <p:nvPr/>
        </p:nvSpPr>
        <p:spPr>
          <a:xfrm flipV="1">
            <a:off x="3563888" y="4221088"/>
            <a:ext cx="2016224" cy="764704"/>
          </a:xfrm>
          <a:prstGeom prst="flowChartManualOperation">
            <a:avLst/>
          </a:prstGeom>
          <a:solidFill>
            <a:schemeClr val="accent4">
              <a:lumMod val="75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>
            <a:off x="6732240" y="3861048"/>
            <a:ext cx="792088" cy="1728192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899592" y="1700808"/>
            <a:ext cx="7632848" cy="51571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0"/>
            <a:ext cx="7772400" cy="177281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КАКАЯ ФИГУРА РАСПОЛОЖЕНА В ЦЕНТРЕ?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ГДЕ НАХОДИТСЯ ТРЕУГОЛЬНИК?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В ЛЕВОМ ВЕРХНЕМ УГЛУ НАХОДИТСЯ …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РОМБ РАСПОЛОЖЕН В …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КАКАЯ  ФИГУРА НАХОДИТСЯ  ПОД КРУГОМ?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988840"/>
            <a:ext cx="1008112" cy="10081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060848"/>
            <a:ext cx="1152128" cy="720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11960" y="3861048"/>
            <a:ext cx="864096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24328" y="5373216"/>
            <a:ext cx="648072" cy="11521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164288" y="1844824"/>
            <a:ext cx="1224136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7360847" y="169176"/>
            <a:ext cx="1730575" cy="1730575"/>
          </a:xfrm>
          <a:prstGeom prst="rect">
            <a:avLst/>
          </a:prstGeom>
          <a:noFill/>
        </p:spPr>
      </p:pic>
      <p:sp>
        <p:nvSpPr>
          <p:cNvPr id="12" name="Ромб 11"/>
          <p:cNvSpPr/>
          <p:nvPr/>
        </p:nvSpPr>
        <p:spPr>
          <a:xfrm>
            <a:off x="1331640" y="4869160"/>
            <a:ext cx="792088" cy="1728192"/>
          </a:xfrm>
          <a:prstGeom prst="diamond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учное управление 12"/>
          <p:cNvSpPr/>
          <p:nvPr/>
        </p:nvSpPr>
        <p:spPr>
          <a:xfrm flipV="1">
            <a:off x="3779912" y="5877272"/>
            <a:ext cx="2016224" cy="764704"/>
          </a:xfrm>
          <a:prstGeom prst="flowChartManualOperation">
            <a:avLst/>
          </a:prstGeom>
          <a:solidFill>
            <a:schemeClr val="tx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31840" y="1340768"/>
            <a:ext cx="5540152" cy="55172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Задачи-шутки: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на что похожа половина апельсина?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если съесть одну сливу, что останется?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Сколько хвостов у двух котов?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Сколько орехов в пустом стакане?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Если козе 6 лет что дальше будет?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6" descr="http://www.graycell.ru/picture/big/volshebni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348880"/>
            <a:ext cx="2376264" cy="2376264"/>
          </a:xfrm>
          <a:prstGeom prst="rect">
            <a:avLst/>
          </a:prstGeom>
          <a:noFill/>
        </p:spPr>
      </p:pic>
      <p:pic>
        <p:nvPicPr>
          <p:cNvPr id="5" name="Picture 2" descr="http://plusphotoshop.ru/i/gallery/63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8944">
            <a:off x="6885619" y="497404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83568" y="0"/>
            <a:ext cx="7772400" cy="64807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Выложи из счетных палочек замок для королевы математики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8944">
            <a:off x="7260046" y="-90029"/>
            <a:ext cx="1730575" cy="173057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55576" y="1340768"/>
            <a:ext cx="7848872" cy="46085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55776" y="4221088"/>
            <a:ext cx="0" cy="1224136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347864" y="4221088"/>
            <a:ext cx="0" cy="1224136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211960" y="2996952"/>
            <a:ext cx="0" cy="1224136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211960" y="4149080"/>
            <a:ext cx="0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148064" y="4149080"/>
            <a:ext cx="0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940152" y="4149080"/>
            <a:ext cx="0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148064" y="2996952"/>
            <a:ext cx="0" cy="1224136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228184" y="2924944"/>
            <a:ext cx="432048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5940152" y="2924944"/>
            <a:ext cx="288032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660232" y="4149080"/>
            <a:ext cx="0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987824" y="2924944"/>
            <a:ext cx="360040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555776" y="2924944"/>
            <a:ext cx="432048" cy="1296144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1547664" y="5445224"/>
            <a:ext cx="5688632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3923928" y="2420888"/>
            <a:ext cx="792088" cy="864096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716016" y="2420888"/>
            <a:ext cx="648072" cy="792088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940152" y="4221088"/>
            <a:ext cx="720080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2555776" y="4293096"/>
            <a:ext cx="792088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211960" y="2996952"/>
            <a:ext cx="936104" cy="0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dirty="0" smtClean="0"/>
              <a:t>ЧТО БУДЕТ, ЕСЛИ К ПЯТИ ПРИБАВИТЬ ОДИН?</a:t>
            </a:r>
            <a:br>
              <a:rPr lang="ru-RU" sz="1800" dirty="0" smtClean="0"/>
            </a:br>
            <a:r>
              <a:rPr lang="ru-RU" sz="1800" dirty="0" smtClean="0"/>
              <a:t>ЕСЛИ ОТ СЕМИ ОТНЯТЬ ОДИН?</a:t>
            </a:r>
            <a:br>
              <a:rPr lang="ru-RU" sz="1800" dirty="0" smtClean="0"/>
            </a:br>
            <a:r>
              <a:rPr lang="ru-RU" sz="1800" dirty="0" smtClean="0"/>
              <a:t>КАК ПОЛУЧИТЬ ЧИСЛО ВОСЕМЬ, ЕСЛИ ЕСТЬ ЧИСЛО ДЕВЯТЬ?</a:t>
            </a:r>
            <a:endParaRPr lang="ru-RU" sz="1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556792"/>
            <a:ext cx="8686800" cy="1540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500" dirty="0" smtClean="0">
                <a:latin typeface="Times New Roman" pitchFamily="18" charset="0"/>
              </a:rPr>
              <a:t>1  2  3  4  5  6  7  8  9  10</a:t>
            </a:r>
            <a:endParaRPr lang="ru-RU" sz="6500" dirty="0">
              <a:latin typeface="Times New Roman" pitchFamily="18" charset="0"/>
            </a:endParaRPr>
          </a:p>
        </p:txBody>
      </p:sp>
      <p:pic>
        <p:nvPicPr>
          <p:cNvPr id="8" name="Рисунок 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06896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08920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viki\AppData\Local\Microsoft\Windows\Temporary Internet Files\Content.IE5\6NZXK4SD\MCj0438237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996952"/>
            <a:ext cx="1071570" cy="1391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140968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viki\AppData\Local\Microsoft\Windows\Temporary Internet Files\Content.IE5\6NZXK4SD\MCj0438231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5013176"/>
            <a:ext cx="1000132" cy="1241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http://plusphotoshop.ru/i/gallery/63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7336644" y="244366"/>
            <a:ext cx="1241692" cy="12416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>6-2= …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funforkids.ru/pictures/kids/kids99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18002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funforkids.ru/pictures/kids/kids99.gif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49289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plusphotoshop.ru/i/gallery/63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СОСТАВЬ И РЕШИ ЗАДАЧУ НА ВЫЧИТАНИЕ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7-3= …</a:t>
            </a:r>
            <a:endParaRPr lang="ru-RU" sz="1800" dirty="0"/>
          </a:p>
        </p:txBody>
      </p:sp>
      <p:pic>
        <p:nvPicPr>
          <p:cNvPr id="13" name="Рисунок 12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allforchildren.ru/pictures/icons/icon34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98884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plusphotoshop.ru/i/gallery/63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ВЫБЕРИ ЛЮБУЮ ЦИФРУ. НАЗОВИ ДЕНЬ НЕДЕЛИ, КОТОРЫЙ ЕЙ СООТВЕТСТВУЕТ</a:t>
            </a:r>
            <a:br>
              <a:rPr lang="ru-RU" sz="1800" dirty="0" smtClean="0"/>
            </a:br>
            <a:r>
              <a:rPr lang="ru-RU" sz="1800" dirty="0" smtClean="0"/>
              <a:t>ЕСЛИ СЕГОДНЯ СРЕДА, КАКОЙ ДЕНЬ БУДЕТ ЗАВТРА?</a:t>
            </a:r>
            <a:br>
              <a:rPr lang="ru-RU" sz="1800" dirty="0" smtClean="0"/>
            </a:br>
            <a:r>
              <a:rPr lang="ru-RU" sz="1800" dirty="0" smtClean="0"/>
              <a:t>СЕГОДНЯ ЧЕТВЕРГ, ЗНАЧИТ ВЧЕРА БЫЛ…</a:t>
            </a:r>
            <a:br>
              <a:rPr lang="ru-RU" sz="1800" dirty="0" smtClean="0"/>
            </a:br>
            <a:r>
              <a:rPr lang="ru-RU" sz="1800" dirty="0" smtClean="0"/>
              <a:t>СЕГОДНЯ СУББОТА, А ПОЗАВЧЕРА БЫЛ…?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2-tub.yandex.net/i?id=209894988-10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988840"/>
            <a:ext cx="86409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6-tub.yandex.net/i?id=118006477-05-24"/>
          <p:cNvPicPr/>
          <p:nvPr/>
        </p:nvPicPr>
        <p:blipFill>
          <a:blip r:embed="rId3" cstate="print"/>
          <a:srcRect l="6943" r="6621"/>
          <a:stretch>
            <a:fillRect/>
          </a:stretch>
        </p:blipFill>
        <p:spPr bwMode="auto">
          <a:xfrm>
            <a:off x="1691680" y="3068960"/>
            <a:ext cx="91399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.yandex.net/i?id=236465667-19-24"/>
          <p:cNvPicPr/>
          <p:nvPr/>
        </p:nvPicPr>
        <p:blipFill>
          <a:blip r:embed="rId4" cstate="print"/>
          <a:srcRect l="5977" r="3579"/>
          <a:stretch>
            <a:fillRect/>
          </a:stretch>
        </p:blipFill>
        <p:spPr bwMode="auto">
          <a:xfrm>
            <a:off x="2771800" y="2420888"/>
            <a:ext cx="956349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.yandex.net/i?id=119826123-16-24"/>
          <p:cNvPicPr/>
          <p:nvPr/>
        </p:nvPicPr>
        <p:blipFill>
          <a:blip r:embed="rId5" cstate="print"/>
          <a:srcRect l="8421" t="2211" r="3937"/>
          <a:stretch>
            <a:fillRect/>
          </a:stretch>
        </p:blipFill>
        <p:spPr bwMode="auto">
          <a:xfrm>
            <a:off x="5004048" y="2420888"/>
            <a:ext cx="901666" cy="1201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7-tub.yandex.net/i?id=61448708-12-24"/>
          <p:cNvPicPr/>
          <p:nvPr/>
        </p:nvPicPr>
        <p:blipFill>
          <a:blip r:embed="rId6" cstate="print"/>
          <a:srcRect l="12598" r="15118"/>
          <a:stretch>
            <a:fillRect/>
          </a:stretch>
        </p:blipFill>
        <p:spPr bwMode="auto">
          <a:xfrm rot="10800000">
            <a:off x="6156176" y="3068960"/>
            <a:ext cx="83279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.yandex.net/i?id=109801703-08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3573016"/>
            <a:ext cx="79208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1.gstatic.com/images?q=tbn:ANd9GcQJAljFtNppiGcHNl2SfKOkd8QHpfc9iPEnZT6h60GRSiA1HUfZGA"/>
          <p:cNvPicPr/>
          <p:nvPr/>
        </p:nvPicPr>
        <p:blipFill>
          <a:blip r:embed="rId8" cstate="print"/>
          <a:srcRect l="17180" r="11453"/>
          <a:stretch>
            <a:fillRect/>
          </a:stretch>
        </p:blipFill>
        <p:spPr bwMode="auto">
          <a:xfrm>
            <a:off x="755576" y="3645024"/>
            <a:ext cx="724384" cy="12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plusphotoshop.ru/i/gallery/634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  <p:pic>
        <p:nvPicPr>
          <p:cNvPr id="12" name="Рисунок 11" descr="http://im8-tub.yandex.net/i?id=370397567-16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4509120"/>
            <a:ext cx="1085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7-tub.yandex.net/i?id=273636678-02-24"/>
          <p:cNvPicPr/>
          <p:nvPr/>
        </p:nvPicPr>
        <p:blipFill>
          <a:blip r:embed="rId11" cstate="print"/>
          <a:srcRect l="164" r="1837"/>
          <a:stretch>
            <a:fillRect/>
          </a:stretch>
        </p:blipFill>
        <p:spPr bwMode="auto">
          <a:xfrm>
            <a:off x="2557789" y="4509120"/>
            <a:ext cx="1199589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0"/>
            <a:ext cx="7772400" cy="177281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КАКАЯ ФИГУРА РАСПОЛОЖЕНА В ЦЕНТРЕ?</a:t>
            </a:r>
          </a:p>
          <a:p>
            <a:r>
              <a:rPr lang="ru-RU" sz="1800" dirty="0" smtClean="0"/>
              <a:t>ГДЕ НАХОДИТСЯ ТРЕУГОЛЬНИК?</a:t>
            </a:r>
          </a:p>
          <a:p>
            <a:r>
              <a:rPr lang="ru-RU" sz="1800" dirty="0" smtClean="0"/>
              <a:t>В ЛЕВОМ ВЕРХНЕМ УГЛУ НАХОДИТСЯ …</a:t>
            </a:r>
          </a:p>
          <a:p>
            <a:r>
              <a:rPr lang="ru-RU" sz="1800" dirty="0" smtClean="0"/>
              <a:t>ПЯТИУГОЛЬНИК РАСПОЛОЖЕН В …</a:t>
            </a:r>
          </a:p>
          <a:p>
            <a:r>
              <a:rPr lang="ru-RU" sz="1800" dirty="0" smtClean="0"/>
              <a:t>КАКОЙ ПРЯМОУГОЛЬНИК НАХОДИТСЯ ВНИЗУ?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717032"/>
            <a:ext cx="1008112" cy="100811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204864"/>
            <a:ext cx="1152128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6021288"/>
            <a:ext cx="1728192" cy="14401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3968" y="2132856"/>
            <a:ext cx="864096" cy="8640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80312" y="5085184"/>
            <a:ext cx="648072" cy="115212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авильный пятиугольник 8"/>
          <p:cNvSpPr/>
          <p:nvPr/>
        </p:nvSpPr>
        <p:spPr>
          <a:xfrm>
            <a:off x="1115616" y="4941168"/>
            <a:ext cx="1368152" cy="1224136"/>
          </a:xfrm>
          <a:prstGeom prst="pent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092280" y="1988840"/>
            <a:ext cx="1224136" cy="1152128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images.myshared.ru/835828/slide_3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klassinet.ru/1img/vm1.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0"/>
            <a:ext cx="4968552" cy="656891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772400" cy="64807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Calibri" pitchFamily="34" charset="0"/>
              </a:rPr>
              <a:t>Где кругов больше? СПРАВА ИЛИ СЛЕВА?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9592" y="2060848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724128" y="1556792"/>
            <a:ext cx="2592288" cy="25202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331640" y="2852936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220072" y="4365104"/>
            <a:ext cx="1656184" cy="16561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1680" y="350100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236296" y="4221088"/>
            <a:ext cx="1008112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79712" y="4077072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364088" y="3861048"/>
            <a:ext cx="43204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"/>
            <a:ext cx="7772400" cy="908720"/>
          </a:xfrm>
        </p:spPr>
        <p:txBody>
          <a:bodyPr/>
          <a:lstStyle/>
          <a:p>
            <a:r>
              <a:rPr lang="ru-RU" dirty="0" smtClean="0"/>
              <a:t>ПОСЧИТАЙ, СКОЛЬКО ЗДЕСЬ ТРЕУГОЛЬНИКОВ?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060848"/>
            <a:ext cx="4176464" cy="2304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2555776" y="2060848"/>
            <a:ext cx="4176464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72400" cy="1362075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Calibri" pitchFamily="34" charset="0"/>
              </a:rPr>
              <a:t>Сколько здесь квадратов?</a:t>
            </a:r>
            <a:endParaRPr lang="ru-RU" sz="1800" dirty="0">
              <a:latin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348880"/>
            <a:ext cx="1152128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861048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068960"/>
            <a:ext cx="1152128" cy="1152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16633"/>
            <a:ext cx="7772400" cy="720080"/>
          </a:xfrm>
        </p:spPr>
        <p:txBody>
          <a:bodyPr/>
          <a:lstStyle/>
          <a:p>
            <a:r>
              <a:rPr lang="ru-RU" dirty="0" smtClean="0"/>
              <a:t>Заполни таблицу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980728"/>
          <a:ext cx="7920882" cy="35283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7"/>
                <a:gridCol w="1440159"/>
                <a:gridCol w="1512168"/>
                <a:gridCol w="1368153"/>
                <a:gridCol w="1584176"/>
                <a:gridCol w="1512169"/>
              </a:tblGrid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56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56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19672" y="1124744"/>
            <a:ext cx="57606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1124744"/>
            <a:ext cx="936104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99992" y="1052736"/>
            <a:ext cx="576064" cy="5760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868144" y="1124744"/>
            <a:ext cx="648072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308304" y="1124744"/>
            <a:ext cx="864096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11760" y="6165304"/>
            <a:ext cx="57606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91680" y="6165304"/>
            <a:ext cx="57606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971600" y="6165304"/>
            <a:ext cx="57606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6165304"/>
            <a:ext cx="57606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4653136"/>
            <a:ext cx="936104" cy="5040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411760" y="4653136"/>
            <a:ext cx="936104" cy="5040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653136"/>
            <a:ext cx="936104" cy="5040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51520" y="4653136"/>
            <a:ext cx="936104" cy="5040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4288" y="5157192"/>
            <a:ext cx="576064" cy="57606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444208" y="5157192"/>
            <a:ext cx="576064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724128" y="5157192"/>
            <a:ext cx="576064" cy="57606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076056" y="5157192"/>
            <a:ext cx="576064" cy="5760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7164288" y="6165304"/>
            <a:ext cx="648072" cy="504056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444208" y="6165304"/>
            <a:ext cx="648072" cy="50405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5724128" y="6165304"/>
            <a:ext cx="648072" cy="504056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5004048" y="6165304"/>
            <a:ext cx="648072" cy="504056"/>
          </a:xfrm>
          <a:prstGeom prst="triangle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3563888" y="5445224"/>
            <a:ext cx="864096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411760" y="5445224"/>
            <a:ext cx="864096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259632" y="5445224"/>
            <a:ext cx="864096" cy="43204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251520" y="5445224"/>
            <a:ext cx="864096" cy="43204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2" descr="http://plusphotoshop.ru/i/gallery/63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L 0.2875 -0.1101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0.16928 -0.2152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05122 -0.3097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6684 -0.4148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96296E-6 L 0.77969 -0.2203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66944 -0.3254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53559 -0.4305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40955 -0.525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0.14184 -0.3305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06302 -0.43843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-0.0158 -0.5407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-0.09445 -0.645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05521 -0.18889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13386 -0.29398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-0.2125 -0.38842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29132 -0.4935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5185E-6 L 0.09844 -0.33056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-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0.01962 -0.43565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85185E-6 L -0.05104 -0.54074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85185E-6 L -0.13784 -0.6456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35896" y="4437112"/>
            <a:ext cx="2088232" cy="576064"/>
          </a:xfrm>
          <a:prstGeom prst="rect">
            <a:avLst/>
          </a:prstGeom>
          <a:solidFill>
            <a:srgbClr val="D0F69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635896" y="4437112"/>
            <a:ext cx="2088232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1691680" y="260648"/>
            <a:ext cx="5328592" cy="6092903"/>
            <a:chOff x="1691680" y="260648"/>
            <a:chExt cx="5328592" cy="6092903"/>
          </a:xfrm>
        </p:grpSpPr>
        <p:pic>
          <p:nvPicPr>
            <p:cNvPr id="6" name="Picture 2" descr="http://klassinet.ru/1img/vm1.2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260648"/>
              <a:ext cx="4536504" cy="6092903"/>
            </a:xfrm>
            <a:prstGeom prst="rect">
              <a:avLst/>
            </a:prstGeom>
            <a:noFill/>
          </p:spPr>
        </p:pic>
        <p:pic>
          <p:nvPicPr>
            <p:cNvPr id="2050" name="Picture 2" descr="Картинки по запросу связка ключей картинки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91680" y="2852936"/>
              <a:ext cx="2369459" cy="302433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mages.myshared.ru/835828/slide_3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pSp>
        <p:nvGrpSpPr>
          <p:cNvPr id="5" name="Группа 4"/>
          <p:cNvGrpSpPr/>
          <p:nvPr/>
        </p:nvGrpSpPr>
        <p:grpSpPr>
          <a:xfrm>
            <a:off x="3419872" y="3717032"/>
            <a:ext cx="2520280" cy="2708527"/>
            <a:chOff x="1691680" y="260648"/>
            <a:chExt cx="5328592" cy="6092903"/>
          </a:xfrm>
        </p:grpSpPr>
        <p:pic>
          <p:nvPicPr>
            <p:cNvPr id="6" name="Picture 2" descr="http://klassinet.ru/1img/vm1.2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83768" y="260648"/>
              <a:ext cx="4536504" cy="6092903"/>
            </a:xfrm>
            <a:prstGeom prst="rect">
              <a:avLst/>
            </a:prstGeom>
            <a:noFill/>
          </p:spPr>
        </p:pic>
        <p:pic>
          <p:nvPicPr>
            <p:cNvPr id="7" name="Picture 2" descr="Картинки по запросу связка ключей картинки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91680" y="2852936"/>
              <a:ext cx="2369459" cy="3024336"/>
            </a:xfrm>
            <a:prstGeom prst="rect">
              <a:avLst/>
            </a:prstGeom>
            <a:noFill/>
          </p:spPr>
        </p:pic>
      </p:grpSp>
      <p:pic>
        <p:nvPicPr>
          <p:cNvPr id="8" name="Picture 4" descr="http://images.myshared.ru/835828/slide_3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18900" t="6300" r="52454" b="85300"/>
          <a:stretch>
            <a:fillRect/>
          </a:stretch>
        </p:blipFill>
        <p:spPr bwMode="auto">
          <a:xfrm>
            <a:off x="2123728" y="1340768"/>
            <a:ext cx="2979440" cy="5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232 0.20324 C 0.10989 0.18658 0.10764 0.16991 0.10573 0.15671 C 0.10382 0.14352 0.10034 0.13218 0.10069 0.12338 C 0.10104 0.11459 0.10416 0.10926 0.10746 0.10324 C 0.11076 0.09722 0.11597 0.09097 0.12066 0.08773 C 0.12534 0.08449 0.12934 0.08843 0.13576 0.08334 C 0.14218 0.07824 0.1526 0.06158 0.15902 0.05671 C 0.16545 0.05185 0.16753 0.0581 0.17413 0.0544 C 0.18073 0.0507 0.19062 0.04074 0.19913 0.03449 C 0.20764 0.02824 0.21857 0.02153 0.22569 0.01667 C 0.23281 0.01181 0.23576 0.01111 0.24236 0.00556 C 0.24896 -1.85185E-6 0.26163 -0.00856 0.2658 -0.01666 C 0.26996 -0.02477 0.26718 -0.03449 0.26736 -0.04329 C 0.26753 -0.05208 0.27257 -0.06389 0.26736 -0.07014 C 0.26215 -0.07639 0.24375 -0.0787 0.23576 -0.08125 C 0.22777 -0.08379 0.22413 -0.08379 0.21909 -0.08565 C 0.21406 -0.0875 0.21441 -0.08981 0.20573 -0.09236 C 0.19705 -0.09491 0.17882 -0.09722 0.16736 -0.10116 C 0.1559 -0.10509 0.146 -0.1118 0.13732 -0.11666 C 0.12864 -0.12153 0.12326 -0.12754 0.1158 -0.13009 C 0.10833 -0.13264 0.09843 -0.13009 0.09236 -0.13217 C 0.08628 -0.13426 0.08402 -0.13819 0.07899 -0.14329 C 0.07396 -0.14838 0.06527 -0.15717 0.06232 -0.16342 C 0.05937 -0.16967 0.05902 -0.17801 0.06076 -0.18125 C 0.0625 -0.18449 0.06927 -0.18032 0.07239 -0.18333 C 0.07552 -0.18634 0.07621 -0.19467 0.07899 -0.19884 C 0.08177 -0.20301 0.08715 -0.20648 0.08906 -0.20787 " pathEditMode="relative" rAng="0" ptsTypes="aaaaaaaaaaaaaaaaaaaaaaaaaaA">
                                      <p:cBhvr>
                                        <p:cTn id="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2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://images.myshared.ru/835828/slide_3.jpg"/>
          <p:cNvPicPr>
            <a:picLocks noChangeAspect="1" noChangeArrowheads="1"/>
          </p:cNvPicPr>
          <p:nvPr/>
        </p:nvPicPr>
        <p:blipFill>
          <a:blip r:embed="rId3" cstate="print">
            <a:lum bright="-3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30" name="Picture 6" descr="http://www.graycell.ru/picture/big/volshebnik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-675456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ПОСЧИТАЙ ЦИФРЫ В ПРЯМОМ ПОРЯДКЕ.</a:t>
            </a:r>
            <a:br>
              <a:rPr lang="ru-RU" sz="1800" dirty="0" smtClean="0"/>
            </a:br>
            <a:r>
              <a:rPr lang="ru-RU" sz="1800" dirty="0" smtClean="0"/>
              <a:t>ПОСЧИТАЙ В ОБРАТНОМ ПОРЯДКЕ.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http://im5-tub.yandex.net/i?id=58309803-15-2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7" y="2060848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5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1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5977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2060848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8184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92280" y="2060848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943850" y="2060848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3" descr="http://im5-tub.yandex.net/i?id=58309803-15-24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400" y="3933056"/>
            <a:ext cx="78809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im8-tub.yandex.net/i?id=165602641-22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m2-tub.yandex.net/i?id=167280546-15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3933056"/>
            <a:ext cx="792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7-tub.yandex.net/i?id=168161708-17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2-tub.yandex.net/i?id=125341093-11-2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2-tub.yandex.net/i?id=215105081-14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39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8-tub.yandex.net/i?id=190682052-09-2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3933056"/>
            <a:ext cx="10081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2-tub.yandex.net/i?id=192631511-20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3933056"/>
            <a:ext cx="864096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m5-tub.yandex.net/i?id=167187494-11-24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31640" y="3933056"/>
            <a:ext cx="86409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im3-tub.yandex.net/i?id=97102268-18-24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3933056"/>
            <a:ext cx="102063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251520" y="4077072"/>
            <a:ext cx="8892480" cy="1930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 descr="http://plusphotoshop.ru/i/gallery/634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856793" y="340576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96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ПЕРЕСЧИТАЙ КАРТИНКИ. </a:t>
            </a:r>
            <a:br>
              <a:rPr lang="ru-RU" sz="1800" dirty="0" smtClean="0"/>
            </a:br>
            <a:r>
              <a:rPr lang="ru-RU" sz="1800" dirty="0" smtClean="0"/>
              <a:t>КАКИМ ПО СЧЕТУ СТОИТ ВЕРТОЛЕТ? АВТОБУС? ГРУЗОВИК?</a:t>
            </a:r>
            <a:br>
              <a:rPr lang="ru-RU" sz="1800" dirty="0" smtClean="0"/>
            </a:br>
            <a:r>
              <a:rPr lang="ru-RU" sz="1800" dirty="0" smtClean="0"/>
              <a:t>НА КАКОМ МЕСТЕ СТОИТ ВЕЛОСИПЕД? ПАРОХОД? ВОЗДУШНЫЙ ШАР?</a:t>
            </a:r>
            <a:endParaRPr lang="ru-RU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725" y="2204865"/>
            <a:ext cx="1007838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04864"/>
            <a:ext cx="870922" cy="74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204864"/>
            <a:ext cx="72008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2274" y="2204864"/>
            <a:ext cx="1041486" cy="77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87038" y="2204864"/>
            <a:ext cx="909858" cy="79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2204864"/>
            <a:ext cx="90031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/>
          <a:srcRect t="13760"/>
          <a:stretch>
            <a:fillRect/>
          </a:stretch>
        </p:blipFill>
        <p:spPr bwMode="auto">
          <a:xfrm>
            <a:off x="6156176" y="2204864"/>
            <a:ext cx="103224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 cstate="print"/>
          <a:srcRect t="13760" r="11430"/>
          <a:stretch>
            <a:fillRect/>
          </a:stretch>
        </p:blipFill>
        <p:spPr bwMode="auto">
          <a:xfrm>
            <a:off x="7236296" y="2204865"/>
            <a:ext cx="87978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0" cstate="print"/>
          <a:srcRect t="13760"/>
          <a:stretch>
            <a:fillRect/>
          </a:stretch>
        </p:blipFill>
        <p:spPr bwMode="auto">
          <a:xfrm>
            <a:off x="8137180" y="2204864"/>
            <a:ext cx="1006820" cy="793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611560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-324544" y="1052736"/>
            <a:ext cx="10009112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1   2   3   4  5  6  7   8   9  10</a:t>
            </a:r>
          </a:p>
        </p:txBody>
      </p:sp>
      <p:pic>
        <p:nvPicPr>
          <p:cNvPr id="25" name="Picture 2" descr="http://plusphotoshop.ru/i/gallery/634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3976472" y="3985600"/>
            <a:ext cx="1730575" cy="173057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07504" y="2204864"/>
            <a:ext cx="1015934" cy="75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СОСТАВЬ И РЕШИ ЗАДАЧУ</a:t>
            </a:r>
            <a:endParaRPr lang="ru-RU" sz="1800" dirty="0"/>
          </a:p>
        </p:txBody>
      </p:sp>
      <p:pic>
        <p:nvPicPr>
          <p:cNvPr id="8" name="Содержимое 7" descr="http://t0.gstatic.com/images?q=tbn:ANd9GcRj7JGWE-kYVo2L4uFPw9u1ccQatmxhwIGtvNuSW0xhZHHEbun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152" y="836712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056" y="836712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8-tub.yandex.net/i?id=370397567-16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507" y="3717032"/>
            <a:ext cx="93811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66256" y="836712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7-tub.yandex.net/i?id=273636678-02-24"/>
          <p:cNvPicPr/>
          <p:nvPr/>
        </p:nvPicPr>
        <p:blipFill>
          <a:blip r:embed="rId6" cstate="print"/>
          <a:srcRect l="11929" r="11597"/>
          <a:stretch>
            <a:fillRect/>
          </a:stretch>
        </p:blipFill>
        <p:spPr bwMode="auto">
          <a:xfrm>
            <a:off x="2195736" y="3717032"/>
            <a:ext cx="93610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2-tub.yandex.net/i?id=87865246-17-24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3717032"/>
            <a:ext cx="100811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люс 14"/>
          <p:cNvSpPr/>
          <p:nvPr/>
        </p:nvSpPr>
        <p:spPr>
          <a:xfrm>
            <a:off x="3002360" y="1196752"/>
            <a:ext cx="792088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3794448" y="836712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Равно 16"/>
          <p:cNvSpPr/>
          <p:nvPr/>
        </p:nvSpPr>
        <p:spPr>
          <a:xfrm>
            <a:off x="4802560" y="1268760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8" name="Рисунок 17" descr="http://im2-tub.yandex.net/i?id=206667283-17-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50632" y="836712"/>
            <a:ext cx="914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Содержимое 7" descr="http://t0.gstatic.com/images?q=tbn:ANd9GcRj7JGWE-kYVo2L4uFPw9u1ccQatmxhwIGtvNuSW0xhZHHEbunm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4728" y="836712"/>
            <a:ext cx="957833" cy="143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6-tub.yandex.net/i?id=232622623-19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78824" y="836712"/>
            <a:ext cx="9525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t0.gstatic.com/images?q=tbn:ANd9GcRTMg4J_Q2ozIeHdInmzDlNk-LQAw4JEmswW5g3s0SRbYLP8v5uwQ"/>
          <p:cNvPicPr/>
          <p:nvPr/>
        </p:nvPicPr>
        <p:blipFill>
          <a:blip r:embed="rId8" cstate="print"/>
          <a:srcRect t="11811"/>
          <a:stretch>
            <a:fillRect/>
          </a:stretch>
        </p:blipFill>
        <p:spPr bwMode="auto">
          <a:xfrm>
            <a:off x="8114928" y="836712"/>
            <a:ext cx="1029072" cy="146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im5-tub.yandex.net/i?id=83242744-11-2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3928" y="3717032"/>
            <a:ext cx="8382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Минус 23"/>
          <p:cNvSpPr/>
          <p:nvPr/>
        </p:nvSpPr>
        <p:spPr>
          <a:xfrm>
            <a:off x="3131840" y="4005064"/>
            <a:ext cx="864096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 24"/>
          <p:cNvSpPr/>
          <p:nvPr/>
        </p:nvSpPr>
        <p:spPr>
          <a:xfrm>
            <a:off x="4716016" y="4005064"/>
            <a:ext cx="914400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6" name="Рисунок 25" descr="http://im8-tub.yandex.net/i?id=370397567-16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645024"/>
            <a:ext cx="1085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im7-tub.yandex.net/i?id=273636678-02-24"/>
          <p:cNvPicPr/>
          <p:nvPr/>
        </p:nvPicPr>
        <p:blipFill>
          <a:blip r:embed="rId6" cstate="print"/>
          <a:srcRect l="12094" r="11432"/>
          <a:stretch>
            <a:fillRect/>
          </a:stretch>
        </p:blipFill>
        <p:spPr bwMode="auto">
          <a:xfrm>
            <a:off x="6660232" y="3645024"/>
            <a:ext cx="93610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люс 30"/>
          <p:cNvSpPr/>
          <p:nvPr/>
        </p:nvSpPr>
        <p:spPr>
          <a:xfrm>
            <a:off x="2987824" y="2492896"/>
            <a:ext cx="792088" cy="79208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 31"/>
          <p:cNvSpPr/>
          <p:nvPr/>
        </p:nvSpPr>
        <p:spPr>
          <a:xfrm>
            <a:off x="4788024" y="2564904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314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39789" r="41264" b="49376"/>
          <a:stretch>
            <a:fillRect/>
          </a:stretch>
        </p:blipFill>
        <p:spPr bwMode="auto">
          <a:xfrm>
            <a:off x="5508104" y="5445224"/>
            <a:ext cx="720080" cy="1080120"/>
          </a:xfrm>
          <a:prstGeom prst="rect">
            <a:avLst/>
          </a:prstGeom>
          <a:noFill/>
        </p:spPr>
      </p:pic>
      <p:pic>
        <p:nvPicPr>
          <p:cNvPr id="35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20622" r="60431" b="49769"/>
          <a:stretch>
            <a:fillRect/>
          </a:stretch>
        </p:blipFill>
        <p:spPr bwMode="auto">
          <a:xfrm>
            <a:off x="3995936" y="5373216"/>
            <a:ext cx="720080" cy="1071736"/>
          </a:xfrm>
          <a:prstGeom prst="rect">
            <a:avLst/>
          </a:prstGeom>
          <a:noFill/>
        </p:spPr>
      </p:pic>
      <p:pic>
        <p:nvPicPr>
          <p:cNvPr id="36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59256" r="20863" b="53537"/>
          <a:stretch>
            <a:fillRect/>
          </a:stretch>
        </p:blipFill>
        <p:spPr bwMode="auto">
          <a:xfrm>
            <a:off x="1979712" y="5373216"/>
            <a:ext cx="755576" cy="991344"/>
          </a:xfrm>
          <a:prstGeom prst="rect">
            <a:avLst/>
          </a:prstGeom>
          <a:noFill/>
        </p:spPr>
      </p:pic>
      <p:pic>
        <p:nvPicPr>
          <p:cNvPr id="37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58736" r="20422" b="49376"/>
          <a:stretch>
            <a:fillRect/>
          </a:stretch>
        </p:blipFill>
        <p:spPr bwMode="auto">
          <a:xfrm>
            <a:off x="1907704" y="2348880"/>
            <a:ext cx="792088" cy="1080120"/>
          </a:xfrm>
          <a:prstGeom prst="rect">
            <a:avLst/>
          </a:prstGeom>
          <a:noFill/>
        </p:spPr>
      </p:pic>
      <p:pic>
        <p:nvPicPr>
          <p:cNvPr id="38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19960" r="61093" b="47573"/>
          <a:stretch>
            <a:fillRect/>
          </a:stretch>
        </p:blipFill>
        <p:spPr bwMode="auto">
          <a:xfrm>
            <a:off x="3995936" y="2348880"/>
            <a:ext cx="720080" cy="1118592"/>
          </a:xfrm>
          <a:prstGeom prst="rect">
            <a:avLst/>
          </a:prstGeom>
          <a:noFill/>
        </p:spPr>
      </p:pic>
      <p:pic>
        <p:nvPicPr>
          <p:cNvPr id="39" name="Picture 2" descr="http://mathematics-tests.com/images/stories/matematika/detski-sad/matematika-detski-sad-skachat-1.jpg"/>
          <p:cNvPicPr>
            <a:picLocks noChangeAspect="1" noChangeArrowheads="1"/>
          </p:cNvPicPr>
          <p:nvPr/>
        </p:nvPicPr>
        <p:blipFill>
          <a:blip r:embed="rId10" cstate="print"/>
          <a:srcRect l="79578" b="49376"/>
          <a:stretch>
            <a:fillRect/>
          </a:stretch>
        </p:blipFill>
        <p:spPr bwMode="auto">
          <a:xfrm>
            <a:off x="5508104" y="2348880"/>
            <a:ext cx="776139" cy="1080120"/>
          </a:xfrm>
          <a:prstGeom prst="rect">
            <a:avLst/>
          </a:prstGeom>
          <a:noFill/>
        </p:spPr>
      </p:pic>
      <p:sp>
        <p:nvSpPr>
          <p:cNvPr id="40" name="Минус 39"/>
          <p:cNvSpPr/>
          <p:nvPr/>
        </p:nvSpPr>
        <p:spPr>
          <a:xfrm>
            <a:off x="3059832" y="5589240"/>
            <a:ext cx="864096" cy="7200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 40"/>
          <p:cNvSpPr/>
          <p:nvPr/>
        </p:nvSpPr>
        <p:spPr>
          <a:xfrm>
            <a:off x="4716016" y="5589240"/>
            <a:ext cx="914400" cy="72008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907704" y="2348880"/>
            <a:ext cx="79208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5508104" y="5445224"/>
            <a:ext cx="72008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923928" y="5373216"/>
            <a:ext cx="79208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979712" y="5373216"/>
            <a:ext cx="720080" cy="10081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995936" y="2348880"/>
            <a:ext cx="72008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508104" y="2348880"/>
            <a:ext cx="72008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436096" y="836712"/>
            <a:ext cx="3707904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580112" y="3573016"/>
            <a:ext cx="3563888" cy="15121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http://plusphotoshop.ru/i/gallery/634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6496752" y="4786849"/>
            <a:ext cx="1730575" cy="17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сравни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911" y="1772817"/>
            <a:ext cx="978772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9423" y="1700808"/>
            <a:ext cx="914344" cy="73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7535" y="1700808"/>
            <a:ext cx="914344" cy="70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700808"/>
            <a:ext cx="1111830" cy="74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1921" y="1700807"/>
            <a:ext cx="1068578" cy="7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041" y="1700807"/>
            <a:ext cx="1092747" cy="75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4169" y="1700807"/>
            <a:ext cx="1007516" cy="750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4221088"/>
            <a:ext cx="841860" cy="113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187624" y="4221088"/>
            <a:ext cx="613856" cy="1155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35696" y="4221088"/>
            <a:ext cx="764188" cy="113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80312" y="4221088"/>
            <a:ext cx="8979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91880" y="4221088"/>
            <a:ext cx="85438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24128" y="4221088"/>
            <a:ext cx="79662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4221088"/>
            <a:ext cx="841860" cy="113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27784" y="4221088"/>
            <a:ext cx="89798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Половина рамки 20"/>
          <p:cNvSpPr/>
          <p:nvPr/>
        </p:nvSpPr>
        <p:spPr>
          <a:xfrm rot="18919358">
            <a:off x="3754118" y="1856844"/>
            <a:ext cx="700269" cy="624032"/>
          </a:xfrm>
          <a:prstGeom prst="halfFrame">
            <a:avLst>
              <a:gd name="adj1" fmla="val 20634"/>
              <a:gd name="adj2" fmla="val 20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оловина рамки 21"/>
          <p:cNvSpPr/>
          <p:nvPr/>
        </p:nvSpPr>
        <p:spPr>
          <a:xfrm rot="18919358" flipH="1" flipV="1">
            <a:off x="4461122" y="4360194"/>
            <a:ext cx="725205" cy="801913"/>
          </a:xfrm>
          <a:prstGeom prst="halfFrame">
            <a:avLst>
              <a:gd name="adj1" fmla="val 20634"/>
              <a:gd name="adj2" fmla="val 206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Выполни равенство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700808"/>
            <a:ext cx="783016" cy="57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1700808"/>
            <a:ext cx="731473" cy="586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700808"/>
            <a:ext cx="731474" cy="56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2358" y="1700808"/>
            <a:ext cx="889463" cy="59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1700808"/>
            <a:ext cx="854861" cy="600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1700808"/>
            <a:ext cx="874196" cy="6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700808"/>
            <a:ext cx="806011" cy="60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4221088"/>
            <a:ext cx="7467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221088"/>
            <a:ext cx="544513" cy="102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4221088"/>
            <a:ext cx="67786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221088"/>
            <a:ext cx="796544" cy="10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221088"/>
            <a:ext cx="757872" cy="10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221088"/>
            <a:ext cx="706639" cy="10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 descr="http://plusphotoshop.ru/i/gallery/634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2310">
            <a:off x="7369903" y="291729"/>
            <a:ext cx="1482367" cy="1482367"/>
          </a:xfrm>
          <a:prstGeom prst="rect">
            <a:avLst/>
          </a:prstGeom>
          <a:noFill/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221088"/>
            <a:ext cx="7467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4221088"/>
            <a:ext cx="796544" cy="10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Равно 22"/>
          <p:cNvSpPr/>
          <p:nvPr/>
        </p:nvSpPr>
        <p:spPr>
          <a:xfrm>
            <a:off x="3995936" y="1700808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Равно 23"/>
          <p:cNvSpPr/>
          <p:nvPr/>
        </p:nvSpPr>
        <p:spPr>
          <a:xfrm>
            <a:off x="4067944" y="4437112"/>
            <a:ext cx="648072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92680" y="5013176"/>
            <a:ext cx="544513" cy="102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72600" y="4941168"/>
            <a:ext cx="706639" cy="1021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-0.05162 C -0.03855 -0.09769 -0.06094 -0.14352 -0.07796 -0.16505 C -0.09497 -0.18658 -0.09653 -0.18287 -0.11789 -0.18056 C -0.13941 -0.17824 -0.18733 -0.15718 -0.20643 -0.15162 C -0.22518 -0.14607 -0.21667 -0.15232 -0.23125 -0.14723 C -0.24601 -0.14213 -0.27882 -0.12361 -0.29462 -0.12061 C -0.31042 -0.1176 -0.31285 -0.12547 -0.32622 -0.1294 C -0.33959 -0.13334 -0.36112 -0.13982 -0.37448 -0.14491 C -0.3882 -0.15 -0.39549 -0.1551 -0.40799 -0.16065 C -0.42032 -0.16621 -0.43108 -0.17061 -0.44966 -0.17824 C -0.46823 -0.18588 -0.49914 -0.20116 -0.5198 -0.20718 C -0.54011 -0.2132 -0.54462 -0.21343 -0.57309 -0.21389 C -0.60122 -0.21436 -0.65573 -0.20834 -0.68976 -0.20949 C -0.72344 -0.21065 -0.75573 -0.21806 -0.77639 -0.22061 C -0.79671 -0.22315 -0.7915 -0.22917 -0.81285 -0.225 C -0.83421 -0.22084 -0.88316 -0.20348 -0.90452 -0.19607 C -0.92587 -0.18866 -0.92414 -0.1875 -0.94115 -0.18056 C -0.95816 -0.17361 -0.98785 -0.16181 -1.00625 -0.15394 C -1.02466 -0.14607 -1.03994 -0.13866 -1.05122 -0.1338 C -1.0625 -0.12894 -1.06754 -0.12547 -1.07448 -0.125 C -1.08143 -0.12454 -1.09011 -0.13056 -1.09289 -0.13172 " pathEditMode="relative" ptsTypes="aaaaaaaaaaaaaaaaaaaaA"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2569 -0.0875 C 0.8184 -0.10278 0.81128 -0.11783 0.80399 -0.12963 C 0.7967 -0.14144 0.79583 -0.15047 0.78229 -0.15857 C 0.76875 -0.16667 0.73871 -0.17361 0.72239 -0.17847 C 0.70607 -0.18334 0.69965 -0.18611 0.68402 -0.1875 C 0.6684 -0.18889 0.6526 -0.1882 0.62899 -0.1875 C 0.60538 -0.18681 0.56406 -0.18148 0.54236 -0.18287 C 0.52066 -0.18426 0.51232 -0.19398 0.49896 -0.1963 C 0.48559 -0.19861 0.47847 -0.1963 0.46232 -0.1963 C 0.44618 -0.1963 0.42743 -0.19769 0.40243 -0.1963 C 0.37743 -0.19491 0.33958 -0.18519 0.31232 -0.1875 C 0.28507 -0.18982 0.26545 -0.20857 0.23906 -0.20972 C 0.21267 -0.21088 0.18819 -0.19722 0.15399 -0.19398 C 0.11979 -0.19074 0.06545 -0.19352 0.03402 -0.18959 C 0.0026 -0.18565 -0.00973 -0.17408 -0.03438 -0.16968 C -0.05903 -0.16528 -0.0875 -0.16435 -0.11424 -0.16297 C -0.14098 -0.16158 -0.16893 -0.15996 -0.19427 -0.16065 C -0.21962 -0.16135 -0.24879 -0.16991 -0.26598 -0.16736 C -0.28316 -0.16482 -0.28959 -0.14885 -0.29757 -0.14514 C -0.30556 -0.14144 -0.3099 -0.14329 -0.31424 -0.14514 " pathEditMode="relative" rAng="0" ptsTypes="aaaaaaaaaaaaaaaaaa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" y="-6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875 -0.08774 C 0.81146 -0.10301 0.80434 -0.11806 0.79705 -0.12987 C 0.78976 -0.14167 0.78889 -0.1507 0.77535 -0.1588 C 0.76181 -0.1669 0.73177 -0.17385 0.71545 -0.17871 C 0.69913 -0.18357 0.69271 -0.18635 0.67709 -0.18774 C 0.66146 -0.18912 0.64566 -0.18843 0.62205 -0.18774 C 0.59844 -0.18704 0.55712 -0.18172 0.53542 -0.18311 C 0.51372 -0.1845 0.50538 -0.19422 0.49202 -0.19653 C 0.47865 -0.19885 0.47153 -0.19653 0.45538 -0.19653 C 0.43924 -0.19653 0.42049 -0.19792 0.39549 -0.19653 C 0.37049 -0.19514 0.33264 -0.18542 0.30538 -0.18774 C 0.27813 -0.19005 0.25851 -0.2088 0.23212 -0.20996 C 0.20573 -0.21112 0.18125 -0.19746 0.14705 -0.19422 C 0.11285 -0.19098 0.05851 -0.19375 0.02709 -0.18982 C -0.00434 -0.18588 -0.01666 -0.17431 -0.04132 -0.16991 C -0.06597 -0.16551 -0.09444 -0.16459 -0.12118 -0.1632 C -0.14791 -0.16181 -0.17587 -0.16019 -0.20121 -0.16088 C -0.22656 -0.16158 -0.25573 -0.17014 -0.27291 -0.1676 C -0.2901 -0.16505 -0.29653 -0.14908 -0.30451 -0.14537 C -0.3125 -0.14167 -0.31684 -0.14352 -0.32118 -0.14537 " pathEditMode="relative" rAng="0" ptsTypes="aaaaaaaaaaaaaaaaaaaA">
                                      <p:cBhvr>
                                        <p:cTn id="1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" y="-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Физкультминутка.</a:t>
            </a:r>
          </a:p>
          <a:p>
            <a:r>
              <a:rPr lang="ru-RU" dirty="0" smtClean="0"/>
              <a:t>Раз- подняться, подтянуться</a:t>
            </a:r>
          </a:p>
          <a:p>
            <a:r>
              <a:rPr lang="ru-RU" dirty="0" smtClean="0"/>
              <a:t>Два – согнуться, разогнуться</a:t>
            </a:r>
          </a:p>
          <a:p>
            <a:r>
              <a:rPr lang="ru-RU" dirty="0" smtClean="0"/>
              <a:t>Три- в ладоши три хлопка</a:t>
            </a:r>
          </a:p>
          <a:p>
            <a:r>
              <a:rPr lang="ru-RU" dirty="0" smtClean="0"/>
              <a:t>Головою три кивка</a:t>
            </a:r>
          </a:p>
          <a:p>
            <a:r>
              <a:rPr lang="ru-RU" dirty="0" smtClean="0"/>
              <a:t>На четыре – руки шире</a:t>
            </a:r>
          </a:p>
          <a:p>
            <a:r>
              <a:rPr lang="ru-RU" dirty="0" smtClean="0"/>
              <a:t>Пять- руками помахать</a:t>
            </a:r>
          </a:p>
          <a:p>
            <a:r>
              <a:rPr lang="ru-RU" dirty="0" smtClean="0"/>
              <a:t>Шесть- на корточки присесть.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245</Words>
  <Application>Microsoft Office PowerPoint</Application>
  <PresentationFormat>Экран (4:3)</PresentationFormat>
  <Paragraphs>53</Paragraphs>
  <Slides>25</Slides>
  <Notes>0</Notes>
  <HiddenSlides>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«Заколдованная фея»</vt:lpstr>
      <vt:lpstr>Слайд 2</vt:lpstr>
      <vt:lpstr>Слайд 3</vt:lpstr>
      <vt:lpstr>ПОСЧИТАЙ ЦИФРЫ В ПРЯМОМ ПОРЯДКЕ. ПОСЧИТАЙ В ОБРАТНОМ ПОРЯДКЕ.   </vt:lpstr>
      <vt:lpstr>ПЕРЕСЧИТАЙ КАРТИНКИ.  КАКИМ ПО СЧЕТУ СТОИТ ВЕРТОЛЕТ? АВТОБУС? ГРУЗОВИК? НА КАКОМ МЕСТЕ СТОИТ ВЕЛОСИПЕД? ПАРОХОД? ВОЗДУШНЫЙ ШАР?</vt:lpstr>
      <vt:lpstr>СОСТАВЬ И РЕШИ ЗАДАЧУ</vt:lpstr>
      <vt:lpstr>сравни </vt:lpstr>
      <vt:lpstr>Выполни равенство </vt:lpstr>
      <vt:lpstr>Слайд 9</vt:lpstr>
      <vt:lpstr>         НАЗОВИ:  дни недели, части суток, времена года месяцы</vt:lpstr>
      <vt:lpstr>Слайд 11</vt:lpstr>
      <vt:lpstr>Слайд 12</vt:lpstr>
      <vt:lpstr>Слайд 13</vt:lpstr>
      <vt:lpstr>Слайд 14</vt:lpstr>
      <vt:lpstr>ЧТО БУДЕТ, ЕСЛИ К ПЯТИ ПРИБАВИТЬ ОДИН? ЕСЛИ ОТ СЕМИ ОТНЯТЬ ОДИН? КАК ПОЛУЧИТЬ ЧИСЛО ВОСЕМЬ, ЕСЛИ ЕСТЬ ЧИСЛО ДЕВЯТЬ?</vt:lpstr>
      <vt:lpstr>СОСТАВЬ И РЕШИ ЗАДАЧУ НА ВЫЧИТАНИЕ 6-2= … </vt:lpstr>
      <vt:lpstr>СОСТАВЬ И РЕШИ ЗАДАЧУ НА ВЫЧИТАНИЕ  7-3= …</vt:lpstr>
      <vt:lpstr>ВЫБЕРИ ЛЮБУЮ ЦИФРУ. НАЗОВИ ДЕНЬ НЕДЕЛИ, КОТОРЫЙ ЕЙ СООТВЕТСТВУЕТ ЕСЛИ СЕГОДНЯ СРЕДА, КАКОЙ ДЕНЬ БУДЕТ ЗАВТРА? СЕГОДНЯ ЧЕТВЕРГ, ЗНАЧИТ ВЧЕРА БЫЛ… СЕГОДНЯ СУББОТА, А ПОЗАВЧЕРА БЫЛ…? </vt:lpstr>
      <vt:lpstr>Слайд 19</vt:lpstr>
      <vt:lpstr>Где кругов больше? СПРАВА ИЛИ СЛЕВА?</vt:lpstr>
      <vt:lpstr>Слайд 21</vt:lpstr>
      <vt:lpstr>Сколько здесь квадратов?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подготовительной группе</dc:title>
  <dc:creator>Детский сад</dc:creator>
  <cp:lastModifiedBy>Пользователь</cp:lastModifiedBy>
  <cp:revision>60</cp:revision>
  <dcterms:created xsi:type="dcterms:W3CDTF">2011-04-09T18:28:24Z</dcterms:created>
  <dcterms:modified xsi:type="dcterms:W3CDTF">2017-12-23T19:47:50Z</dcterms:modified>
</cp:coreProperties>
</file>