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303" r:id="rId3"/>
    <p:sldId id="304" r:id="rId4"/>
    <p:sldId id="355" r:id="rId5"/>
    <p:sldId id="387" r:id="rId6"/>
    <p:sldId id="361" r:id="rId7"/>
    <p:sldId id="366" r:id="rId8"/>
    <p:sldId id="368" r:id="rId9"/>
    <p:sldId id="369" r:id="rId10"/>
    <p:sldId id="370" r:id="rId11"/>
    <p:sldId id="371" r:id="rId12"/>
    <p:sldId id="372" r:id="rId13"/>
    <p:sldId id="374" r:id="rId14"/>
    <p:sldId id="376" r:id="rId15"/>
    <p:sldId id="3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53" autoAdjust="0"/>
  </p:normalViewPr>
  <p:slideViewPr>
    <p:cSldViewPr>
      <p:cViewPr>
        <p:scale>
          <a:sx n="67" d="100"/>
          <a:sy n="67" d="100"/>
        </p:scale>
        <p:origin x="-147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A1B5E-B2CA-4E21-9575-AE8B31165728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514432"/>
          </a:xfrm>
        </p:spPr>
        <p:txBody>
          <a:bodyPr>
            <a:noAutofit/>
          </a:bodyPr>
          <a:lstStyle/>
          <a:p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КОУ ВО  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«Бобровская школа-интернат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/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для 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детей-сирот с ОВЗ»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/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/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0070C0"/>
                </a:solidFill>
                <a:latin typeface="Georgia" pitchFamily="18" charset="0"/>
              </a:rPr>
              <a:t>Мастер класс: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Тряпичная кукла-сокровище русского народа </a:t>
            </a:r>
            <a:r>
              <a:rPr lang="ru-RU" sz="28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Georgia" pitchFamily="18" charset="0"/>
              </a:rPr>
              <a:t/>
            </a:r>
            <a:br>
              <a:rPr lang="ru-RU" sz="28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Georgia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Georgia" pitchFamily="18" charset="0"/>
              </a:rPr>
              <a:t/>
            </a:r>
            <a:br>
              <a:rPr lang="ru-RU" sz="28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Georgia" pitchFamily="18" charset="0"/>
              </a:rPr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652120" y="3645024"/>
            <a:ext cx="3024336" cy="2481139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Куманикина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Галина Викторовна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учитель технологии</a:t>
            </a:r>
          </a:p>
        </p:txBody>
      </p:sp>
      <p:pic>
        <p:nvPicPr>
          <p:cNvPr id="6" name="Picture 2" descr="https://ds04.infourok.ru/uploads/ex/102b/0002a83a-0e41ac40/hello_html_7773687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84984"/>
            <a:ext cx="4038600" cy="3024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ontent.podarki.ru/articlesimg/66735357-75ff-496c-8604-ba8dbbc746a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1340768"/>
            <a:ext cx="3240360" cy="4464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110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ontent.podarki.ru/articlesimg/c4aa1327-f082-4070-b4be-b6db4156c9c7.jpg"/>
          <p:cNvPicPr/>
          <p:nvPr/>
        </p:nvPicPr>
        <p:blipFill rotWithShape="1">
          <a:blip r:embed="rId2"/>
          <a:srcRect l="3800" r="32042" b="19393"/>
          <a:stretch/>
        </p:blipFill>
        <p:spPr bwMode="auto">
          <a:xfrm>
            <a:off x="2627784" y="1484784"/>
            <a:ext cx="4342209" cy="4021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22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ontent.podarki.ru/articlesimg/bbd50d62-cdf1-43ae-bc96-5d10c605843e.jpg"/>
          <p:cNvPicPr/>
          <p:nvPr/>
        </p:nvPicPr>
        <p:blipFill rotWithShape="1">
          <a:blip r:embed="rId2"/>
          <a:srcRect l="20000" r="8001"/>
          <a:stretch/>
        </p:blipFill>
        <p:spPr bwMode="auto">
          <a:xfrm>
            <a:off x="2214563" y="1252537"/>
            <a:ext cx="4457700" cy="4352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12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ontent.podarki.ru/articlesimg/0a3836ca-6025-43c7-a21c-95bb3c5e4c7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692696"/>
            <a:ext cx="403244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625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ontent.podarki.ru/articlesimg/10a88f70-b9a1-4728-b41c-0388c9e2225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2224848"/>
            <a:ext cx="4724028" cy="3002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714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936256"/>
            <a:ext cx="7772400" cy="13010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>
                <a:latin typeface="Georgia" pitchFamily="18" charset="0"/>
              </a:rPr>
              <a:t/>
            </a:r>
            <a:br>
              <a:rPr lang="ru-RU" sz="2200" i="1" dirty="0" smtClean="0">
                <a:latin typeface="Georgia" pitchFamily="18" charset="0"/>
              </a:rPr>
            </a:br>
            <a:r>
              <a:rPr lang="ru-RU" sz="2200" i="1" dirty="0" smtClean="0">
                <a:solidFill>
                  <a:srgbClr val="FF0000"/>
                </a:solidFill>
                <a:latin typeface="Georgia" pitchFamily="18" charset="0"/>
              </a:rPr>
              <a:t>И </a:t>
            </a:r>
            <a:r>
              <a:rPr lang="ru-RU" sz="2200" i="1" dirty="0">
                <a:solidFill>
                  <a:srgbClr val="FF0000"/>
                </a:solidFill>
                <a:latin typeface="Georgia" pitchFamily="18" charset="0"/>
              </a:rPr>
              <a:t>вот наша куколка готова. </a:t>
            </a:r>
            <a:r>
              <a:rPr lang="ru-RU" sz="2200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200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200" i="1" dirty="0" smtClean="0">
                <a:solidFill>
                  <a:srgbClr val="FF0000"/>
                </a:solidFill>
                <a:latin typeface="Georgia" pitchFamily="18" charset="0"/>
              </a:rPr>
              <a:t>Принимайте  хозяева </a:t>
            </a:r>
            <a:r>
              <a:rPr lang="ru-RU" sz="2200" i="1" dirty="0">
                <a:solidFill>
                  <a:srgbClr val="FF0000"/>
                </a:solidFill>
                <a:latin typeface="Georgia" pitchFamily="18" charset="0"/>
              </a:rPr>
              <a:t>помощницу в дом.</a:t>
            </a:r>
            <a:r>
              <a:rPr lang="ru-RU" dirty="0">
                <a:solidFill>
                  <a:srgbClr val="FF0000"/>
                </a:solidFill>
              </a:rPr>
              <a:t> </a:t>
            </a:r>
          </a:p>
        </p:txBody>
      </p:sp>
      <p:pic>
        <p:nvPicPr>
          <p:cNvPr id="4" name="Рисунок 3" descr="http://content.podarki.ru/articlesimg/ed913890-c79f-450d-aa23-8c8b57f2635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800" y="1268760"/>
            <a:ext cx="352839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683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-387429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0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000" b="1" i="1" dirty="0">
              <a:solidFill>
                <a:srgbClr val="FF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Цель:</a:t>
            </a:r>
            <a:r>
              <a:rPr lang="ru-RU" sz="2800" dirty="0">
                <a:solidFill>
                  <a:srgbClr val="FF0000"/>
                </a:solidFill>
                <a:latin typeface="Georgia" pitchFamily="18" charset="0"/>
              </a:rPr>
              <a:t> </a:t>
            </a:r>
          </a:p>
          <a:p>
            <a:endParaRPr lang="ru-RU" sz="2800" dirty="0">
              <a:latin typeface="Georgia" pitchFamily="18" charset="0"/>
            </a:endParaRPr>
          </a:p>
          <a:p>
            <a:r>
              <a:rPr lang="ru-RU" sz="2800" dirty="0">
                <a:latin typeface="Georgia" pitchFamily="18" charset="0"/>
              </a:rPr>
              <a:t>Познакомить с культурными традициями русского народа через изучение истории создания русской тряпичной куклы</a:t>
            </a:r>
          </a:p>
        </p:txBody>
      </p:sp>
    </p:spTree>
    <p:extLst>
      <p:ext uri="{BB962C8B-B14F-4D97-AF65-F5344CB8AC3E}">
        <p14:creationId xmlns:p14="http://schemas.microsoft.com/office/powerpoint/2010/main" val="421207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-1233815"/>
            <a:ext cx="7632848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Задачи:</a:t>
            </a:r>
            <a:endParaRPr lang="ru-RU" sz="2400" dirty="0">
              <a:solidFill>
                <a:srgbClr val="FF0000"/>
              </a:solidFill>
              <a:latin typeface="Georgia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</a:rPr>
              <a:t>исследование народных традиций, связанные с историей русской тряпичной куклы;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</a:rPr>
              <a:t>изучение классификации тряпичных кукол;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</a:rPr>
              <a:t>изучение </a:t>
            </a:r>
            <a:r>
              <a:rPr lang="ru-RU" sz="2400" dirty="0" smtClean="0">
                <a:latin typeface="Georgia" pitchFamily="18" charset="0"/>
              </a:rPr>
              <a:t>традиций </a:t>
            </a:r>
            <a:r>
              <a:rPr lang="ru-RU" sz="2400" dirty="0">
                <a:latin typeface="Georgia" pitchFamily="18" charset="0"/>
              </a:rPr>
              <a:t>изготовления тряпичной куклы;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</a:rPr>
              <a:t>освоение технологии изготовления кукол;</a:t>
            </a:r>
          </a:p>
          <a:p>
            <a:pPr lvl="0"/>
            <a:r>
              <a:rPr lang="ru-RU" sz="2400" dirty="0">
                <a:latin typeface="Georgia" pitchFamily="18" charset="0"/>
              </a:rPr>
              <a:t>изготовление образцов кукол-оберегов;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</a:rPr>
              <a:t>закрепление на примере изготовленных кукол понятия о семье, семейных ценностях, традициях и быте русского народа;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</a:rPr>
              <a:t>воспитание на народных традициях чувства уважения к обычаям нашего народа, интереса к декоративно-прикладному творчеству.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400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470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1" y="764705"/>
            <a:ext cx="7595121" cy="2664296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i="1" dirty="0" err="1">
                <a:solidFill>
                  <a:srgbClr val="FF0000"/>
                </a:solidFill>
                <a:latin typeface="Georgia" pitchFamily="18" charset="0"/>
              </a:rPr>
              <a:t>Крупеничка</a:t>
            </a:r>
            <a:r>
              <a:rPr lang="ru-RU" sz="3000" b="1" i="1" dirty="0">
                <a:solidFill>
                  <a:srgbClr val="FF0000"/>
                </a:solidFill>
                <a:latin typeface="Georgia" pitchFamily="18" charset="0"/>
              </a:rPr>
              <a:t> – кукла приносящая достаток и благополучие в дом, создающая в нем тепло и уют. Такая куколка станет хорошим подарком молодой семье на свадьбу </a:t>
            </a:r>
            <a:endParaRPr lang="ru-RU" sz="30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sz="3000" b="1" i="1" dirty="0" smtClean="0">
                <a:solidFill>
                  <a:srgbClr val="FF0000"/>
                </a:solidFill>
                <a:latin typeface="Georgia" pitchFamily="18" charset="0"/>
              </a:rPr>
              <a:t>или</a:t>
            </a:r>
            <a:r>
              <a:rPr lang="ru-RU" sz="3000" b="1" i="1" dirty="0">
                <a:solidFill>
                  <a:srgbClr val="FF0000"/>
                </a:solidFill>
                <a:latin typeface="Georgia" pitchFamily="18" charset="0"/>
              </a:rPr>
              <a:t> новоселье.</a:t>
            </a:r>
          </a:p>
          <a:p>
            <a:endParaRPr lang="ru-RU" dirty="0"/>
          </a:p>
        </p:txBody>
      </p:sp>
      <p:pic>
        <p:nvPicPr>
          <p:cNvPr id="4" name="Рисунок 3" descr="http://content.podarki.ru/articlesimg/b464cf98-d5d8-4ff8-8b84-7ede091b16a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960" y="2800251"/>
            <a:ext cx="4103737" cy="3528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811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692696"/>
            <a:ext cx="7772400" cy="5256584"/>
          </a:xfrm>
        </p:spPr>
        <p:txBody>
          <a:bodyPr>
            <a:normAutofit fontScale="92500" lnSpcReduction="20000"/>
          </a:bodyPr>
          <a:lstStyle/>
          <a:p>
            <a:endParaRPr lang="ru-RU" b="1" u="sng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ru-RU" sz="2200" b="1" u="sng" dirty="0" smtClean="0">
                <a:solidFill>
                  <a:schemeClr val="tx1"/>
                </a:solidFill>
                <a:latin typeface="Georgia" pitchFamily="18" charset="0"/>
              </a:rPr>
              <a:t>Для </a:t>
            </a:r>
            <a:r>
              <a:rPr lang="ru-RU" sz="2200" b="1" u="sng" dirty="0">
                <a:solidFill>
                  <a:schemeClr val="tx1"/>
                </a:solidFill>
                <a:latin typeface="Georgia" pitchFamily="18" charset="0"/>
              </a:rPr>
              <a:t>создания </a:t>
            </a:r>
            <a:r>
              <a:rPr lang="ru-RU" sz="2200" b="1" u="sng" dirty="0" err="1">
                <a:solidFill>
                  <a:schemeClr val="tx1"/>
                </a:solidFill>
                <a:latin typeface="Georgia" pitchFamily="18" charset="0"/>
              </a:rPr>
              <a:t>Крупенички</a:t>
            </a:r>
            <a:r>
              <a:rPr lang="ru-RU" sz="2200" b="1" u="sng" dirty="0">
                <a:solidFill>
                  <a:schemeClr val="tx1"/>
                </a:solidFill>
                <a:latin typeface="Georgia" pitchFamily="18" charset="0"/>
              </a:rPr>
              <a:t> понадобится: </a:t>
            </a:r>
            <a:endParaRPr lang="ru-RU" sz="2200" dirty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- небелёная льняная ткань (для тельца нашей куколке), ~ 20х20 см.;</a:t>
            </a:r>
          </a:p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- крупа (я использую гречку), ~ 1 стакан;</a:t>
            </a:r>
          </a:p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- льняная или хлопковая ткань (для нижней рубахи), ~ 20х10 см.;</a:t>
            </a:r>
          </a:p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- льняные кружева или льняная/хлопковая ткань (для верхней рубахи), ~ 20х10 см.;</a:t>
            </a:r>
          </a:p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- льняная или хлопковая ткань (для зипуна), ~ 40х10 см.;</a:t>
            </a:r>
          </a:p>
          <a:p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- </a:t>
            </a: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льняная или хлопковая ткань (для платка), ~ 40х20 см.;</a:t>
            </a:r>
          </a:p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- льняные кружева и/или маленькие кусочки ткани (для фартука), ~ 7-10 см.;</a:t>
            </a:r>
          </a:p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- натуральные льняные нити;</a:t>
            </a:r>
          </a:p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- мулине красного цвета;</a:t>
            </a:r>
          </a:p>
          <a:p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- </a:t>
            </a: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ножницы портновские;</a:t>
            </a:r>
          </a:p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- ножницы с фигурным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краем.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33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ontent.podarki.ru/articlesimg/a6ac6b4d-1fd0-4dbc-ad86-6504e85b004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1772816"/>
            <a:ext cx="5156076" cy="4086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432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ontent.podarki.ru/articlesimg/02886776-72c0-4c3a-b547-148e2880d3b0.jpg"/>
          <p:cNvPicPr/>
          <p:nvPr/>
        </p:nvPicPr>
        <p:blipFill rotWithShape="1">
          <a:blip r:embed="rId2"/>
          <a:srcRect l="18847" r="30614"/>
          <a:stretch/>
        </p:blipFill>
        <p:spPr bwMode="auto">
          <a:xfrm>
            <a:off x="3180978" y="1366837"/>
            <a:ext cx="3128962" cy="4124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582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ontent.podarki.ru/articlesimg/3ef65d24-4566-4b6b-b71b-50a393387b06.jpg"/>
          <p:cNvPicPr/>
          <p:nvPr/>
        </p:nvPicPr>
        <p:blipFill rotWithShape="1">
          <a:blip r:embed="rId2"/>
          <a:srcRect l="50000"/>
          <a:stretch/>
        </p:blipFill>
        <p:spPr bwMode="auto">
          <a:xfrm>
            <a:off x="2987824" y="1139948"/>
            <a:ext cx="3095625" cy="463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861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content.podarki.ru/articlesimg/809a7d17-36fd-4d83-8dcd-2a39e925fc0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1916832"/>
            <a:ext cx="5039122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content.podarki.ru/articlesimg/b0043ee6-57f0-4d72-9a92-19fcb9edea7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214422"/>
            <a:ext cx="333375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089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mka">
  <a:themeElements>
    <a:clrScheme name="Другая 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DA9B9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ramka</Template>
  <TotalTime>936</TotalTime>
  <Words>104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ramka</vt:lpstr>
      <vt:lpstr>     КОУ ВО  «Бобровская школа-интернат  для детей-сирот с ОВЗ»  Мастер класс: Тряпичная кукла-сокровище русского народа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И вот наша куколка готова.  Принимайте  хозяева помощницу в дом.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Кукла – народная игрушка.</dc:title>
  <dc:creator>1</dc:creator>
  <cp:lastModifiedBy>Пользователь</cp:lastModifiedBy>
  <cp:revision>81</cp:revision>
  <dcterms:created xsi:type="dcterms:W3CDTF">2014-02-09T11:21:08Z</dcterms:created>
  <dcterms:modified xsi:type="dcterms:W3CDTF">2017-12-23T12:21:12Z</dcterms:modified>
</cp:coreProperties>
</file>