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3" r:id="rId9"/>
    <p:sldId id="262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3.infourok.ru/uploads/ex/0e5e/000405fd-8faf11c1/img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1214422"/>
            <a:ext cx="82868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    «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Вы талантливые, дети! Когда-нибудь вы сами приятно поразитесь, какие вы умные, как много и хорошо умеете, если будете постоянно работать над собой, ставить новые цели стремиться к их достижению…» </a:t>
            </a:r>
            <a:endParaRPr lang="ru-RU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Ж.Ж.Руссо) 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3.infourok.ru/uploads/ex/0e5e/000405fd-8faf11c1/img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52434" y="295252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Вставьте пропущенные буквы Е или И: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714488"/>
            <a:ext cx="892971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Некуда поехать – никуда не выезжать</a:t>
            </a:r>
          </a:p>
          <a:p>
            <a:pPr algn="just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Негде заниматься – нигде не появляться</a:t>
            </a:r>
          </a:p>
          <a:p>
            <a:pPr algn="just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Некогда отдыхать – никогда не торопиться</a:t>
            </a:r>
          </a:p>
          <a:p>
            <a:pPr algn="just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Неоткуда ждать поддержки – ниоткуда не ждать</a:t>
            </a:r>
          </a:p>
          <a:p>
            <a:pPr algn="just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Задержаться на несколько минут – нисколько не устать 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3.infourok.ru/uploads/ex/0e5e/000405fd-8faf11c1/img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52434" y="295252"/>
            <a:ext cx="82153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Восстановите текст, вставьте пропущенные отрицательные наречия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285860"/>
            <a:ext cx="892971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1. Ум - 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одежда, которая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_____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не износится, знание родник, который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_____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не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исчерпаешь.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2.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Языком и туда, и сюда, а делами не годится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_____.</a:t>
            </a:r>
            <a:endParaRPr lang="ru-RU" sz="2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3.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Приходится вертеться, если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_____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деться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4.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Кругом шелестела листва, пели птицы, а спасения ждать было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_____.</a:t>
            </a:r>
            <a:endParaRPr lang="ru-RU" sz="2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5.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Но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_____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не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ожидал, что мне с ним будет интересно.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6.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Она </a:t>
            </a:r>
            <a:r>
              <a:rPr lang="ru-RU" sz="2800" b="1" i="1" dirty="0" err="1" smtClean="0">
                <a:solidFill>
                  <a:schemeClr val="accent2">
                    <a:lumMod val="50000"/>
                  </a:schemeClr>
                </a:solidFill>
              </a:rPr>
              <a:t>_____</a:t>
            </a: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</a:rPr>
              <a:t>не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походила на свою сестру.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7. Вот отец выбежал на просеку, которую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_____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сам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прорубил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endParaRPr lang="ru-RU" sz="2800" b="1" i="1" dirty="0" smtClean="0">
              <a:solidFill>
                <a:srgbClr val="C00000"/>
              </a:solidFill>
            </a:endParaRPr>
          </a:p>
          <a:p>
            <a:r>
              <a:rPr lang="ru-RU" sz="2800" b="1" i="1" dirty="0" smtClean="0">
                <a:solidFill>
                  <a:srgbClr val="C00000"/>
                </a:solidFill>
              </a:rPr>
              <a:t>Слова для справок: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никогда, некогда, никуда, </a:t>
            </a:r>
          </a:p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никак, неоткуда.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3.infourok.ru/uploads/ex/0e5e/000405fd-8faf11c1/img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928670"/>
            <a:ext cx="892971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1. Ум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одежда, которая </a:t>
            </a:r>
            <a:r>
              <a:rPr lang="ru-RU" sz="2800" b="1" dirty="0" smtClean="0">
                <a:solidFill>
                  <a:srgbClr val="C00000"/>
                </a:solidFill>
              </a:rPr>
              <a:t>никогда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не износится, знание родник, который </a:t>
            </a:r>
            <a:r>
              <a:rPr lang="ru-RU" sz="2800" b="1" dirty="0" smtClean="0">
                <a:solidFill>
                  <a:srgbClr val="C00000"/>
                </a:solidFill>
              </a:rPr>
              <a:t>никогда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не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исчерпаешь.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2.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Языком и туда, и сюда, а делами не годится </a:t>
            </a:r>
            <a:r>
              <a:rPr lang="ru-RU" sz="2800" b="1" dirty="0" smtClean="0">
                <a:solidFill>
                  <a:srgbClr val="C00000"/>
                </a:solidFill>
              </a:rPr>
              <a:t>никуда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2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3.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Приходится вертеться, если </a:t>
            </a:r>
            <a:r>
              <a:rPr lang="ru-RU" sz="2800" b="1" dirty="0" smtClean="0">
                <a:solidFill>
                  <a:srgbClr val="C00000"/>
                </a:solidFill>
              </a:rPr>
              <a:t>некуда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деться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4.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Кругом шелестела листва, пели птицы, а спасения ждать было </a:t>
            </a:r>
            <a:r>
              <a:rPr lang="ru-RU" sz="2800" b="1" dirty="0" smtClean="0">
                <a:solidFill>
                  <a:srgbClr val="C00000"/>
                </a:solidFill>
              </a:rPr>
              <a:t>неоткуда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28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5.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Но </a:t>
            </a:r>
            <a:r>
              <a:rPr lang="ru-RU" sz="2800" b="1" dirty="0" smtClean="0">
                <a:solidFill>
                  <a:srgbClr val="C00000"/>
                </a:solidFill>
              </a:rPr>
              <a:t>никто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не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ожидал, что мне с ним будет интересно.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6.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Она </a:t>
            </a:r>
            <a:r>
              <a:rPr lang="ru-RU" sz="2800" b="1" dirty="0" smtClean="0">
                <a:solidFill>
                  <a:srgbClr val="C00000"/>
                </a:solidFill>
              </a:rPr>
              <a:t>никак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не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походила на свою сестру.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7. Вот отец выбежал на просеку, которую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некогда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сам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прорубил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endParaRPr lang="ru-RU" sz="2800" b="1" i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3.infourok.ru/uploads/ex/0e5e/000405fd-8faf11c1/img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52434" y="295252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Рефлексия: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285860"/>
            <a:ext cx="892971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Сегодня на уроке мне удалось___________________________________________________________________________________________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Сегодня на уроке мне было сложно___________________________________________________________________________________________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Свою работу я оцениваю</a:t>
            </a: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Отлично            Хорошо            Мне было сложно           Я ничего не понял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</a:rPr>
              <a:t>    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5-конечная звезда 5"/>
          <p:cNvSpPr/>
          <p:nvPr/>
        </p:nvSpPr>
        <p:spPr>
          <a:xfrm>
            <a:off x="285720" y="4857760"/>
            <a:ext cx="914400" cy="914400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1928794" y="4857760"/>
            <a:ext cx="914400" cy="914400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3714744" y="4857760"/>
            <a:ext cx="914400" cy="914400"/>
          </a:xfrm>
          <a:prstGeom prst="star5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2" name="5-конечная звезда 11"/>
          <p:cNvSpPr/>
          <p:nvPr/>
        </p:nvSpPr>
        <p:spPr>
          <a:xfrm>
            <a:off x="6072198" y="4857760"/>
            <a:ext cx="914400" cy="914400"/>
          </a:xfrm>
          <a:prstGeom prst="star5">
            <a:avLst/>
          </a:prstGeom>
          <a:solidFill>
            <a:schemeClr val="accent4">
              <a:lumMod val="5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3.infourok.ru/uploads/ex/0e5e/000405fd-8faf11c1/img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1214423"/>
            <a:ext cx="828680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    По чему плавает утка?</a:t>
            </a:r>
          </a:p>
          <a:p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</a:rPr>
              <a:t>Запишите ваш </a:t>
            </a:r>
            <a:r>
              <a:rPr lang="ru-RU" sz="2800" i="1" dirty="0" err="1" smtClean="0">
                <a:solidFill>
                  <a:schemeClr val="accent2">
                    <a:lumMod val="75000"/>
                  </a:schemeClr>
                </a:solidFill>
              </a:rPr>
              <a:t>ответ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_______________________________________</a:t>
            </a:r>
            <a:endParaRPr lang="ru-RU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Почему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плавает утка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</a:p>
          <a:p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</a:rPr>
              <a:t>Запишите ваш </a:t>
            </a:r>
            <a:r>
              <a:rPr lang="ru-RU" sz="2800" i="1" dirty="0" err="1" smtClean="0">
                <a:solidFill>
                  <a:schemeClr val="accent2">
                    <a:lumMod val="75000"/>
                  </a:schemeClr>
                </a:solidFill>
              </a:rPr>
              <a:t>ответ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_______________________________________</a:t>
            </a:r>
            <a:endParaRPr lang="ru-RU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endParaRPr lang="ru-RU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142852"/>
            <a:ext cx="8215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Изучите предложения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3.infourok.ru/uploads/ex/0e5e/000405fd-8faf11c1/img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1214423"/>
            <a:ext cx="828680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По чему плавает утка?</a:t>
            </a:r>
          </a:p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     Утка плавает по воде.</a:t>
            </a:r>
            <a:endParaRPr lang="ru-RU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Почему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плавает утка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</a:p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     Утка плавает потому, что ее крылья смазаны  </a:t>
            </a:r>
          </a:p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    жиром и не промокают.</a:t>
            </a:r>
          </a:p>
          <a:p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3.infourok.ru/uploads/ex/0e5e/000405fd-8faf11c1/img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142852"/>
            <a:ext cx="8215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Сделаем вывод: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214423"/>
            <a:ext cx="828680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    -  Местоимение употребляется вместо имени существительного, имени прилагательного и имени числительного.</a:t>
            </a:r>
          </a:p>
          <a:p>
            <a:pPr algn="just"/>
            <a:endParaRPr lang="ru-RU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just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    -  Наречие указывает на причину, поясняет глаголы и обозначает обстоятельства.</a:t>
            </a:r>
          </a:p>
          <a:p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3.infourok.ru/uploads/ex/0e5e/000405fd-8faf11c1/img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142852"/>
            <a:ext cx="821537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Изучите предложения, распределите их в две группы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714488"/>
            <a:ext cx="821537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    1. Помощи было ждать неоткуда.</a:t>
            </a:r>
          </a:p>
          <a:p>
            <a:pPr algn="just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   2. Некого было просить о помощи.</a:t>
            </a:r>
          </a:p>
          <a:p>
            <a:pPr algn="just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   3. Нам нечем было им помочь.</a:t>
            </a:r>
          </a:p>
          <a:p>
            <a:pPr algn="just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   4. Мы нисколько не нуждались в помощи.</a:t>
            </a:r>
          </a:p>
          <a:p>
            <a:pPr algn="just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   5. Он никогда не просил о помощи.</a:t>
            </a:r>
          </a:p>
          <a:p>
            <a:pPr algn="just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   6. Он никого не просил о помощи.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3.infourok.ru/uploads/ex/0e5e/000405fd-8faf11c1/img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142852"/>
            <a:ext cx="8215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Тема урока: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714488"/>
            <a:ext cx="90011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     Буквы </a:t>
            </a: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Е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 и </a:t>
            </a: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И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 в приставках </a:t>
            </a: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НЕ-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 и </a:t>
            </a: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НИ-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 отрицательных наречий и местоимений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3.infourok.ru/uploads/ex/0e5e/000405fd-8faf11c1/img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28662" y="357166"/>
          <a:ext cx="7286676" cy="47863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3338"/>
                <a:gridCol w="3643338"/>
              </a:tblGrid>
              <a:tr h="1045411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C00000"/>
                          </a:solidFill>
                        </a:rPr>
                        <a:t>местоимения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C00000"/>
                          </a:solidFill>
                        </a:rPr>
                        <a:t>наречия</a:t>
                      </a:r>
                      <a:endParaRPr lang="ru-RU" sz="2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74818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</a:t>
                      </a:r>
                      <a:r>
                        <a:rPr lang="ru-RU" sz="2800" b="1" dirty="0" err="1" smtClean="0">
                          <a:solidFill>
                            <a:srgbClr val="C00000"/>
                          </a:solidFill>
                        </a:rPr>
                        <a:t>е</a:t>
                      </a:r>
                      <a:r>
                        <a:rPr lang="ru-RU" sz="28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кто-никт</a:t>
                      </a:r>
                      <a:r>
                        <a:rPr lang="ru-RU" sz="2800" b="1" dirty="0" err="1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</a:t>
                      </a:r>
                      <a:r>
                        <a:rPr lang="ru-RU" sz="2800" b="1" dirty="0" err="1" smtClean="0">
                          <a:solidFill>
                            <a:srgbClr val="C00000"/>
                          </a:solidFill>
                        </a:rPr>
                        <a:t>е</a:t>
                      </a:r>
                      <a:r>
                        <a:rPr lang="ru-RU" sz="28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когда-никогд</a:t>
                      </a:r>
                      <a:r>
                        <a:rPr lang="ru-RU" sz="2800" b="1" dirty="0" err="1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74818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</a:t>
                      </a:r>
                      <a:r>
                        <a:rPr lang="ru-RU" sz="2800" b="1" dirty="0" err="1" smtClean="0">
                          <a:solidFill>
                            <a:srgbClr val="C00000"/>
                          </a:solidFill>
                        </a:rPr>
                        <a:t>е</a:t>
                      </a:r>
                      <a:r>
                        <a:rPr lang="ru-RU" sz="28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кого-никог</a:t>
                      </a:r>
                      <a:r>
                        <a:rPr lang="ru-RU" sz="2800" b="1" dirty="0" err="1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</a:t>
                      </a:r>
                      <a:r>
                        <a:rPr lang="ru-RU" sz="2800" b="1" dirty="0" err="1" smtClean="0">
                          <a:solidFill>
                            <a:srgbClr val="C00000"/>
                          </a:solidFill>
                        </a:rPr>
                        <a:t>е</a:t>
                      </a:r>
                      <a:r>
                        <a:rPr lang="ru-RU" sz="28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куда-никуд</a:t>
                      </a:r>
                      <a:r>
                        <a:rPr lang="ru-RU" sz="2800" b="1" dirty="0" err="1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74818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</a:t>
                      </a:r>
                      <a:r>
                        <a:rPr lang="ru-RU" sz="2800" b="1" dirty="0" err="1" smtClean="0">
                          <a:solidFill>
                            <a:srgbClr val="C00000"/>
                          </a:solidFill>
                        </a:rPr>
                        <a:t>е</a:t>
                      </a:r>
                      <a:r>
                        <a:rPr lang="ru-RU" sz="28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чего-ничег</a:t>
                      </a:r>
                      <a:r>
                        <a:rPr lang="ru-RU" sz="2800" b="1" dirty="0" err="1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</a:t>
                      </a:r>
                      <a:r>
                        <a:rPr lang="ru-RU" sz="2800" b="1" dirty="0" err="1" smtClean="0">
                          <a:solidFill>
                            <a:srgbClr val="C00000"/>
                          </a:solidFill>
                        </a:rPr>
                        <a:t>е</a:t>
                      </a:r>
                      <a:r>
                        <a:rPr lang="ru-RU" sz="28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где-нигд</a:t>
                      </a:r>
                      <a:r>
                        <a:rPr lang="ru-RU" sz="2800" b="1" dirty="0" err="1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sz="28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74818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</a:t>
                      </a:r>
                      <a:r>
                        <a:rPr lang="ru-RU" sz="2800" b="1" dirty="0" err="1" smtClean="0">
                          <a:solidFill>
                            <a:srgbClr val="C00000"/>
                          </a:solidFill>
                        </a:rPr>
                        <a:t>е</a:t>
                      </a:r>
                      <a:r>
                        <a:rPr lang="ru-RU" sz="28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кем-ник</a:t>
                      </a:r>
                      <a:r>
                        <a:rPr lang="ru-RU" sz="2800" b="1" dirty="0" err="1" smtClean="0">
                          <a:solidFill>
                            <a:srgbClr val="C00000"/>
                          </a:solidFill>
                        </a:rPr>
                        <a:t>е</a:t>
                      </a:r>
                      <a:r>
                        <a:rPr lang="ru-RU" sz="28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8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</a:t>
                      </a:r>
                      <a:r>
                        <a:rPr lang="ru-RU" sz="2800" b="1" dirty="0" err="1" smtClean="0">
                          <a:solidFill>
                            <a:srgbClr val="C00000"/>
                          </a:solidFill>
                        </a:rPr>
                        <a:t>е</a:t>
                      </a:r>
                      <a:r>
                        <a:rPr lang="ru-RU" sz="28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откуда-ниотк</a:t>
                      </a:r>
                      <a:r>
                        <a:rPr lang="ru-RU" sz="2800" b="1" dirty="0" err="1" smtClean="0">
                          <a:solidFill>
                            <a:srgbClr val="C00000"/>
                          </a:solidFill>
                        </a:rPr>
                        <a:t>у</a:t>
                      </a:r>
                      <a:r>
                        <a:rPr lang="ru-RU" sz="28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да</a:t>
                      </a:r>
                      <a:endParaRPr lang="ru-RU" sz="28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4818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</a:t>
                      </a:r>
                      <a:r>
                        <a:rPr lang="ru-RU" sz="2800" b="1" dirty="0" err="1" smtClean="0">
                          <a:solidFill>
                            <a:srgbClr val="C00000"/>
                          </a:solidFill>
                        </a:rPr>
                        <a:t>е</a:t>
                      </a:r>
                      <a:r>
                        <a:rPr lang="ru-RU" sz="28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чем-нич</a:t>
                      </a:r>
                      <a:r>
                        <a:rPr lang="ru-RU" sz="2800" b="1" dirty="0" err="1" smtClean="0">
                          <a:solidFill>
                            <a:srgbClr val="C00000"/>
                          </a:solidFill>
                        </a:rPr>
                        <a:t>е</a:t>
                      </a:r>
                      <a:r>
                        <a:rPr lang="ru-RU" sz="28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28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</a:t>
                      </a:r>
                      <a:r>
                        <a:rPr lang="ru-RU" sz="2800" b="1" dirty="0" err="1" smtClean="0">
                          <a:solidFill>
                            <a:srgbClr val="C00000"/>
                          </a:solidFill>
                        </a:rPr>
                        <a:t>е</a:t>
                      </a:r>
                      <a:r>
                        <a:rPr lang="ru-RU" sz="28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сколько-ниск</a:t>
                      </a:r>
                      <a:r>
                        <a:rPr lang="ru-RU" sz="2800" b="1" dirty="0" err="1" smtClean="0">
                          <a:solidFill>
                            <a:srgbClr val="C00000"/>
                          </a:solidFill>
                        </a:rPr>
                        <a:t>о</a:t>
                      </a:r>
                      <a:r>
                        <a:rPr lang="ru-RU" sz="2800" b="1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лько</a:t>
                      </a:r>
                      <a:endParaRPr lang="ru-RU" sz="28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3.infourok.ru/uploads/ex/0e5e/000405fd-8faf11c1/img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142852"/>
            <a:ext cx="8215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Правило: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428736"/>
            <a:ext cx="8286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    В отрицательных наречиях и местоимениях </a:t>
            </a:r>
          </a:p>
          <a:p>
            <a:pPr algn="just"/>
            <a:r>
              <a:rPr lang="ru-RU" sz="2800" b="1" dirty="0" smtClean="0">
                <a:solidFill>
                  <a:srgbClr val="C00000"/>
                </a:solidFill>
              </a:rPr>
              <a:t>под ударением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пишется приставка </a:t>
            </a:r>
            <a:r>
              <a:rPr lang="ru-RU" sz="2800" b="1" i="1" dirty="0" smtClean="0">
                <a:solidFill>
                  <a:srgbClr val="C00000"/>
                </a:solidFill>
              </a:rPr>
              <a:t>НЕ-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</a:p>
          <a:p>
            <a:pPr algn="just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а </a:t>
            </a:r>
            <a:r>
              <a:rPr lang="ru-RU" sz="2800" b="1" dirty="0" smtClean="0">
                <a:solidFill>
                  <a:srgbClr val="C00000"/>
                </a:solidFill>
              </a:rPr>
              <a:t>без ударения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ru-RU" sz="2800" b="1" i="1" dirty="0" smtClean="0">
                <a:solidFill>
                  <a:srgbClr val="C00000"/>
                </a:solidFill>
              </a:rPr>
              <a:t>НИ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-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3.infourok.ru/uploads/ex/0e5e/000405fd-8faf11c1/img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52434" y="295252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Вставьте пропущенные буквы Е или И: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714488"/>
            <a:ext cx="892971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Н..куда поехать – н..куда не выезжать</a:t>
            </a:r>
          </a:p>
          <a:p>
            <a:pPr algn="just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Н..где заниматься – н..где не появляться</a:t>
            </a:r>
          </a:p>
          <a:p>
            <a:pPr algn="just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Н..когда отдыхать – н..когда не торопиться</a:t>
            </a:r>
          </a:p>
          <a:p>
            <a:pPr algn="just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Н..откуда ждать поддержки – н..откуда не ждать</a:t>
            </a:r>
          </a:p>
          <a:p>
            <a:pPr algn="just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Задержаться на н..сколько минут – н..сколько не устать 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573</Words>
  <PresentationFormat>Экран (4:3)</PresentationFormat>
  <Paragraphs>79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COMP</cp:lastModifiedBy>
  <cp:revision>23</cp:revision>
  <dcterms:modified xsi:type="dcterms:W3CDTF">2017-12-14T15:29:24Z</dcterms:modified>
</cp:coreProperties>
</file>