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Default Extension="fntdata" ContentType="application/x-fontdata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8" r:id="rId1"/>
  </p:sldMasterIdLst>
  <p:sldIdLst>
    <p:sldId id="260" r:id="rId2"/>
    <p:sldId id="269" r:id="rId3"/>
    <p:sldId id="270" r:id="rId4"/>
    <p:sldId id="271" r:id="rId5"/>
    <p:sldId id="273" r:id="rId6"/>
    <p:sldId id="274" r:id="rId7"/>
    <p:sldId id="275" r:id="rId8"/>
    <p:sldId id="276" r:id="rId9"/>
    <p:sldId id="277" r:id="rId10"/>
    <p:sldId id="278" r:id="rId11"/>
    <p:sldId id="279" r:id="rId12"/>
    <p:sldId id="280" r:id="rId13"/>
    <p:sldId id="272" r:id="rId14"/>
    <p:sldId id="267" r:id="rId15"/>
    <p:sldId id="281" r:id="rId16"/>
  </p:sldIdLst>
  <p:sldSz cx="9144000" cy="6858000" type="screen4x3"/>
  <p:notesSz cx="6858000" cy="9144000"/>
  <p:embeddedFontLst>
    <p:embeddedFont>
      <p:font typeface="Matilda" charset="0"/>
      <p:regular r:id="rId17"/>
    </p:embeddedFont>
    <p:embeddedFont>
      <p:font typeface="Calibri" pitchFamily="34" charset="0"/>
      <p:regular r:id="rId18"/>
      <p:bold r:id="rId19"/>
      <p:italic r:id="rId20"/>
      <p:boldItalic r:id="rId21"/>
    </p:embeddedFont>
  </p:embeddedFontLst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  <p:clrMru>
    <a:srgbClr val="9900FF"/>
    <a:srgbClr val="CC0099"/>
    <a:srgbClr val="FF3300"/>
    <a:srgbClr val="008000"/>
    <a:srgbClr val="CC00CC"/>
    <a:srgbClr val="0033CC"/>
    <a:srgbClr val="EBF7FF"/>
    <a:srgbClr val="6CA62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66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2.fntdata"/><Relationship Id="rId3" Type="http://schemas.openxmlformats.org/officeDocument/2006/relationships/slide" Target="slides/slide2.xml"/><Relationship Id="rId21" Type="http://schemas.openxmlformats.org/officeDocument/2006/relationships/font" Target="fonts/font5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1.fntdata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font" Target="fonts/font4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font" Target="fonts/font3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07EA5F-608C-4D3B-8D28-3315F4EE28D3}" type="datetimeFigureOut">
              <a:rPr lang="ru-RU"/>
              <a:pPr>
                <a:defRPr/>
              </a:pPr>
              <a:t>23.12.2017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C71A01-D12A-4F5E-83CC-BD8A617DA4D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E79A15-A23E-46A1-90C9-4BD9011F0745}" type="datetimeFigureOut">
              <a:rPr lang="ru-RU"/>
              <a:pPr>
                <a:defRPr/>
              </a:pPr>
              <a:t>23.12.2017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B90332-2811-4882-B164-2275A11471C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2454E5-6B94-4E18-B0A0-68FCD790F4ED}" type="datetimeFigureOut">
              <a:rPr lang="ru-RU"/>
              <a:pPr>
                <a:defRPr/>
              </a:pPr>
              <a:t>23.12.2017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81E14F-F70B-4BEB-BD6C-DD538CDA6B8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760E51-712B-4AB5-A32C-DE9E55ECBE76}" type="datetimeFigureOut">
              <a:rPr lang="ru-RU"/>
              <a:pPr>
                <a:defRPr/>
              </a:pPr>
              <a:t>23.12.2017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D72C75-E460-4349-BC66-1606C83F581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FD991C-8189-4137-BF4A-CEC653D55037}" type="datetimeFigureOut">
              <a:rPr lang="ru-RU"/>
              <a:pPr>
                <a:defRPr/>
              </a:pPr>
              <a:t>23.12.2017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07C2FB-EF25-4C06-BB20-24C4F70FA8C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FCFC36-548D-403C-97B0-88697D5388C7}" type="datetimeFigureOut">
              <a:rPr lang="ru-RU"/>
              <a:pPr>
                <a:defRPr/>
              </a:pPr>
              <a:t>23.12.2017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F1B5F0-0332-495A-A5F6-916AD59B0BB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A7DA29-C66B-4C55-ABD7-6F18585196EA}" type="datetimeFigureOut">
              <a:rPr lang="ru-RU"/>
              <a:pPr>
                <a:defRPr/>
              </a:pPr>
              <a:t>23.12.2017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AB12C5-132B-41F8-8B75-7D97CD9E911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4F54B5-975C-45AE-9480-CF5B990EBB39}" type="datetimeFigureOut">
              <a:rPr lang="ru-RU"/>
              <a:pPr>
                <a:defRPr/>
              </a:pPr>
              <a:t>23.12.2017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05D360-8A79-44DB-829C-288B3BABA83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B180C0-76A5-4C87-B2D8-47050DB755C7}" type="datetimeFigureOut">
              <a:rPr lang="ru-RU"/>
              <a:pPr>
                <a:defRPr/>
              </a:pPr>
              <a:t>23.12.2017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CF9F84-6637-4999-8A58-C310B457755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72CA5B-55D2-4B76-948E-5A4FD66CE7C9}" type="datetimeFigureOut">
              <a:rPr lang="ru-RU"/>
              <a:pPr>
                <a:defRPr/>
              </a:pPr>
              <a:t>23.12.2017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74B1F6-5E1F-4BA2-A893-A9C3B6E72AD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784D72-62D9-42F7-9802-4B02D5385AEC}" type="datetimeFigureOut">
              <a:rPr lang="ru-RU"/>
              <a:pPr>
                <a:defRPr/>
              </a:pPr>
              <a:t>23.12.2017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B8B23B-305F-46B2-98E9-F376499DC69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8271CA-730E-45EB-8615-0AE63A19CA18}" type="datetimeFigureOut">
              <a:rPr lang="ru-RU"/>
              <a:pPr>
                <a:defRPr/>
              </a:pPr>
              <a:t>23.12.2017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8EFC27-63A4-41FE-B3F0-8D1D4C4BAE5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FD0638-08CA-4041-9F3F-68DC3A26D60F}" type="datetimeFigureOut">
              <a:rPr lang="ru-RU"/>
              <a:pPr>
                <a:defRPr/>
              </a:pPr>
              <a:t>23.12.2017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806694-9D44-46B9-8B7E-1E88A66147E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5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D95A94A-A0A4-4AA4-84A6-11A8BE3DBFAE}" type="datetimeFigureOut">
              <a:rPr lang="ru-RU"/>
              <a:pPr>
                <a:defRPr/>
              </a:pPr>
              <a:t>23.12.2017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74B4463-0CEE-47D7-9DCD-FBCBAB8BA60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0" r:id="rId3"/>
    <p:sldLayoutId id="2147483659" r:id="rId4"/>
    <p:sldLayoutId id="2147483658" r:id="rId5"/>
    <p:sldLayoutId id="2147483657" r:id="rId6"/>
    <p:sldLayoutId id="2147483656" r:id="rId7"/>
    <p:sldLayoutId id="2147483655" r:id="rId8"/>
    <p:sldLayoutId id="2147483654" r:id="rId9"/>
    <p:sldLayoutId id="2147483653" r:id="rId10"/>
    <p:sldLayoutId id="2147483652" r:id="rId11"/>
    <p:sldLayoutId id="2147483651" r:id="rId12"/>
    <p:sldLayoutId id="2147483650" r:id="rId13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jpeg"/><Relationship Id="rId13" Type="http://schemas.openxmlformats.org/officeDocument/2006/relationships/image" Target="../media/image32.jpeg"/><Relationship Id="rId3" Type="http://schemas.openxmlformats.org/officeDocument/2006/relationships/image" Target="../media/image22.jpeg"/><Relationship Id="rId7" Type="http://schemas.openxmlformats.org/officeDocument/2006/relationships/image" Target="../media/image26.jpeg"/><Relationship Id="rId12" Type="http://schemas.openxmlformats.org/officeDocument/2006/relationships/image" Target="../media/image31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25.jpeg"/><Relationship Id="rId11" Type="http://schemas.openxmlformats.org/officeDocument/2006/relationships/image" Target="../media/image30.jpeg"/><Relationship Id="rId5" Type="http://schemas.openxmlformats.org/officeDocument/2006/relationships/image" Target="../media/image24.jpeg"/><Relationship Id="rId10" Type="http://schemas.openxmlformats.org/officeDocument/2006/relationships/image" Target="../media/image29.jpeg"/><Relationship Id="rId4" Type="http://schemas.openxmlformats.org/officeDocument/2006/relationships/image" Target="../media/image23.jpeg"/><Relationship Id="rId9" Type="http://schemas.openxmlformats.org/officeDocument/2006/relationships/image" Target="../media/image28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jpeg"/><Relationship Id="rId3" Type="http://schemas.openxmlformats.org/officeDocument/2006/relationships/image" Target="../media/image34.jpeg"/><Relationship Id="rId7" Type="http://schemas.openxmlformats.org/officeDocument/2006/relationships/image" Target="../media/image38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37.jpeg"/><Relationship Id="rId5" Type="http://schemas.openxmlformats.org/officeDocument/2006/relationships/image" Target="../media/image36.jpeg"/><Relationship Id="rId10" Type="http://schemas.openxmlformats.org/officeDocument/2006/relationships/image" Target="../media/image41.jpeg"/><Relationship Id="rId4" Type="http://schemas.openxmlformats.org/officeDocument/2006/relationships/image" Target="../media/image35.jpeg"/><Relationship Id="rId9" Type="http://schemas.openxmlformats.org/officeDocument/2006/relationships/image" Target="../media/image40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7" Type="http://schemas.openxmlformats.org/officeDocument/2006/relationships/image" Target="../media/image47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46.jpeg"/><Relationship Id="rId5" Type="http://schemas.openxmlformats.org/officeDocument/2006/relationships/image" Target="../media/image45.jpeg"/><Relationship Id="rId4" Type="http://schemas.openxmlformats.org/officeDocument/2006/relationships/image" Target="../media/image44.jpe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4.jpeg"/><Relationship Id="rId3" Type="http://schemas.openxmlformats.org/officeDocument/2006/relationships/image" Target="../media/image49.jpeg"/><Relationship Id="rId7" Type="http://schemas.openxmlformats.org/officeDocument/2006/relationships/image" Target="../media/image53.jpeg"/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2.jpeg"/><Relationship Id="rId5" Type="http://schemas.openxmlformats.org/officeDocument/2006/relationships/image" Target="../media/image51.jpeg"/><Relationship Id="rId4" Type="http://schemas.openxmlformats.org/officeDocument/2006/relationships/image" Target="../media/image50.jpeg"/><Relationship Id="rId9" Type="http://schemas.openxmlformats.org/officeDocument/2006/relationships/image" Target="../media/image55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jpe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openxmlformats.org/officeDocument/2006/relationships/image" Target="../media/image9.jpeg"/><Relationship Id="rId7" Type="http://schemas.openxmlformats.org/officeDocument/2006/relationships/image" Target="../media/image13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jpeg"/><Relationship Id="rId3" Type="http://schemas.openxmlformats.org/officeDocument/2006/relationships/image" Target="../media/image16.jpeg"/><Relationship Id="rId7" Type="http://schemas.openxmlformats.org/officeDocument/2006/relationships/image" Target="../media/image20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3643306" y="2214554"/>
            <a:ext cx="5072098" cy="1512168"/>
          </a:xfrm>
          <a:prstGeom prst="rect">
            <a:avLst/>
          </a:prstGeom>
        </p:spPr>
        <p:txBody>
          <a:bodyPr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lnSpc>
                <a:spcPct val="80000"/>
              </a:lnSpc>
              <a:spcAft>
                <a:spcPts val="0"/>
              </a:spcAft>
              <a:defRPr/>
            </a:pPr>
            <a:r>
              <a:rPr lang="ru-RU" sz="3600" b="1" dirty="0">
                <a:ln w="11430"/>
                <a:gradFill>
                  <a:gsLst>
                    <a:gs pos="37000">
                      <a:srgbClr val="0070C0"/>
                    </a:gs>
                    <a:gs pos="51000">
                      <a:srgbClr val="FFC000"/>
                    </a:gs>
                    <a:gs pos="65000">
                      <a:srgbClr val="6CA62C"/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atilda" pitchFamily="2" charset="0"/>
                <a:ea typeface="+mj-ea"/>
                <a:cs typeface="+mj-cs"/>
              </a:rPr>
              <a:t>«Наши верные друзья- </a:t>
            </a:r>
          </a:p>
          <a:p>
            <a:pPr algn="ctr" fontAlgn="auto">
              <a:lnSpc>
                <a:spcPct val="80000"/>
              </a:lnSpc>
              <a:spcAft>
                <a:spcPts val="0"/>
              </a:spcAft>
              <a:defRPr/>
            </a:pPr>
            <a:r>
              <a:rPr lang="ru-RU" sz="3600" b="1" dirty="0">
                <a:ln w="11430"/>
                <a:gradFill>
                  <a:gsLst>
                    <a:gs pos="37000">
                      <a:srgbClr val="0070C0"/>
                    </a:gs>
                    <a:gs pos="51000">
                      <a:srgbClr val="FFC000"/>
                    </a:gs>
                    <a:gs pos="65000">
                      <a:srgbClr val="6CA62C"/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atilda" pitchFamily="2" charset="0"/>
                <a:ea typeface="+mj-ea"/>
                <a:cs typeface="+mj-cs"/>
              </a:rPr>
              <a:t>комнатные растения»</a:t>
            </a:r>
          </a:p>
        </p:txBody>
      </p:sp>
      <p:sp>
        <p:nvSpPr>
          <p:cNvPr id="15362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214938" y="3429000"/>
            <a:ext cx="3500437" cy="1214438"/>
          </a:xfrm>
          <a:prstGeom prst="roundRect">
            <a:avLst>
              <a:gd name="adj" fmla="val 1782"/>
            </a:avLst>
          </a:prstGeom>
        </p:spPr>
        <p:txBody>
          <a:bodyPr/>
          <a:lstStyle/>
          <a:p>
            <a:pPr eaLnBrk="1" hangingPunct="1">
              <a:lnSpc>
                <a:spcPct val="80000"/>
              </a:lnSpc>
              <a:spcBef>
                <a:spcPct val="0"/>
              </a:spcBef>
            </a:pPr>
            <a:r>
              <a:rPr lang="ru-RU" sz="1800" b="1" i="1" u="sng" smtClean="0">
                <a:solidFill>
                  <a:srgbClr val="002060"/>
                </a:solidFill>
                <a:cs typeface="Times New Roman" pitchFamily="18" charset="0"/>
              </a:rPr>
              <a:t>Автор проекта:</a:t>
            </a:r>
          </a:p>
          <a:p>
            <a:pPr eaLnBrk="1" hangingPunct="1">
              <a:lnSpc>
                <a:spcPct val="80000"/>
              </a:lnSpc>
              <a:spcBef>
                <a:spcPct val="0"/>
              </a:spcBef>
            </a:pPr>
            <a:r>
              <a:rPr lang="ru-RU" sz="1800" b="1" i="1" smtClean="0">
                <a:solidFill>
                  <a:srgbClr val="002060"/>
                </a:solidFill>
                <a:cs typeface="Times New Roman" pitchFamily="18" charset="0"/>
              </a:rPr>
              <a:t>воспитатель Шамина Валерия Владимировна</a:t>
            </a:r>
          </a:p>
          <a:p>
            <a:pPr eaLnBrk="1" hangingPunct="1">
              <a:lnSpc>
                <a:spcPct val="80000"/>
              </a:lnSpc>
              <a:spcBef>
                <a:spcPct val="0"/>
              </a:spcBef>
            </a:pPr>
            <a:r>
              <a:rPr lang="ru-RU" sz="1800" b="1" i="1" smtClean="0">
                <a:solidFill>
                  <a:srgbClr val="002060"/>
                </a:solidFill>
                <a:cs typeface="Times New Roman" pitchFamily="18" charset="0"/>
              </a:rPr>
              <a:t>высшая квалификационная категория </a:t>
            </a:r>
          </a:p>
          <a:p>
            <a:pPr eaLnBrk="1" hangingPunct="1">
              <a:lnSpc>
                <a:spcPct val="80000"/>
              </a:lnSpc>
              <a:spcBef>
                <a:spcPct val="0"/>
              </a:spcBef>
            </a:pPr>
            <a:endParaRPr lang="ru-RU" sz="1600" b="1" i="1" smtClean="0">
              <a:solidFill>
                <a:schemeClr val="tx1"/>
              </a:solidFill>
              <a:cs typeface="Times New Roman" pitchFamily="18" charset="0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3571868" y="1714488"/>
            <a:ext cx="5214974" cy="500066"/>
          </a:xfrm>
          <a:prstGeom prst="rect">
            <a:avLst/>
          </a:prstGeom>
        </p:spPr>
        <p:txBody>
          <a:bodyPr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lnSpc>
                <a:spcPct val="80000"/>
              </a:lnSpc>
              <a:spcAft>
                <a:spcPts val="0"/>
              </a:spcAft>
              <a:defRPr/>
            </a:pPr>
            <a:r>
              <a:rPr lang="ru-RU" sz="6600" b="1" dirty="0">
                <a:ln w="9525">
                  <a:noFill/>
                </a:ln>
                <a:gradFill>
                  <a:gsLst>
                    <a:gs pos="51000">
                      <a:schemeClr val="bg1"/>
                    </a:gs>
                    <a:gs pos="66000">
                      <a:srgbClr val="C75F09"/>
                    </a:gs>
                    <a:gs pos="34000">
                      <a:srgbClr val="C85F08"/>
                    </a:gs>
                  </a:gsLst>
                  <a:lin ang="5400000" scaled="0"/>
                </a:gra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Matilda" pitchFamily="2" charset="0"/>
                <a:ea typeface="+mj-ea"/>
                <a:cs typeface="+mj-cs"/>
              </a:rPr>
              <a:t>ПРОЕКТ</a:t>
            </a:r>
          </a:p>
        </p:txBody>
      </p:sp>
      <p:sp>
        <p:nvSpPr>
          <p:cNvPr id="15364" name="Подзаголовок 2"/>
          <p:cNvSpPr>
            <a:spLocks/>
          </p:cNvSpPr>
          <p:nvPr/>
        </p:nvSpPr>
        <p:spPr bwMode="auto">
          <a:xfrm>
            <a:off x="357188" y="357188"/>
            <a:ext cx="8358187" cy="1728787"/>
          </a:xfrm>
          <a:prstGeom prst="roundRect">
            <a:avLst>
              <a:gd name="adj" fmla="val 1782"/>
            </a:avLst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 algn="ctr">
              <a:buFont typeface="Arial" charset="0"/>
              <a:buNone/>
            </a:pPr>
            <a:r>
              <a:rPr lang="ru-RU" sz="2000" b="1" i="1">
                <a:latin typeface="Times New Roman" pitchFamily="18" charset="0"/>
                <a:cs typeface="Times New Roman" pitchFamily="18" charset="0"/>
              </a:rPr>
              <a:t>Муниципальное бюджетное дошкольное образовательное учреждение «Детский сад № 111»</a:t>
            </a:r>
          </a:p>
          <a:p>
            <a:pPr algn="ctr">
              <a:buFont typeface="Arial" charset="0"/>
              <a:buNone/>
            </a:pPr>
            <a:r>
              <a:rPr lang="ru-RU" sz="2000" b="1" i="1">
                <a:latin typeface="Times New Roman" pitchFamily="18" charset="0"/>
                <a:cs typeface="Times New Roman" pitchFamily="18" charset="0"/>
              </a:rPr>
              <a:t>МБДОУ «Детский сад №111»  </a:t>
            </a:r>
          </a:p>
          <a:p>
            <a:pPr algn="ctr">
              <a:buFont typeface="Arial" charset="0"/>
              <a:buNone/>
            </a:pPr>
            <a:endParaRPr lang="ru-RU" sz="2000" b="1" i="1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365" name="TextBox 7"/>
          <p:cNvSpPr txBox="1">
            <a:spLocks noChangeArrowheads="1"/>
          </p:cNvSpPr>
          <p:nvPr/>
        </p:nvSpPr>
        <p:spPr bwMode="auto">
          <a:xfrm>
            <a:off x="4857750" y="5786438"/>
            <a:ext cx="3000375" cy="646112"/>
          </a:xfrm>
          <a:prstGeom prst="rect">
            <a:avLst/>
          </a:prstGeom>
          <a:solidFill>
            <a:srgbClr val="EBF7FF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 i="1">
                <a:solidFill>
                  <a:srgbClr val="002060"/>
                </a:solidFill>
                <a:latin typeface="Times New Roman" pitchFamily="18" charset="0"/>
              </a:rPr>
              <a:t>Нижний Новгород </a:t>
            </a:r>
          </a:p>
          <a:p>
            <a:pPr algn="ctr"/>
            <a:r>
              <a:rPr lang="ru-RU" b="1" i="1">
                <a:solidFill>
                  <a:srgbClr val="002060"/>
                </a:solidFill>
                <a:latin typeface="Times New Roman" pitchFamily="18" charset="0"/>
              </a:rPr>
              <a:t>2017 год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7" name="Picture 2" descr="http://deanature.com/assets/leaf-80e9edb46238c2adc90bdc4fcb4a7f69d8b584a7302e67fcf6aaeef0b2646db8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625" y="428625"/>
            <a:ext cx="2857500" cy="302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Заголовок 1"/>
          <p:cNvSpPr txBox="1">
            <a:spLocks/>
          </p:cNvSpPr>
          <p:nvPr/>
        </p:nvSpPr>
        <p:spPr>
          <a:xfrm>
            <a:off x="571472" y="1357298"/>
            <a:ext cx="2714644" cy="611032"/>
          </a:xfrm>
          <a:prstGeom prst="rect">
            <a:avLst/>
          </a:prstGeom>
        </p:spPr>
        <p:txBody>
          <a:bodyPr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lnSpc>
                <a:spcPct val="80000"/>
              </a:lnSpc>
              <a:spcAft>
                <a:spcPts val="0"/>
              </a:spcAft>
              <a:defRPr/>
            </a:pPr>
            <a:r>
              <a:rPr lang="ru-RU" sz="4800" b="1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atilda" pitchFamily="2" charset="0"/>
                <a:ea typeface="+mj-ea"/>
                <a:cs typeface="+mj-cs"/>
              </a:rPr>
              <a:t>3- этап</a:t>
            </a:r>
          </a:p>
        </p:txBody>
      </p:sp>
      <p:sp>
        <p:nvSpPr>
          <p:cNvPr id="6145" name="Rectangle 1"/>
          <p:cNvSpPr>
            <a:spLocks noChangeArrowheads="1"/>
          </p:cNvSpPr>
          <p:nvPr/>
        </p:nvSpPr>
        <p:spPr bwMode="auto">
          <a:xfrm>
            <a:off x="357188" y="3429000"/>
            <a:ext cx="8286750" cy="206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1600" b="1" i="1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Calibri" pitchFamily="34" charset="0"/>
                <a:cs typeface="Times New Roman" pitchFamily="18" charset="0"/>
              </a:rPr>
              <a:t>Презентация «Рекомендуемые комнатные растения уголка природы». </a:t>
            </a:r>
          </a:p>
          <a:p>
            <a:pPr eaLnBrk="0" hangingPunct="0">
              <a:buFont typeface="Wingdings" pitchFamily="2" charset="2"/>
              <a:buChar char="Ø"/>
            </a:pPr>
            <a:r>
              <a:rPr lang="ru-RU" sz="1600" b="1" i="1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Calibri" pitchFamily="34" charset="0"/>
                <a:cs typeface="Times New Roman" pitchFamily="18" charset="0"/>
              </a:rPr>
              <a:t>Совместное творчество ребёнка и мамы «Красивый цветочек».                                                                  </a:t>
            </a:r>
            <a:endParaRPr lang="ru-RU" sz="1600" b="1" i="1">
              <a:solidFill>
                <a:srgbClr val="00206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eaLnBrk="0" hangingPunct="0">
              <a:buFont typeface="Wingdings" pitchFamily="2" charset="2"/>
              <a:buChar char="Ø"/>
            </a:pPr>
            <a:r>
              <a:rPr lang="ru-RU" sz="1600" b="1" i="1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Выставка творческих работ продуктивной деятельности детей.</a:t>
            </a:r>
          </a:p>
          <a:p>
            <a:pPr eaLnBrk="0" hangingPunct="0">
              <a:buFont typeface="Wingdings" pitchFamily="2" charset="2"/>
              <a:buChar char="Ø"/>
            </a:pPr>
            <a:r>
              <a:rPr lang="ru-RU" sz="1600" b="1" i="1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Сюжетно - ролевая игра «Цветовод»</a:t>
            </a:r>
          </a:p>
          <a:p>
            <a:pPr eaLnBrk="0" hangingPunct="0">
              <a:buFont typeface="Wingdings" pitchFamily="2" charset="2"/>
              <a:buChar char="Ø"/>
            </a:pPr>
            <a:r>
              <a:rPr lang="ru-RU" sz="1600" b="1" i="1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Фотоальбом «Комнатные растения»</a:t>
            </a:r>
          </a:p>
          <a:p>
            <a:pPr eaLnBrk="0" hangingPunct="0">
              <a:buFont typeface="Wingdings" pitchFamily="2" charset="2"/>
              <a:buChar char="Ø"/>
            </a:pPr>
            <a:r>
              <a:rPr lang="ru-RU" sz="1600" b="1" i="1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Фотовыставка «Любимые цветы нашей семьи».</a:t>
            </a:r>
          </a:p>
          <a:p>
            <a:pPr eaLnBrk="0" hangingPunct="0">
              <a:buFont typeface="Wingdings" pitchFamily="2" charset="2"/>
              <a:buChar char="Ø"/>
            </a:pPr>
            <a:r>
              <a:rPr lang="ru-RU" sz="1600" b="1" i="1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Настольно-дидактическая игра «Собери цветок»</a:t>
            </a:r>
            <a:endParaRPr lang="ru-RU" sz="1600" b="1" i="1">
              <a:solidFill>
                <a:srgbClr val="002060"/>
              </a:solidFill>
              <a:effectLst>
                <a:outerShdw blurRad="38100" dist="38100" dir="2700000" algn="tl">
                  <a:srgbClr val="C0C0C0"/>
                </a:outerShdw>
              </a:effectLst>
              <a:cs typeface="Times New Roman" pitchFamily="18" charset="0"/>
            </a:endParaRPr>
          </a:p>
          <a:p>
            <a:pPr eaLnBrk="0" hangingPunct="0">
              <a:buFont typeface="Wingdings" pitchFamily="2" charset="2"/>
              <a:buChar char="Ø"/>
            </a:pPr>
            <a:r>
              <a:rPr lang="ru-RU" sz="1600" b="1" i="1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 New Roman" pitchFamily="18" charset="0"/>
              </a:rPr>
              <a:t>Консультационный материал</a:t>
            </a:r>
            <a:r>
              <a:rPr lang="ru-RU" sz="1600" b="1" i="1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</a:p>
        </p:txBody>
      </p:sp>
      <p:sp>
        <p:nvSpPr>
          <p:cNvPr id="24580" name="WordArt 2"/>
          <p:cNvSpPr>
            <a:spLocks noChangeArrowheads="1" noChangeShapeType="1" noTextEdit="1"/>
          </p:cNvSpPr>
          <p:nvPr/>
        </p:nvSpPr>
        <p:spPr bwMode="auto">
          <a:xfrm>
            <a:off x="3286125" y="571500"/>
            <a:ext cx="5429250" cy="7143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i="1" kern="10">
                <a:ln w="12700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8100" dir="2700000" algn="tl" rotWithShape="0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результаты проекта</a:t>
            </a:r>
          </a:p>
        </p:txBody>
      </p:sp>
      <p:pic>
        <p:nvPicPr>
          <p:cNvPr id="6146" name="Picture 2" descr="F:\экологический проект\экологмя\PA19000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500298" y="2143116"/>
            <a:ext cx="1651976" cy="12389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147" name="Picture 3" descr="F:\экологический проект\экологмя\PA190004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7143768" y="4714884"/>
            <a:ext cx="1500166" cy="178590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00034" y="5572140"/>
            <a:ext cx="1285884" cy="9376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150" name="Picture 6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3714744" y="1142984"/>
            <a:ext cx="1728166" cy="12961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148" name="Picture 4" descr="F:\экологический проект\экологмя\PA190025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5715008" y="1214422"/>
            <a:ext cx="1793835" cy="13453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151" name="Picture 7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 rot="5400000">
            <a:off x="5723937" y="4563079"/>
            <a:ext cx="1643075" cy="123230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152" name="Picture 8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1928794" y="5429264"/>
            <a:ext cx="1285884" cy="9396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153" name="Picture 9"/>
          <p:cNvPicPr>
            <a:picLocks noChangeAspect="1" noChangeArrowheads="1"/>
          </p:cNvPicPr>
          <p:nvPr/>
        </p:nvPicPr>
        <p:blipFill>
          <a:blip r:embed="rId10" cstate="email"/>
          <a:srcRect/>
          <a:stretch>
            <a:fillRect/>
          </a:stretch>
        </p:blipFill>
        <p:spPr bwMode="auto">
          <a:xfrm>
            <a:off x="3357554" y="5429264"/>
            <a:ext cx="1442446" cy="68648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154" name="Picture 10"/>
          <p:cNvPicPr>
            <a:picLocks noChangeAspect="1" noChangeArrowheads="1"/>
          </p:cNvPicPr>
          <p:nvPr/>
        </p:nvPicPr>
        <p:blipFill>
          <a:blip r:embed="rId11" cstate="email"/>
          <a:srcRect/>
          <a:stretch>
            <a:fillRect/>
          </a:stretch>
        </p:blipFill>
        <p:spPr bwMode="auto">
          <a:xfrm>
            <a:off x="4714876" y="5643578"/>
            <a:ext cx="1500198" cy="7984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155" name="Picture 11"/>
          <p:cNvPicPr>
            <a:picLocks noChangeAspect="1" noChangeArrowheads="1"/>
          </p:cNvPicPr>
          <p:nvPr/>
        </p:nvPicPr>
        <p:blipFill>
          <a:blip r:embed="rId12" cstate="email"/>
          <a:srcRect/>
          <a:stretch>
            <a:fillRect/>
          </a:stretch>
        </p:blipFill>
        <p:spPr bwMode="auto">
          <a:xfrm>
            <a:off x="4357686" y="2143116"/>
            <a:ext cx="1801752" cy="135131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7" name="Рисунок 16" descr="C:\Documents and Settings\Admin\Рабочий стол\НоваяИзо папка\подвижная игра ЦветыНовая папка (4)\DSC02792.JPG"/>
          <p:cNvPicPr/>
          <p:nvPr/>
        </p:nvPicPr>
        <p:blipFill>
          <a:blip r:embed="rId13" cstate="email"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7500958" y="1714488"/>
            <a:ext cx="1144271" cy="159734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4" descr="H:\детский сад\защита\портфолио мое вышка\фото для порфолио\DSCN886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57157" y="3857627"/>
            <a:ext cx="2286017" cy="171497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 txBox="1">
            <a:spLocks/>
          </p:cNvSpPr>
          <p:nvPr/>
        </p:nvSpPr>
        <p:spPr>
          <a:xfrm>
            <a:off x="571472" y="642918"/>
            <a:ext cx="7998682" cy="611032"/>
          </a:xfrm>
          <a:prstGeom prst="rect">
            <a:avLst/>
          </a:prstGeom>
        </p:spPr>
        <p:txBody>
          <a:bodyPr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lnSpc>
                <a:spcPct val="80000"/>
              </a:lnSpc>
              <a:spcAft>
                <a:spcPts val="0"/>
              </a:spcAft>
              <a:defRPr/>
            </a:pPr>
            <a:r>
              <a:rPr lang="ru-RU" sz="4400" b="1" dirty="0">
                <a:ln w="11430"/>
                <a:gradFill>
                  <a:gsLst>
                    <a:gs pos="0">
                      <a:srgbClr val="0070C0"/>
                    </a:gs>
                    <a:gs pos="27000">
                      <a:srgbClr val="6CA62C"/>
                    </a:gs>
                    <a:gs pos="62000">
                      <a:srgbClr val="0070C0"/>
                    </a:gs>
                    <a:gs pos="99000">
                      <a:srgbClr val="6CA62C"/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atilda" pitchFamily="2" charset="0"/>
                <a:ea typeface="+mj-ea"/>
                <a:cs typeface="+mj-cs"/>
              </a:rPr>
              <a:t>Преобразование предметно- развивающей  среды</a:t>
            </a:r>
          </a:p>
        </p:txBody>
      </p:sp>
      <p:pic>
        <p:nvPicPr>
          <p:cNvPr id="5122" name="Picture 2" descr="F:\экологический проект\экологмя\P9290029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500430" y="1571612"/>
            <a:ext cx="2199934" cy="293324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123" name="Picture 3" descr="F:\экологический проект\экологмя\P9290028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571736" y="4357694"/>
            <a:ext cx="2199934" cy="206791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4" descr="H:\детский сад\защита\портфолио мое вышка\фото для порфолио\DSCN8859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 rot="5400000">
            <a:off x="1667137" y="2332300"/>
            <a:ext cx="2094947" cy="15716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121" name="Picture 1" descr="F:\экологический проект\экологмя\PC020022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200124" y="1357298"/>
            <a:ext cx="2284287" cy="163233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125" name="Picture 5" descr="H:\детский сад\защита\портфолио мое вышка\фото для порфолио\DSCN8862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 rot="5400000">
            <a:off x="6438543" y="4330636"/>
            <a:ext cx="2643206" cy="198294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126" name="Picture 6" descr="DSCN8079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5727288" y="1857364"/>
            <a:ext cx="2775116" cy="20717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127" name="Picture 7" descr="DSCN8081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5000628" y="4143380"/>
            <a:ext cx="1756172" cy="235020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128" name="Picture 8" descr="F:\экологический проект\экологмя\DSCN3439.JPG"/>
          <p:cNvPicPr>
            <a:picLocks noChangeAspect="1" noChangeArrowheads="1"/>
          </p:cNvPicPr>
          <p:nvPr/>
        </p:nvPicPr>
        <p:blipFill>
          <a:blip r:embed="rId10" cstate="email"/>
          <a:srcRect/>
          <a:stretch>
            <a:fillRect/>
          </a:stretch>
        </p:blipFill>
        <p:spPr bwMode="auto">
          <a:xfrm>
            <a:off x="428596" y="5415234"/>
            <a:ext cx="1785950" cy="115703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571472" y="571480"/>
            <a:ext cx="7998682" cy="611032"/>
          </a:xfrm>
          <a:prstGeom prst="rect">
            <a:avLst/>
          </a:prstGeom>
        </p:spPr>
        <p:txBody>
          <a:bodyPr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lnSpc>
                <a:spcPct val="80000"/>
              </a:lnSpc>
              <a:spcAft>
                <a:spcPts val="0"/>
              </a:spcAft>
              <a:defRPr/>
            </a:pPr>
            <a:r>
              <a:rPr lang="ru-RU" sz="4400" b="1" dirty="0">
                <a:ln w="11430"/>
                <a:gradFill>
                  <a:gsLst>
                    <a:gs pos="0">
                      <a:srgbClr val="0070C0"/>
                    </a:gs>
                    <a:gs pos="27000">
                      <a:srgbClr val="6CA62C"/>
                    </a:gs>
                    <a:gs pos="62000">
                      <a:srgbClr val="0070C0"/>
                    </a:gs>
                    <a:gs pos="99000">
                      <a:srgbClr val="6CA62C"/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atilda" pitchFamily="2" charset="0"/>
                <a:ea typeface="+mj-ea"/>
                <a:cs typeface="+mj-cs"/>
              </a:rPr>
              <a:t>Взаимодействие с родителями</a:t>
            </a:r>
          </a:p>
        </p:txBody>
      </p:sp>
      <p:pic>
        <p:nvPicPr>
          <p:cNvPr id="4098" name="Picture 2" descr="H:\детский сад\защита\портфолио мое вышка\фото с родителями\7501_html_m61d36dea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715140" y="2571744"/>
            <a:ext cx="2000264" cy="18802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Picture 6" descr="M:\детский сад\фото\колобок 1 выпуск\старшая группа\колобок фото\1\DSCN2255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982240" y="928670"/>
            <a:ext cx="2730520" cy="17145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102" name="Picture 6" descr="IMG_6016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857752" y="3643314"/>
            <a:ext cx="1862642" cy="23574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103" name="Picture 7" descr="DSCN2659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28596" y="3714752"/>
            <a:ext cx="2357454" cy="182641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2" name="Прямоугольник с одним вырезанным углом 11"/>
          <p:cNvSpPr/>
          <p:nvPr/>
        </p:nvSpPr>
        <p:spPr>
          <a:xfrm>
            <a:off x="357158" y="1500174"/>
            <a:ext cx="5143536" cy="785818"/>
          </a:xfrm>
          <a:prstGeom prst="snip1Rect">
            <a:avLst>
              <a:gd name="adj" fmla="val 50000"/>
            </a:avLst>
          </a:prstGeom>
          <a:solidFill>
            <a:srgbClr val="66FF33">
              <a:alpha val="62000"/>
            </a:srgbClr>
          </a:solidFill>
          <a:ln>
            <a:solidFill>
              <a:srgbClr val="66FF33"/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4" name="Прямоугольник с одним вырезанным углом 13"/>
          <p:cNvSpPr/>
          <p:nvPr/>
        </p:nvSpPr>
        <p:spPr>
          <a:xfrm>
            <a:off x="357158" y="2357430"/>
            <a:ext cx="5429288" cy="571504"/>
          </a:xfrm>
          <a:prstGeom prst="snip1Rect">
            <a:avLst>
              <a:gd name="adj" fmla="val 50000"/>
            </a:avLst>
          </a:prstGeom>
          <a:solidFill>
            <a:srgbClr val="FFFF00">
              <a:alpha val="33725"/>
            </a:srgbClr>
          </a:solidFill>
          <a:ln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0000FF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6" name="Прямоугольник с одним вырезанным углом 15"/>
          <p:cNvSpPr/>
          <p:nvPr/>
        </p:nvSpPr>
        <p:spPr>
          <a:xfrm>
            <a:off x="357158" y="3000372"/>
            <a:ext cx="5786478" cy="642942"/>
          </a:xfrm>
          <a:prstGeom prst="snip1Rect">
            <a:avLst>
              <a:gd name="adj" fmla="val 50000"/>
            </a:avLst>
          </a:prstGeom>
          <a:solidFill>
            <a:srgbClr val="3399FF">
              <a:alpha val="33725"/>
            </a:srgbClr>
          </a:solidFill>
          <a:ln>
            <a:solidFill>
              <a:srgbClr val="3399FF"/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428625" y="1571625"/>
            <a:ext cx="4929188" cy="64611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buFont typeface="Wingdings" pitchFamily="2" charset="2"/>
              <a:buChar char="Ø"/>
              <a:defRPr/>
            </a:pPr>
            <a:r>
              <a:rPr lang="ru-RU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libri" pitchFamily="34" charset="0"/>
                <a:cs typeface="Times New Roman" pitchFamily="18" charset="0"/>
              </a:rPr>
              <a:t>Совместное обсуждение работы над проектом</a:t>
            </a:r>
            <a:endParaRPr lang="ru-RU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357188" y="3000375"/>
            <a:ext cx="4929187" cy="64611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buFont typeface="Wingdings" pitchFamily="2" charset="2"/>
              <a:buChar char="Ø"/>
              <a:defRPr/>
            </a:pPr>
            <a:r>
              <a:rPr lang="ru-RU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libri" pitchFamily="34" charset="0"/>
                <a:cs typeface="Times New Roman" pitchFamily="18" charset="0"/>
              </a:rPr>
              <a:t>Оказание помощи в создании предметно- пространственной среды</a:t>
            </a:r>
            <a:endParaRPr lang="ru-RU" dirty="0"/>
          </a:p>
        </p:txBody>
      </p:sp>
      <p:sp>
        <p:nvSpPr>
          <p:cNvPr id="21" name="Прямоугольник 20"/>
          <p:cNvSpPr/>
          <p:nvPr/>
        </p:nvSpPr>
        <p:spPr>
          <a:xfrm>
            <a:off x="428625" y="2428875"/>
            <a:ext cx="5000625" cy="36988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buFont typeface="Wingdings" pitchFamily="2" charset="2"/>
              <a:buChar char="Ø"/>
              <a:defRPr/>
            </a:pPr>
            <a:r>
              <a:rPr lang="ru-RU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libri" pitchFamily="34" charset="0"/>
                <a:cs typeface="Times New Roman" pitchFamily="18" charset="0"/>
              </a:rPr>
              <a:t>Участие в творческих конкурсах</a:t>
            </a:r>
            <a:endParaRPr lang="ru-RU" dirty="0"/>
          </a:p>
        </p:txBody>
      </p:sp>
      <p:pic>
        <p:nvPicPr>
          <p:cNvPr id="4097" name="Picture 1" descr="H:\детский сад\защита\портфолио мое вышка\фото с родителями\занятие по ОБЖ\DSCN9194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2381286" y="4500570"/>
            <a:ext cx="2571072" cy="19288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2" name="Рисунок 21" descr="C:\Documents and Settings\Admin\Рабочий стол\НоваяИзо папка\Конкурс Новая папка (5)\DSC02868.JPG"/>
          <p:cNvPicPr/>
          <p:nvPr/>
        </p:nvPicPr>
        <p:blipFill>
          <a:blip r:embed="rId7" cstate="email"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6643702" y="4429132"/>
            <a:ext cx="1998029" cy="20916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1"/>
          <p:cNvSpPr txBox="1">
            <a:spLocks/>
          </p:cNvSpPr>
          <p:nvPr/>
        </p:nvSpPr>
        <p:spPr>
          <a:xfrm>
            <a:off x="357158" y="500042"/>
            <a:ext cx="8429684" cy="611032"/>
          </a:xfrm>
          <a:prstGeom prst="rect">
            <a:avLst/>
          </a:prstGeom>
        </p:spPr>
        <p:txBody>
          <a:bodyPr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lnSpc>
                <a:spcPct val="80000"/>
              </a:lnSpc>
              <a:spcAft>
                <a:spcPts val="0"/>
              </a:spcAft>
              <a:defRPr/>
            </a:pPr>
            <a:r>
              <a:rPr lang="ru-RU" sz="4400" b="1" dirty="0">
                <a:ln w="11430"/>
                <a:gradFill>
                  <a:gsLst>
                    <a:gs pos="0">
                      <a:srgbClr val="0070C0"/>
                    </a:gs>
                    <a:gs pos="27000">
                      <a:srgbClr val="6CA62C"/>
                    </a:gs>
                    <a:gs pos="62000">
                      <a:srgbClr val="0070C0"/>
                    </a:gs>
                    <a:gs pos="99000">
                      <a:srgbClr val="6CA62C"/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atilda" pitchFamily="2" charset="0"/>
                <a:ea typeface="+mj-ea"/>
                <a:cs typeface="+mj-cs"/>
              </a:rPr>
              <a:t>Взаимодействие с педагогами МБДОУ</a:t>
            </a:r>
          </a:p>
        </p:txBody>
      </p:sp>
      <p:sp>
        <p:nvSpPr>
          <p:cNvPr id="10" name="Rectangle 1"/>
          <p:cNvSpPr>
            <a:spLocks noChangeArrowheads="1"/>
          </p:cNvSpPr>
          <p:nvPr/>
        </p:nvSpPr>
        <p:spPr bwMode="auto">
          <a:xfrm>
            <a:off x="428625" y="1500188"/>
            <a:ext cx="8215313" cy="1878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just">
              <a:buFont typeface="Wingdings" pitchFamily="2" charset="2"/>
              <a:buChar char="Ø"/>
              <a:defRPr/>
            </a:pPr>
            <a:r>
              <a:rPr lang="ru-RU" sz="20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Calibri" pitchFamily="34" charset="0"/>
                <a:cs typeface="Times New Roman" pitchFamily="18" charset="0"/>
              </a:rPr>
              <a:t>Выступление на педагогических советах</a:t>
            </a:r>
          </a:p>
          <a:p>
            <a:pPr algn="just">
              <a:buFont typeface="Wingdings" pitchFamily="2" charset="2"/>
              <a:buChar char="Ø"/>
              <a:defRPr/>
            </a:pPr>
            <a:r>
              <a:rPr lang="ru-RU" sz="20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Calibri" pitchFamily="34" charset="0"/>
                <a:cs typeface="Times New Roman" pitchFamily="18" charset="0"/>
              </a:rPr>
              <a:t> Открытый просмотр занятий</a:t>
            </a:r>
          </a:p>
          <a:p>
            <a:pPr algn="just">
              <a:buFont typeface="Wingdings" pitchFamily="2" charset="2"/>
              <a:buChar char="Ø"/>
              <a:defRPr/>
            </a:pPr>
            <a:r>
              <a:rPr lang="ru-RU" sz="20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Calibri" pitchFamily="34" charset="0"/>
                <a:cs typeface="Times New Roman" pitchFamily="18" charset="0"/>
              </a:rPr>
              <a:t>Презентация проекта</a:t>
            </a:r>
          </a:p>
          <a:p>
            <a:pPr algn="just">
              <a:buFont typeface="Wingdings" pitchFamily="2" charset="2"/>
              <a:buChar char="Ø"/>
              <a:defRPr/>
            </a:pPr>
            <a:r>
              <a:rPr lang="ru-RU" sz="20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Calibri" pitchFamily="34" charset="0"/>
                <a:cs typeface="Times New Roman" pitchFamily="18" charset="0"/>
              </a:rPr>
              <a:t> Участие в годовом семинаре «Формирование </a:t>
            </a:r>
            <a:r>
              <a:rPr lang="ru-RU" sz="2000" b="1" i="1" dirty="0" err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Calibri" pitchFamily="34" charset="0"/>
                <a:cs typeface="Times New Roman" pitchFamily="18" charset="0"/>
              </a:rPr>
              <a:t>социокультурных</a:t>
            </a:r>
            <a:r>
              <a:rPr lang="ru-RU" sz="20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Calibri" pitchFamily="34" charset="0"/>
                <a:cs typeface="Times New Roman" pitchFamily="18" charset="0"/>
              </a:rPr>
              <a:t> норм в образовательном процессе ДОО»</a:t>
            </a:r>
          </a:p>
          <a:p>
            <a:pPr algn="just">
              <a:defRPr/>
            </a:pPr>
            <a:endParaRPr lang="ru-RU" sz="1600" b="1" i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cs typeface="Arial" pitchFamily="34" charset="0"/>
            </a:endParaRPr>
          </a:p>
        </p:txBody>
      </p:sp>
      <p:pic>
        <p:nvPicPr>
          <p:cNvPr id="3074" name="Picture 2" descr="F:\экологический проект\экологмя\DSCN925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714744" y="4643446"/>
            <a:ext cx="2278049" cy="170900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5" name="Picture 3" descr="F:\экологический проект\экологмя\DSCN9249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143108" y="3857628"/>
            <a:ext cx="1999567" cy="15000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3" name="Picture 1" descr="F:\экологический проект\экологмя\DSCN9257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33371" y="3071810"/>
            <a:ext cx="2094947" cy="15716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" name="Рисунок 12" descr="C:\Documents and Settings\Admin\Рабочий стол\НоваяИзо папка\Комнатные р. поделкаНовая папка (5)\DSC02817.JPG"/>
          <p:cNvPicPr/>
          <p:nvPr/>
        </p:nvPicPr>
        <p:blipFill>
          <a:blip r:embed="rId5" cstate="email"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4143372" y="3071810"/>
            <a:ext cx="2000264" cy="153257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5" name="Рисунок 14" descr="C:\Documents and Settings\Admin\Рабочий стол\НоваяИзо папка\Комнатные р. поделкаНовая папка (5)\DSC02811.JPG"/>
          <p:cNvPicPr/>
          <p:nvPr/>
        </p:nvPicPr>
        <p:blipFill>
          <a:blip r:embed="rId6" cstate="email"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7143768" y="5000636"/>
            <a:ext cx="1357322" cy="17145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4" name="Рисунок 13" descr="C:\Documents and Settings\Admin\Рабочий стол\НоваяИзо папка\Комнатные р. поделкаНовая папка (5)\DSC02806.JPG"/>
          <p:cNvPicPr/>
          <p:nvPr/>
        </p:nvPicPr>
        <p:blipFill>
          <a:blip r:embed="rId7" cstate="email"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5929322" y="3929066"/>
            <a:ext cx="1357322" cy="165321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6" name="Рисунок 15" descr="C:\Documents and Settings\Admin\Мои документы\Новый год2015Новая папка (2)\DSC00523.JPG"/>
          <p:cNvPicPr/>
          <p:nvPr/>
        </p:nvPicPr>
        <p:blipFill>
          <a:blip r:embed="rId8" cstate="email"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571472" y="5072074"/>
            <a:ext cx="1868170" cy="140525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7" name="Рисунок 16" descr="C:\Documents and Settings\Admin\Рабочий стол\НоваяИзо папка\Бальзамин\DSC02472.JPG"/>
          <p:cNvPicPr/>
          <p:nvPr/>
        </p:nvPicPr>
        <p:blipFill>
          <a:blip r:embed="rId9" cstate="email"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7286644" y="3214686"/>
            <a:ext cx="1392556" cy="171323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357158" y="428604"/>
            <a:ext cx="8429684" cy="611032"/>
          </a:xfrm>
          <a:prstGeom prst="rect">
            <a:avLst/>
          </a:prstGeom>
        </p:spPr>
        <p:txBody>
          <a:bodyPr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lnSpc>
                <a:spcPct val="80000"/>
              </a:lnSpc>
              <a:spcAft>
                <a:spcPts val="0"/>
              </a:spcAft>
              <a:defRPr/>
            </a:pPr>
            <a:r>
              <a:rPr lang="ru-RU" sz="2800" b="1" dirty="0">
                <a:ln w="11430"/>
                <a:gradFill>
                  <a:gsLst>
                    <a:gs pos="0">
                      <a:srgbClr val="0070C0"/>
                    </a:gs>
                    <a:gs pos="27000">
                      <a:srgbClr val="6CA62C"/>
                    </a:gs>
                    <a:gs pos="62000">
                      <a:srgbClr val="0070C0"/>
                    </a:gs>
                    <a:gs pos="99000">
                      <a:srgbClr val="6CA62C"/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atilda" pitchFamily="2" charset="0"/>
                <a:ea typeface="+mj-ea"/>
                <a:cs typeface="+mj-cs"/>
              </a:rPr>
              <a:t>Значение проекта в экологическом воспитании среднего дошкольного возраста</a:t>
            </a:r>
          </a:p>
        </p:txBody>
      </p:sp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428625" y="1214438"/>
            <a:ext cx="8358188" cy="5016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just"/>
            <a:r>
              <a:rPr lang="ru-RU" sz="2000" b="1" i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 New Roman" pitchFamily="18" charset="0"/>
              </a:rPr>
              <a:t>Димид : </a:t>
            </a:r>
            <a:r>
              <a:rPr lang="ru-RU" sz="1400" b="1" i="1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 New Roman" pitchFamily="18" charset="0"/>
              </a:rPr>
              <a:t>«Я знаю, что у меня есть друг. Он живет в уголке природы. Я люблю его поливать, но не всегда, конечно, а когда он сам захочет. И еще я его люблю как маму».</a:t>
            </a:r>
          </a:p>
          <a:p>
            <a:pPr algn="just"/>
            <a:endParaRPr lang="ru-RU" sz="700" b="1" i="1">
              <a:solidFill>
                <a:srgbClr val="00206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just" eaLnBrk="0" hangingPunct="0"/>
            <a:r>
              <a:rPr lang="ru-RU" sz="2000" b="1" i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 New Roman" pitchFamily="18" charset="0"/>
              </a:rPr>
              <a:t>Майя: </a:t>
            </a:r>
            <a:r>
              <a:rPr lang="ru-RU" sz="1400" b="1" i="1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 New Roman" pitchFamily="18" charset="0"/>
              </a:rPr>
              <a:t>«Вы разве не знаете, что есть вот такие друзья, ну мальчики и девочки. И есть еще друзья- цветы. Они живут у нас в группе. Они тоже живые! Я даже однажды услышали, как они вздыхают. Прямо вот по –настоящему, ну потому что ведь они живые».</a:t>
            </a:r>
          </a:p>
          <a:p>
            <a:pPr algn="just" eaLnBrk="0" hangingPunct="0"/>
            <a:endParaRPr lang="ru-RU" sz="700" b="1" i="1">
              <a:solidFill>
                <a:srgbClr val="00206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just" eaLnBrk="0" hangingPunct="0"/>
            <a:r>
              <a:rPr lang="ru-RU" sz="2000" b="1" i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 New Roman" pitchFamily="18" charset="0"/>
              </a:rPr>
              <a:t>Арсений: </a:t>
            </a:r>
            <a:r>
              <a:rPr lang="ru-RU" sz="1400" b="1" i="1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 New Roman" pitchFamily="18" charset="0"/>
              </a:rPr>
              <a:t>«Если кто- обидит цветок, это очень плохо, ведь он же такой маленький. У него есть свой домик- горшок. Пусть он там живет и  удивляется, как и мы.»</a:t>
            </a:r>
          </a:p>
          <a:p>
            <a:pPr algn="just" eaLnBrk="0" hangingPunct="0"/>
            <a:endParaRPr lang="ru-RU" sz="700" b="1" i="1">
              <a:solidFill>
                <a:srgbClr val="00206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just" eaLnBrk="0" hangingPunct="0"/>
            <a:r>
              <a:rPr lang="ru-RU" sz="2000" b="1" i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 New Roman" pitchFamily="18" charset="0"/>
              </a:rPr>
              <a:t>Генри : </a:t>
            </a:r>
            <a:r>
              <a:rPr lang="ru-RU" sz="1400" b="1" i="1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 New Roman" pitchFamily="18" charset="0"/>
              </a:rPr>
              <a:t>«Завтра всем скажу, что цветы надо беречь, потому что они такие маленькие. Им надо помогать, ведь маленьким все помогают».</a:t>
            </a:r>
          </a:p>
          <a:p>
            <a:pPr algn="just" eaLnBrk="0" hangingPunct="0"/>
            <a:endParaRPr lang="ru-RU" sz="1400"/>
          </a:p>
          <a:p>
            <a:pPr algn="just" eaLnBrk="0" hangingPunct="0"/>
            <a:endParaRPr lang="ru-RU" sz="1400"/>
          </a:p>
          <a:p>
            <a:pPr algn="just" eaLnBrk="0" hangingPunct="0"/>
            <a:endParaRPr lang="ru-RU" sz="700"/>
          </a:p>
          <a:p>
            <a:pPr algn="just" eaLnBrk="0" hangingPunct="0"/>
            <a:r>
              <a:rPr lang="ru-RU" sz="2000" b="1" i="1">
                <a:solidFill>
                  <a:srgbClr val="99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 New Roman" pitchFamily="18" charset="0"/>
              </a:rPr>
              <a:t>Эти</a:t>
            </a:r>
            <a:r>
              <a:rPr lang="ru-RU" sz="2000" b="1" i="1">
                <a:solidFill>
                  <a:srgbClr val="CC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 New Roman" pitchFamily="18" charset="0"/>
              </a:rPr>
              <a:t> </a:t>
            </a:r>
            <a:r>
              <a:rPr lang="ru-RU" sz="2000" b="1" i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 New Roman" pitchFamily="18" charset="0"/>
              </a:rPr>
              <a:t>детские высказывания </a:t>
            </a:r>
            <a:r>
              <a:rPr lang="ru-RU" sz="2000" b="1" i="1">
                <a:solidFill>
                  <a:srgbClr val="99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 New Roman" pitchFamily="18" charset="0"/>
              </a:rPr>
              <a:t>говорят о том, что проект был реализован полностью. Дети научились воспринимать растения как живое существо, более того, они готовы заботиться о них и оберегать. А это уже основы ценностного отношения к миру природы.</a:t>
            </a:r>
            <a:endParaRPr lang="ru-RU" sz="2000" b="1" i="1">
              <a:solidFill>
                <a:srgbClr val="9900FF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785786" y="1857364"/>
            <a:ext cx="7929618" cy="500066"/>
          </a:xfrm>
          <a:prstGeom prst="rect">
            <a:avLst/>
          </a:prstGeom>
        </p:spPr>
        <p:txBody>
          <a:bodyPr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lnSpc>
                <a:spcPct val="150000"/>
              </a:lnSpc>
              <a:spcAft>
                <a:spcPts val="0"/>
              </a:spcAft>
              <a:defRPr/>
            </a:pPr>
            <a:r>
              <a:rPr lang="ru-RU" sz="6600" b="1" dirty="0">
                <a:ln w="9525">
                  <a:noFill/>
                </a:ln>
                <a:gradFill>
                  <a:gsLst>
                    <a:gs pos="51000">
                      <a:schemeClr val="bg1"/>
                    </a:gs>
                    <a:gs pos="66000">
                      <a:srgbClr val="C75F09"/>
                    </a:gs>
                    <a:gs pos="34000">
                      <a:srgbClr val="C85F08"/>
                    </a:gs>
                  </a:gsLst>
                  <a:lin ang="5400000" scaled="0"/>
                </a:gra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Matilda" pitchFamily="2" charset="0"/>
                <a:ea typeface="+mj-ea"/>
                <a:cs typeface="+mj-cs"/>
              </a:rPr>
              <a:t>СПАСИБО ЗА </a:t>
            </a:r>
          </a:p>
          <a:p>
            <a:pPr algn="ctr" fontAlgn="auto">
              <a:lnSpc>
                <a:spcPct val="150000"/>
              </a:lnSpc>
              <a:spcAft>
                <a:spcPts val="0"/>
              </a:spcAft>
              <a:defRPr/>
            </a:pPr>
            <a:r>
              <a:rPr lang="ru-RU" sz="6600" b="1" dirty="0">
                <a:ln w="9525">
                  <a:noFill/>
                </a:ln>
                <a:gradFill>
                  <a:gsLst>
                    <a:gs pos="51000">
                      <a:schemeClr val="bg1"/>
                    </a:gs>
                    <a:gs pos="66000">
                      <a:srgbClr val="C75F09"/>
                    </a:gs>
                    <a:gs pos="34000">
                      <a:srgbClr val="C85F08"/>
                    </a:gs>
                  </a:gsLst>
                  <a:lin ang="5400000" scaled="0"/>
                </a:gra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Matilda" pitchFamily="2" charset="0"/>
                <a:ea typeface="+mj-ea"/>
                <a:cs typeface="+mj-cs"/>
              </a:rPr>
              <a:t>ВНИМАНИЕ !</a:t>
            </a:r>
          </a:p>
        </p:txBody>
      </p:sp>
      <p:pic>
        <p:nvPicPr>
          <p:cNvPr id="29698" name="Picture 2" descr="http://bbcpersian7.com/images/clipart-plants-and-flowers-7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500813" y="3857625"/>
            <a:ext cx="2382837" cy="264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699" name="Picture 4" descr="https://st.depositphotos.com/1007495/2446/v/950/depositphotos_24466801-stock-illustration-potted-flowers-and-watering-can.jp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1F1F1"/>
              </a:clrFrom>
              <a:clrTo>
                <a:srgbClr val="F1F1F1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85750" y="3257550"/>
            <a:ext cx="3586163" cy="3600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571472" y="571480"/>
            <a:ext cx="7998682" cy="611032"/>
          </a:xfrm>
          <a:prstGeom prst="rect">
            <a:avLst/>
          </a:prstGeom>
        </p:spPr>
        <p:txBody>
          <a:bodyPr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lnSpc>
                <a:spcPct val="80000"/>
              </a:lnSpc>
              <a:spcAft>
                <a:spcPts val="0"/>
              </a:spcAft>
              <a:defRPr/>
            </a:pPr>
            <a:r>
              <a:rPr lang="ru-RU" sz="6000" b="1" dirty="0">
                <a:ln w="11430"/>
                <a:gradFill>
                  <a:gsLst>
                    <a:gs pos="0">
                      <a:srgbClr val="0070C0"/>
                    </a:gs>
                    <a:gs pos="27000">
                      <a:srgbClr val="6CA62C"/>
                    </a:gs>
                    <a:gs pos="62000">
                      <a:srgbClr val="0070C0"/>
                    </a:gs>
                    <a:gs pos="99000">
                      <a:srgbClr val="6CA62C"/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atilda" pitchFamily="2" charset="0"/>
                <a:ea typeface="+mj-ea"/>
                <a:cs typeface="+mj-cs"/>
              </a:rPr>
              <a:t>Паспорт проекта</a:t>
            </a:r>
            <a:endParaRPr lang="ru-RU" sz="4800" b="1" dirty="0">
              <a:ln w="11430"/>
              <a:gradFill>
                <a:gsLst>
                  <a:gs pos="0">
                    <a:srgbClr val="0070C0"/>
                  </a:gs>
                  <a:gs pos="27000">
                    <a:srgbClr val="6CA62C"/>
                  </a:gs>
                  <a:gs pos="62000">
                    <a:srgbClr val="0070C0"/>
                  </a:gs>
                  <a:gs pos="99000">
                    <a:srgbClr val="6CA62C"/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Matilda" pitchFamily="2" charset="0"/>
              <a:ea typeface="+mj-ea"/>
              <a:cs typeface="+mj-cs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1000125" y="1500188"/>
          <a:ext cx="6500813" cy="3643315"/>
        </p:xfrm>
        <a:graphic>
          <a:graphicData uri="http://schemas.openxmlformats.org/drawingml/2006/table">
            <a:tbl>
              <a:tblPr/>
              <a:tblGrid>
                <a:gridCol w="1993900"/>
                <a:gridCol w="4506913"/>
              </a:tblGrid>
              <a:tr h="4556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 проекта</a:t>
                      </a:r>
                      <a:endParaRPr kumimoji="0" lang="ru-RU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5418" marR="65418" marT="0" marB="0" horzOverflow="overflow">
                    <a:lnL w="28575" cap="flat" cmpd="sng" algn="ctr">
                      <a:solidFill>
                        <a:srgbClr val="33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Экологический проект «Комнатные растения – наши помощники и друзья»</a:t>
                      </a:r>
                      <a:endParaRPr kumimoji="0" 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5418" marR="65418" marT="0" marB="0" horzOverflow="overflow">
                    <a:lnL w="28575" cap="flat" cmpd="sng" algn="ctr">
                      <a:solidFill>
                        <a:srgbClr val="33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239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Организация заявитель</a:t>
                      </a:r>
                      <a:endParaRPr kumimoji="0" 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Адрес</a:t>
                      </a:r>
                      <a:endParaRPr kumimoji="0" 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5418" marR="65418" marT="0" marB="0" horzOverflow="overflow">
                    <a:lnL w="28575" cap="flat" cmpd="sng" algn="ctr">
                      <a:solidFill>
                        <a:srgbClr val="33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Муниципальное бюджетное дошкольное образовательное учреждение «Детский сад № 111» (МБДОУ «Детский сад № 111»)</a:t>
                      </a:r>
                      <a:endParaRPr kumimoji="0" 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Нижний Новгород У. 6-ой микрорайон 39 б</a:t>
                      </a:r>
                      <a:endParaRPr kumimoji="0" 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5418" marR="65418" marT="0" marB="0" horzOverflow="overflow">
                    <a:lnL w="28575" cap="flat" cmpd="sng" algn="ctr">
                      <a:solidFill>
                        <a:srgbClr val="33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6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Разработчик проекта</a:t>
                      </a:r>
                      <a:endParaRPr kumimoji="0" 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5418" marR="65418" marT="0" marB="0" horzOverflow="overflow">
                    <a:lnL w="28575" cap="flat" cmpd="sng" algn="ctr">
                      <a:solidFill>
                        <a:srgbClr val="33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Воспитатель </a:t>
                      </a:r>
                      <a:r>
                        <a:rPr kumimoji="0" lang="ru-RU" sz="13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Шамина</a:t>
                      </a:r>
                      <a:r>
                        <a:rPr kumimoji="0" lang="ru-RU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Валерия Владимировна, высшая квалификационная категория</a:t>
                      </a:r>
                      <a:endParaRPr kumimoji="0" lang="ru-RU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5418" marR="65418" marT="0" marB="0" horzOverflow="overflow">
                    <a:lnL w="28575" cap="flat" cmpd="sng" algn="ctr">
                      <a:solidFill>
                        <a:srgbClr val="33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6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Участники проекта</a:t>
                      </a:r>
                      <a:endParaRPr kumimoji="0" 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5418" marR="65418" marT="0" marB="0" horzOverflow="overflow">
                    <a:lnL w="28575" cap="flat" cmpd="sng" algn="ctr">
                      <a:solidFill>
                        <a:srgbClr val="33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Воспитатель, родители и дети средней группы</a:t>
                      </a:r>
                      <a:endParaRPr kumimoji="0" lang="ru-RU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5418" marR="65418" marT="0" marB="0" horzOverflow="overflow">
                    <a:lnL w="28575" cap="flat" cmpd="sng" algn="ctr">
                      <a:solidFill>
                        <a:srgbClr val="33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33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Срок реализации</a:t>
                      </a:r>
                      <a:endParaRPr kumimoji="0" 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5418" marR="65418" marT="0" marB="0" horzOverflow="overflow">
                    <a:lnL w="28575" cap="flat" cmpd="sng" algn="ctr">
                      <a:solidFill>
                        <a:srgbClr val="33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Долгосрочный (сентябрь-ноябрь)</a:t>
                      </a:r>
                      <a:endParaRPr kumimoji="0" 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5418" marR="65418" marT="0" marB="0" horzOverflow="overflow">
                    <a:lnL w="28575" cap="flat" cmpd="sng" algn="ctr">
                      <a:solidFill>
                        <a:srgbClr val="33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76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Вид проекта</a:t>
                      </a:r>
                      <a:endParaRPr kumimoji="0" 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5418" marR="65418" marT="0" marB="0" horzOverflow="overflow">
                    <a:lnL w="28575" cap="flat" cmpd="sng" algn="ctr">
                      <a:solidFill>
                        <a:srgbClr val="33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Познавательно- исследовательский, творческий, групповой</a:t>
                      </a:r>
                      <a:endParaRPr kumimoji="0" 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5418" marR="65418" marT="0" marB="0" horzOverflow="overflow">
                    <a:lnL w="28575" cap="flat" cmpd="sng" algn="ctr">
                      <a:solidFill>
                        <a:srgbClr val="33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715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Виды детской деятельности</a:t>
                      </a:r>
                      <a:endParaRPr kumimoji="0" 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5418" marR="65418" marT="0" marB="0" horzOverflow="overflow">
                    <a:lnL w="28575" cap="flat" cmpd="sng" algn="ctr">
                      <a:solidFill>
                        <a:srgbClr val="33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Образовательная деятельность, игровая и трудовая деятельность, самостоятельная деятельность детей, совместная деятельность детей и взрослых.</a:t>
                      </a:r>
                      <a:endParaRPr kumimoji="0" 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5418" marR="65418" marT="0" marB="0" horzOverflow="overflow">
                    <a:lnL w="28575" cap="flat" cmpd="sng" algn="ctr">
                      <a:solidFill>
                        <a:srgbClr val="33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33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571472" y="714356"/>
            <a:ext cx="7998682" cy="611032"/>
          </a:xfrm>
          <a:prstGeom prst="rect">
            <a:avLst/>
          </a:prstGeom>
        </p:spPr>
        <p:txBody>
          <a:bodyPr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lnSpc>
                <a:spcPct val="80000"/>
              </a:lnSpc>
              <a:spcAft>
                <a:spcPts val="0"/>
              </a:spcAft>
              <a:defRPr/>
            </a:pPr>
            <a:r>
              <a:rPr lang="ru-RU" sz="6000" b="1" dirty="0">
                <a:ln w="11430"/>
                <a:gradFill>
                  <a:gsLst>
                    <a:gs pos="0">
                      <a:srgbClr val="0070C0"/>
                    </a:gs>
                    <a:gs pos="27000">
                      <a:srgbClr val="6CA62C"/>
                    </a:gs>
                    <a:gs pos="62000">
                      <a:srgbClr val="0070C0"/>
                    </a:gs>
                    <a:gs pos="99000">
                      <a:srgbClr val="6CA62C"/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atilda" pitchFamily="2" charset="0"/>
                <a:ea typeface="+mj-ea"/>
                <a:cs typeface="+mj-cs"/>
              </a:rPr>
              <a:t>Актуальность проекта</a:t>
            </a:r>
            <a:endParaRPr lang="ru-RU" sz="4800" b="1" dirty="0">
              <a:ln w="11430"/>
              <a:gradFill>
                <a:gsLst>
                  <a:gs pos="0">
                    <a:srgbClr val="0070C0"/>
                  </a:gs>
                  <a:gs pos="27000">
                    <a:srgbClr val="6CA62C"/>
                  </a:gs>
                  <a:gs pos="62000">
                    <a:srgbClr val="0070C0"/>
                  </a:gs>
                  <a:gs pos="99000">
                    <a:srgbClr val="6CA62C"/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Matilda" pitchFamily="2" charset="0"/>
              <a:ea typeface="+mj-ea"/>
              <a:cs typeface="+mj-cs"/>
            </a:endParaRPr>
          </a:p>
        </p:txBody>
      </p:sp>
      <p:sp>
        <p:nvSpPr>
          <p:cNvPr id="3" name="Подзаголовок 2"/>
          <p:cNvSpPr txBox="1">
            <a:spLocks/>
          </p:cNvSpPr>
          <p:nvPr/>
        </p:nvSpPr>
        <p:spPr>
          <a:xfrm>
            <a:off x="1000125" y="1857375"/>
            <a:ext cx="3500438" cy="1214438"/>
          </a:xfrm>
          <a:prstGeom prst="roundRect">
            <a:avLst>
              <a:gd name="adj" fmla="val 1782"/>
            </a:avLst>
          </a:prstGeom>
        </p:spPr>
        <p:txBody>
          <a:bodyPr/>
          <a:lstStyle/>
          <a:p>
            <a:pPr marL="342900" indent="-342900">
              <a:buFont typeface="Arial" charset="0"/>
              <a:buChar char="•"/>
              <a:defRPr/>
            </a:pPr>
            <a:endParaRPr lang="ru-RU" sz="2000" b="1" i="1" dirty="0">
              <a:latin typeface="+mn-lt"/>
              <a:cs typeface="Times New Roman" pitchFamily="18" charset="0"/>
            </a:endParaRPr>
          </a:p>
        </p:txBody>
      </p:sp>
      <p:sp>
        <p:nvSpPr>
          <p:cNvPr id="17411" name="Прямоугольник 3"/>
          <p:cNvSpPr>
            <a:spLocks noChangeArrowheads="1"/>
          </p:cNvSpPr>
          <p:nvPr/>
        </p:nvSpPr>
        <p:spPr bwMode="auto">
          <a:xfrm>
            <a:off x="500063" y="1785938"/>
            <a:ext cx="8143875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/>
            <a:r>
              <a:rPr lang="ru-RU" b="1" i="1" u="sng">
                <a:solidFill>
                  <a:srgbClr val="FF0000"/>
                </a:solidFill>
              </a:rPr>
              <a:t>Мир комнатных растений </a:t>
            </a:r>
            <a:r>
              <a:rPr lang="ru-RU" b="1" i="1">
                <a:solidFill>
                  <a:srgbClr val="002060"/>
                </a:solidFill>
              </a:rPr>
              <a:t>– это  зеленое царство, которое окружает ребенка, которое постоянно живет с ним в группе. Научить понимать законы мира комнатных растений – это значит научить ребенка жить в гармонии  с природой. Проводник в этот мир - взрослый: педагог, родитель. Взрослые должны научить ребенка видеть в растении живое существо, жизнь которого целиком зависит от человека. Когда ребенок это поймет, он войдет в мир природы как настоящий друг, способный сочувствовать и сопереживать в любую минуту прийти на помощь. Большой мир природы начинается с малого мира- мира комнатных растений. Знакомство с миром комнатных растений  происходит в процессе активной деятельности: познавательной, игровой, исследовательской, конструктивной, речевой, художественно- творческой, двигательной, трудовой.</a:t>
            </a:r>
          </a:p>
          <a:p>
            <a:pPr marL="342900" indent="-342900">
              <a:buFont typeface="Arial" charset="0"/>
              <a:buChar char="•"/>
            </a:pPr>
            <a:endParaRPr lang="ru-RU" b="1" i="1">
              <a:solidFill>
                <a:srgbClr val="002060"/>
              </a:solidFill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571472" y="571480"/>
            <a:ext cx="7998682" cy="611032"/>
          </a:xfrm>
          <a:prstGeom prst="rect">
            <a:avLst/>
          </a:prstGeom>
        </p:spPr>
        <p:txBody>
          <a:bodyPr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lnSpc>
                <a:spcPct val="80000"/>
              </a:lnSpc>
              <a:spcAft>
                <a:spcPts val="0"/>
              </a:spcAft>
              <a:defRPr/>
            </a:pPr>
            <a:r>
              <a:rPr lang="ru-RU" sz="6000" b="1" dirty="0">
                <a:ln w="11430"/>
                <a:gradFill>
                  <a:gsLst>
                    <a:gs pos="0">
                      <a:srgbClr val="0070C0"/>
                    </a:gs>
                    <a:gs pos="27000">
                      <a:srgbClr val="6CA62C"/>
                    </a:gs>
                    <a:gs pos="62000">
                      <a:srgbClr val="0070C0"/>
                    </a:gs>
                    <a:gs pos="99000">
                      <a:srgbClr val="6CA62C"/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atilda" pitchFamily="2" charset="0"/>
                <a:ea typeface="+mj-ea"/>
                <a:cs typeface="+mj-cs"/>
              </a:rPr>
              <a:t>Цель проекта</a:t>
            </a:r>
            <a:endParaRPr lang="ru-RU" sz="4800" b="1" dirty="0">
              <a:ln w="11430"/>
              <a:gradFill>
                <a:gsLst>
                  <a:gs pos="0">
                    <a:srgbClr val="0070C0"/>
                  </a:gs>
                  <a:gs pos="27000">
                    <a:srgbClr val="6CA62C"/>
                  </a:gs>
                  <a:gs pos="62000">
                    <a:srgbClr val="0070C0"/>
                  </a:gs>
                  <a:gs pos="99000">
                    <a:srgbClr val="6CA62C"/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Matilda" pitchFamily="2" charset="0"/>
              <a:ea typeface="+mj-ea"/>
              <a:cs typeface="+mj-cs"/>
            </a:endParaRPr>
          </a:p>
        </p:txBody>
      </p:sp>
      <p:sp>
        <p:nvSpPr>
          <p:cNvPr id="3" name="Заголовок 3"/>
          <p:cNvSpPr txBox="1">
            <a:spLocks/>
          </p:cNvSpPr>
          <p:nvPr/>
        </p:nvSpPr>
        <p:spPr>
          <a:xfrm>
            <a:off x="285750" y="2214563"/>
            <a:ext cx="8569325" cy="720725"/>
          </a:xfrm>
          <a:prstGeom prst="rect">
            <a:avLst/>
          </a:prstGeom>
        </p:spPr>
        <p:txBody>
          <a:bodyPr>
            <a:normAutofit fontScale="97500" lnSpcReduction="1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400" dirty="0">
                <a:solidFill>
                  <a:srgbClr val="008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atilda" pitchFamily="2" charset="0"/>
                <a:ea typeface="+mj-ea"/>
                <a:cs typeface="+mj-cs"/>
              </a:rPr>
              <a:t>Задачи проекта</a:t>
            </a:r>
          </a:p>
        </p:txBody>
      </p:sp>
      <p:sp>
        <p:nvSpPr>
          <p:cNvPr id="12289" name="Rectangle 1"/>
          <p:cNvSpPr>
            <a:spLocks noChangeArrowheads="1"/>
          </p:cNvSpPr>
          <p:nvPr/>
        </p:nvSpPr>
        <p:spPr bwMode="auto">
          <a:xfrm>
            <a:off x="500063" y="1143000"/>
            <a:ext cx="8072437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just"/>
            <a:r>
              <a:rPr lang="ru-RU" b="1" i="1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 New Roman" pitchFamily="18" charset="0"/>
              </a:rPr>
              <a:t>Развитие интереса к окружающему миру, формирование представлений о природе, расширение у детей знаний и представлений о комнатных цветах и их свойствах, привитие ребенку внимательного и бережного отношения к живой природе.</a:t>
            </a:r>
            <a:endParaRPr lang="ru-RU" b="1" i="1">
              <a:solidFill>
                <a:srgbClr val="00206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2291" name="Rectangle 3"/>
          <p:cNvSpPr>
            <a:spLocks noChangeArrowheads="1"/>
          </p:cNvSpPr>
          <p:nvPr/>
        </p:nvSpPr>
        <p:spPr bwMode="auto">
          <a:xfrm>
            <a:off x="357188" y="2928938"/>
            <a:ext cx="8358187" cy="3324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just">
              <a:buClr>
                <a:srgbClr val="002060"/>
              </a:buClr>
              <a:buFont typeface="Wingdings" pitchFamily="2" charset="2"/>
              <a:buChar char="v"/>
              <a:tabLst>
                <a:tab pos="-180975" algn="l"/>
              </a:tabLst>
            </a:pPr>
            <a:r>
              <a:rPr lang="ru-RU" sz="1400" b="1" i="1" u="sng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Calibri" pitchFamily="34" charset="0"/>
                <a:cs typeface="Times New Roman" pitchFamily="18" charset="0"/>
              </a:rPr>
              <a:t>  Образовательные</a:t>
            </a:r>
            <a:r>
              <a:rPr lang="ru-RU" sz="1400" b="1" i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Calibri" pitchFamily="34" charset="0"/>
                <a:cs typeface="Times New Roman" pitchFamily="18" charset="0"/>
              </a:rPr>
              <a:t>: </a:t>
            </a:r>
            <a:r>
              <a:rPr lang="ru-RU" sz="1400" b="1" i="1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Calibri" pitchFamily="34" charset="0"/>
                <a:cs typeface="Times New Roman" pitchFamily="18" charset="0"/>
              </a:rPr>
              <a:t>Активизировать и расширить представление о многообразии и пользе комнатных растений; познакомить с такими комнатными растениями как: фикус, герань, бегония; формировать умение рисовать и лепить растение в соответствии с действительностью.</a:t>
            </a:r>
          </a:p>
          <a:p>
            <a:pPr algn="just">
              <a:buClr>
                <a:srgbClr val="002060"/>
              </a:buClr>
              <a:tabLst>
                <a:tab pos="-180975" algn="l"/>
              </a:tabLst>
            </a:pPr>
            <a:endParaRPr lang="ru-RU" sz="1400" b="1" i="1">
              <a:solidFill>
                <a:srgbClr val="002060"/>
              </a:solidFill>
              <a:effectLst>
                <a:outerShdw blurRad="38100" dist="38100" dir="2700000" algn="tl">
                  <a:srgbClr val="C0C0C0"/>
                </a:outerShdw>
              </a:effectLst>
              <a:ea typeface="Calibri" pitchFamily="34" charset="0"/>
              <a:cs typeface="Times New Roman" pitchFamily="18" charset="0"/>
            </a:endParaRPr>
          </a:p>
          <a:p>
            <a:pPr algn="just" eaLnBrk="0" hangingPunct="0">
              <a:buClr>
                <a:srgbClr val="002060"/>
              </a:buClr>
              <a:buFont typeface="Wingdings" pitchFamily="2" charset="2"/>
              <a:buChar char="v"/>
              <a:tabLst>
                <a:tab pos="-180975" algn="l"/>
              </a:tabLst>
            </a:pPr>
            <a:r>
              <a:rPr lang="ru-RU" sz="1400" b="1" i="1" u="sng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Calibri" pitchFamily="34" charset="0"/>
                <a:cs typeface="Times New Roman" pitchFamily="18" charset="0"/>
              </a:rPr>
              <a:t>  Развивающие</a:t>
            </a:r>
            <a:r>
              <a:rPr lang="ru-RU" sz="1400" b="1" i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Calibri" pitchFamily="34" charset="0"/>
                <a:cs typeface="Times New Roman" pitchFamily="18" charset="0"/>
              </a:rPr>
              <a:t>: </a:t>
            </a:r>
            <a:r>
              <a:rPr lang="ru-RU" sz="1400" b="1" i="1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Calibri" pitchFamily="34" charset="0"/>
                <a:cs typeface="Times New Roman" pitchFamily="18" charset="0"/>
              </a:rPr>
              <a:t>развивать связную речь детей через составление описательных рассказов; формировать умение: слушать и понимать заданный вопрос, понятно отвечать на него, развивать интерес к строению, развитию и росту растений, наблюдательность, любознательность, умения передавать в рисунке знакомый образ комнатных растений; развивать эстетическое восприятие; развивать мелкую моторику рук через изобразительную деятельность: лепку, рисование, конструирование.</a:t>
            </a:r>
          </a:p>
          <a:p>
            <a:pPr algn="just" eaLnBrk="0" hangingPunct="0">
              <a:buClr>
                <a:srgbClr val="002060"/>
              </a:buClr>
              <a:tabLst>
                <a:tab pos="-180975" algn="l"/>
              </a:tabLst>
            </a:pPr>
            <a:endParaRPr lang="ru-RU" sz="1400" b="1" i="1">
              <a:solidFill>
                <a:srgbClr val="00206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just" eaLnBrk="0" hangingPunct="0">
              <a:buClr>
                <a:srgbClr val="002060"/>
              </a:buClr>
              <a:buFont typeface="Wingdings" pitchFamily="2" charset="2"/>
              <a:buChar char="v"/>
              <a:tabLst>
                <a:tab pos="-180975" algn="l"/>
              </a:tabLst>
            </a:pPr>
            <a:r>
              <a:rPr lang="ru-RU" sz="1400" b="1" i="1" u="sng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Воспитательные</a:t>
            </a:r>
            <a:r>
              <a:rPr lang="ru-RU" sz="1400" b="1" i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: </a:t>
            </a:r>
            <a:r>
              <a:rPr lang="ru-RU" sz="1400" b="1" i="1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формировать эмоциональную отзывчивость на совместную деятельность, воспитания любви к природе, желание беречь ее.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571472" y="571480"/>
            <a:ext cx="7998682" cy="611032"/>
          </a:xfrm>
          <a:prstGeom prst="rect">
            <a:avLst/>
          </a:prstGeom>
        </p:spPr>
        <p:txBody>
          <a:bodyPr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lnSpc>
                <a:spcPct val="80000"/>
              </a:lnSpc>
              <a:spcAft>
                <a:spcPts val="0"/>
              </a:spcAft>
              <a:defRPr/>
            </a:pPr>
            <a:r>
              <a:rPr lang="ru-RU" sz="5400" b="1" dirty="0">
                <a:ln w="11430"/>
                <a:gradFill>
                  <a:gsLst>
                    <a:gs pos="0">
                      <a:srgbClr val="0070C0"/>
                    </a:gs>
                    <a:gs pos="27000">
                      <a:srgbClr val="6CA62C"/>
                    </a:gs>
                    <a:gs pos="62000">
                      <a:srgbClr val="0070C0"/>
                    </a:gs>
                    <a:gs pos="99000">
                      <a:srgbClr val="6CA62C"/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atilda" pitchFamily="2" charset="0"/>
                <a:ea typeface="+mj-ea"/>
                <a:cs typeface="+mj-cs"/>
              </a:rPr>
              <a:t>Ожидаемые результаты</a:t>
            </a:r>
          </a:p>
        </p:txBody>
      </p:sp>
      <p:sp>
        <p:nvSpPr>
          <p:cNvPr id="11265" name="Rectangle 1"/>
          <p:cNvSpPr>
            <a:spLocks noChangeArrowheads="1"/>
          </p:cNvSpPr>
          <p:nvPr/>
        </p:nvSpPr>
        <p:spPr bwMode="auto">
          <a:xfrm>
            <a:off x="571500" y="1373188"/>
            <a:ext cx="5500688" cy="4737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just">
              <a:buFont typeface="Wingdings" pitchFamily="2" charset="2"/>
              <a:buChar char="Ø"/>
            </a:pPr>
            <a:r>
              <a:rPr lang="ru-RU" sz="1600" b="1" i="1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Calibri" pitchFamily="34" charset="0"/>
                <a:cs typeface="Times New Roman" pitchFamily="18" charset="0"/>
              </a:rPr>
              <a:t>Расширение представлений о комнатных растениях, знания о приёмах ухода, взаимосвязи растений с окружающим миром (важность комнатных растений в жизни человека). </a:t>
            </a:r>
          </a:p>
          <a:p>
            <a:pPr algn="just"/>
            <a:endParaRPr lang="ru-RU" sz="1600" b="1" i="1">
              <a:solidFill>
                <a:srgbClr val="002060"/>
              </a:solidFill>
              <a:effectLst>
                <a:outerShdw blurRad="38100" dist="38100" dir="2700000" algn="tl">
                  <a:srgbClr val="C0C0C0"/>
                </a:outerShdw>
              </a:effectLst>
              <a:ea typeface="Calibri" pitchFamily="34" charset="0"/>
              <a:cs typeface="Times New Roman" pitchFamily="18" charset="0"/>
            </a:endParaRPr>
          </a:p>
          <a:p>
            <a:pPr algn="just" eaLnBrk="0" hangingPunct="0">
              <a:buFont typeface="Wingdings" pitchFamily="2" charset="2"/>
              <a:buChar char="Ø"/>
            </a:pPr>
            <a:r>
              <a:rPr lang="ru-RU" sz="1600" b="1" i="1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Calibri" pitchFamily="34" charset="0"/>
                <a:cs typeface="Times New Roman" pitchFamily="18" charset="0"/>
              </a:rPr>
              <a:t>Развитие познавательного интереса, положительных эмоций, наблюдательности  к комнатным растениям.</a:t>
            </a:r>
          </a:p>
          <a:p>
            <a:pPr algn="just" eaLnBrk="0" hangingPunct="0"/>
            <a:r>
              <a:rPr lang="ru-RU" sz="1600" b="1" i="1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Calibri" pitchFamily="34" charset="0"/>
                <a:cs typeface="Times New Roman" pitchFamily="18" charset="0"/>
              </a:rPr>
              <a:t> </a:t>
            </a:r>
            <a:endParaRPr lang="ru-RU" sz="1600" b="1" i="1">
              <a:solidFill>
                <a:srgbClr val="00206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just" eaLnBrk="0" hangingPunct="0">
              <a:buFont typeface="Wingdings" pitchFamily="2" charset="2"/>
              <a:buChar char="Ø"/>
            </a:pPr>
            <a:r>
              <a:rPr lang="ru-RU" sz="1600" b="1" i="1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Сформированные практические навыки правильного ухода за комнатными растениями. </a:t>
            </a:r>
          </a:p>
          <a:p>
            <a:pPr algn="just" eaLnBrk="0" hangingPunct="0"/>
            <a:endParaRPr lang="ru-RU" sz="1600" b="1" i="1">
              <a:solidFill>
                <a:srgbClr val="00206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just" eaLnBrk="0" hangingPunct="0">
              <a:buFont typeface="Wingdings" pitchFamily="2" charset="2"/>
              <a:buChar char="Ø"/>
            </a:pPr>
            <a:r>
              <a:rPr lang="ru-RU" sz="1600" b="1" i="1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Развитие потребности заботиться о комнатных растениях.</a:t>
            </a:r>
          </a:p>
          <a:p>
            <a:pPr algn="just" eaLnBrk="0" hangingPunct="0"/>
            <a:endParaRPr lang="ru-RU" sz="1600" b="1" i="1">
              <a:solidFill>
                <a:srgbClr val="00206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just" eaLnBrk="0" hangingPunct="0">
              <a:buFont typeface="Wingdings" pitchFamily="2" charset="2"/>
              <a:buChar char="Ø"/>
            </a:pPr>
            <a:r>
              <a:rPr lang="ru-RU" sz="1600" b="1" i="1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Обогащение словарный запас детей по данной тематике. </a:t>
            </a:r>
          </a:p>
          <a:p>
            <a:pPr algn="just" eaLnBrk="0" hangingPunct="0"/>
            <a:endParaRPr lang="ru-RU" sz="1600" b="1" i="1">
              <a:solidFill>
                <a:srgbClr val="00206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just" eaLnBrk="0" hangingPunct="0">
              <a:buFont typeface="Wingdings" pitchFamily="2" charset="2"/>
              <a:buChar char="Ø"/>
            </a:pPr>
            <a:r>
              <a:rPr lang="ru-RU" sz="1600" b="1" i="1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Активизация родителей в образовательном процессе.</a:t>
            </a: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215074" y="1428736"/>
            <a:ext cx="2400000" cy="180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5400000">
            <a:off x="6134706" y="3723683"/>
            <a:ext cx="2928959" cy="21967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571472" y="571480"/>
            <a:ext cx="7998682" cy="611032"/>
          </a:xfrm>
          <a:prstGeom prst="rect">
            <a:avLst/>
          </a:prstGeom>
        </p:spPr>
        <p:txBody>
          <a:bodyPr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lnSpc>
                <a:spcPct val="80000"/>
              </a:lnSpc>
              <a:spcAft>
                <a:spcPts val="0"/>
              </a:spcAft>
              <a:defRPr/>
            </a:pPr>
            <a:r>
              <a:rPr lang="ru-RU" sz="4800" b="1" dirty="0">
                <a:ln w="11430"/>
                <a:gradFill>
                  <a:gsLst>
                    <a:gs pos="0">
                      <a:srgbClr val="0070C0"/>
                    </a:gs>
                    <a:gs pos="27000">
                      <a:srgbClr val="6CA62C"/>
                    </a:gs>
                    <a:gs pos="62000">
                      <a:srgbClr val="0070C0"/>
                    </a:gs>
                    <a:gs pos="99000">
                      <a:srgbClr val="6CA62C"/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atilda" pitchFamily="2" charset="0"/>
                <a:ea typeface="+mj-ea"/>
                <a:cs typeface="+mj-cs"/>
              </a:rPr>
              <a:t>Реализация принципа интеграции</a:t>
            </a:r>
          </a:p>
        </p:txBody>
      </p:sp>
      <p:sp>
        <p:nvSpPr>
          <p:cNvPr id="10241" name="Rectangle 1"/>
          <p:cNvSpPr>
            <a:spLocks noChangeArrowheads="1"/>
          </p:cNvSpPr>
          <p:nvPr/>
        </p:nvSpPr>
        <p:spPr bwMode="auto">
          <a:xfrm>
            <a:off x="428625" y="1428750"/>
            <a:ext cx="850106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r>
              <a:rPr lang="ru-RU" b="1" i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 New Roman" pitchFamily="18" charset="0"/>
              </a:rPr>
              <a:t>Ознакомление с комнатными растениями </a:t>
            </a:r>
            <a:r>
              <a:rPr lang="ru-RU" b="1" i="1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 New Roman" pitchFamily="18" charset="0"/>
              </a:rPr>
              <a:t>– процесс интегративный, в котором находят отражение все 5 образовательных областей.</a:t>
            </a:r>
            <a:endParaRPr lang="ru-RU" b="1" i="1">
              <a:solidFill>
                <a:srgbClr val="00206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0254" name="Rectangle 14"/>
          <p:cNvSpPr>
            <a:spLocks noChangeArrowheads="1"/>
          </p:cNvSpPr>
          <p:nvPr/>
        </p:nvSpPr>
        <p:spPr bwMode="auto">
          <a:xfrm>
            <a:off x="357188" y="1979613"/>
            <a:ext cx="8429625" cy="4570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just"/>
            <a:r>
              <a:rPr lang="ru-RU" sz="2000" b="1" i="1">
                <a:solidFill>
                  <a:srgbClr val="0033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 New Roman" pitchFamily="18" charset="0"/>
              </a:rPr>
              <a:t>«Познавательное развитие»: </a:t>
            </a:r>
            <a:r>
              <a:rPr lang="ru-RU" sz="1200" b="1" i="1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 New Roman" pitchFamily="18" charset="0"/>
              </a:rPr>
              <a:t>дети знакомятся с комнатными растениями, основными способами ухода за ними. Узнают, какую пользу приносят данные растения для человека и окружающего мира. Знакомятся с многообразием царства комнатных растений. Составление индивидуальных проектов «Мое любимое комнатное растение».</a:t>
            </a:r>
          </a:p>
          <a:p>
            <a:pPr algn="just"/>
            <a:r>
              <a:rPr lang="ru-RU" sz="2000" b="1" i="1">
                <a:solidFill>
                  <a:srgbClr val="CC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«Социально- коммуникативное развитие: </a:t>
            </a:r>
            <a:r>
              <a:rPr lang="ru-RU" sz="1200" b="1" i="1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дети учатся с помощью условных обозначений ( грустный смайлик- веселый смайлик) отмечать эмоциональное состояние растения, способам взаимодействия с ними. Овладевают способами ухода за комнатными растениями. Осваивают основы безопасного поведения во время выполнения трудовых поручений в уголке природы. Отражение в игровой деятельности способов ухода за комнатными растениями, создание игровой обстановки для сюжетно- ролевых игр «Магазин комнатных растений», «Путешествие в царство комнатных растений» и т.д.</a:t>
            </a:r>
            <a:endParaRPr lang="ru-RU" sz="1200" b="1" i="1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just"/>
            <a:r>
              <a:rPr lang="ru-RU" sz="2000" b="1" i="1">
                <a:solidFill>
                  <a:srgbClr val="008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«Речевое развитие»: </a:t>
            </a:r>
            <a:r>
              <a:rPr lang="ru-RU" sz="1200" b="1" i="1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составление рассказов и загадок о комнатных растениях, использование разных способов общения с комнатными растениями, обговаривание маршрута путешествий в мир комнатных растений, составление правил взаимодействия с комнатными растениями. </a:t>
            </a:r>
          </a:p>
          <a:p>
            <a:r>
              <a:rPr lang="ru-RU" sz="2000" b="1" i="1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«Художественно – эстетическое развитие»: </a:t>
            </a:r>
            <a:r>
              <a:rPr lang="ru-RU" sz="1200" b="1" i="1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чтение произведений художественной литературы о растениях. Отражение полученных впечатлений в рисунках, лепке, аппликации. Рисование моделей ухода за комнатными растениями.</a:t>
            </a:r>
            <a:endParaRPr lang="ru-RU" sz="1200" b="1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r>
              <a:rPr lang="ru-RU" sz="2000" b="1" i="1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«Физическое развитие»: </a:t>
            </a:r>
            <a:r>
              <a:rPr lang="ru-RU" sz="1200" b="1" i="1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передача в движении эмоционального состояния растения, человека. Придумывание подвижных игр, сюжет которых связан с комнатными растениями.</a:t>
            </a:r>
          </a:p>
          <a:p>
            <a:pPr algn="just"/>
            <a:endParaRPr lang="ru-RU" sz="11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571472" y="571480"/>
            <a:ext cx="7998682" cy="611032"/>
          </a:xfrm>
          <a:prstGeom prst="rect">
            <a:avLst/>
          </a:prstGeom>
        </p:spPr>
        <p:txBody>
          <a:bodyPr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lnSpc>
                <a:spcPct val="80000"/>
              </a:lnSpc>
              <a:spcAft>
                <a:spcPts val="0"/>
              </a:spcAft>
              <a:defRPr/>
            </a:pPr>
            <a:r>
              <a:rPr lang="ru-RU" sz="4400" b="1" dirty="0">
                <a:ln w="11430"/>
                <a:gradFill>
                  <a:gsLst>
                    <a:gs pos="0">
                      <a:srgbClr val="0070C0"/>
                    </a:gs>
                    <a:gs pos="27000">
                      <a:srgbClr val="6CA62C"/>
                    </a:gs>
                    <a:gs pos="62000">
                      <a:srgbClr val="0070C0"/>
                    </a:gs>
                    <a:gs pos="99000">
                      <a:srgbClr val="6CA62C"/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atilda" pitchFamily="2" charset="0"/>
                <a:ea typeface="+mj-ea"/>
                <a:cs typeface="+mj-cs"/>
              </a:rPr>
              <a:t>Основные тапы реализации проекта</a:t>
            </a:r>
          </a:p>
        </p:txBody>
      </p:sp>
      <p:pic>
        <p:nvPicPr>
          <p:cNvPr id="21506" name="Picture 2" descr="http://deanature.com/assets/leaf-80e9edb46238c2adc90bdc4fcb4a7f69d8b584a7302e67fcf6aaeef0b2646db8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63" y="857250"/>
            <a:ext cx="2857500" cy="302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428596" y="1928802"/>
            <a:ext cx="2714644" cy="611032"/>
          </a:xfrm>
          <a:prstGeom prst="rect">
            <a:avLst/>
          </a:prstGeom>
        </p:spPr>
        <p:txBody>
          <a:bodyPr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lnSpc>
                <a:spcPct val="80000"/>
              </a:lnSpc>
              <a:spcAft>
                <a:spcPts val="0"/>
              </a:spcAft>
              <a:defRPr/>
            </a:pPr>
            <a:r>
              <a:rPr lang="ru-RU" sz="4800" b="1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atilda" pitchFamily="2" charset="0"/>
                <a:ea typeface="+mj-ea"/>
                <a:cs typeface="+mj-cs"/>
              </a:rPr>
              <a:t>1- этап</a:t>
            </a:r>
          </a:p>
        </p:txBody>
      </p:sp>
      <p:sp>
        <p:nvSpPr>
          <p:cNvPr id="21508" name="WordArt 2"/>
          <p:cNvSpPr>
            <a:spLocks noChangeArrowheads="1" noChangeShapeType="1" noTextEdit="1"/>
          </p:cNvSpPr>
          <p:nvPr/>
        </p:nvSpPr>
        <p:spPr bwMode="auto">
          <a:xfrm>
            <a:off x="3357563" y="1428750"/>
            <a:ext cx="5286375" cy="6429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i="1" kern="10">
                <a:ln w="12700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8100" dir="2700000" algn="tl" rotWithShape="0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подготовительный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3071813" y="2274888"/>
            <a:ext cx="5715000" cy="1878012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19050" algn="just">
              <a:tabLst>
                <a:tab pos="198438" algn="l"/>
              </a:tabLst>
            </a:pPr>
            <a:r>
              <a:rPr lang="ru-RU" sz="2000" b="1" i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 New Roman" pitchFamily="18" charset="0"/>
              </a:rPr>
              <a:t>Постановка проблемы: </a:t>
            </a:r>
            <a:r>
              <a:rPr lang="ru-RU" sz="1600" b="1" i="1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 New Roman" pitchFamily="18" charset="0"/>
              </a:rPr>
              <a:t>Однажды в группе появилось комнатное растение. Воспитатель: Ребята, вы заметили, что изменилось в нашем саду комнатных растений? ( ответы детей). Посмотрите, почему рядом с ним прикреплен грустный смайлик?  Как  мы можем помочь этому растению?</a:t>
            </a:r>
            <a:endParaRPr lang="ru-RU" sz="1600" b="1" i="1">
              <a:solidFill>
                <a:srgbClr val="00206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5400000">
            <a:off x="6479242" y="4236402"/>
            <a:ext cx="1928826" cy="231428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Picture 2" descr="J:\мой проект\CIMG2847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785786" y="3786190"/>
            <a:ext cx="2043127" cy="18573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" name="Picture 3" descr="J:\мой проект\DSCN9463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143240" y="4214818"/>
            <a:ext cx="2856744" cy="21431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29" name="Picture 2" descr="http://deanature.com/assets/leaf-80e9edb46238c2adc90bdc4fcb4a7f69d8b584a7302e67fcf6aaeef0b2646db8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625" y="428625"/>
            <a:ext cx="2857500" cy="302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Заголовок 1"/>
          <p:cNvSpPr txBox="1">
            <a:spLocks/>
          </p:cNvSpPr>
          <p:nvPr/>
        </p:nvSpPr>
        <p:spPr>
          <a:xfrm>
            <a:off x="571472" y="1357298"/>
            <a:ext cx="2714644" cy="611032"/>
          </a:xfrm>
          <a:prstGeom prst="rect">
            <a:avLst/>
          </a:prstGeom>
        </p:spPr>
        <p:txBody>
          <a:bodyPr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lnSpc>
                <a:spcPct val="80000"/>
              </a:lnSpc>
              <a:spcAft>
                <a:spcPts val="0"/>
              </a:spcAft>
              <a:defRPr/>
            </a:pPr>
            <a:r>
              <a:rPr lang="ru-RU" sz="4800" b="1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atilda" pitchFamily="2" charset="0"/>
                <a:ea typeface="+mj-ea"/>
                <a:cs typeface="+mj-cs"/>
              </a:rPr>
              <a:t>2- этап</a:t>
            </a:r>
          </a:p>
        </p:txBody>
      </p:sp>
      <p:sp>
        <p:nvSpPr>
          <p:cNvPr id="22531" name="WordArt 2"/>
          <p:cNvSpPr>
            <a:spLocks noChangeArrowheads="1" noChangeShapeType="1" noTextEdit="1"/>
          </p:cNvSpPr>
          <p:nvPr/>
        </p:nvSpPr>
        <p:spPr bwMode="auto">
          <a:xfrm>
            <a:off x="3214688" y="642938"/>
            <a:ext cx="5500687" cy="7143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i="1" kern="10">
                <a:ln w="12700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8100" dir="2700000" algn="tl" rotWithShape="0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организационный</a:t>
            </a:r>
          </a:p>
        </p:txBody>
      </p:sp>
      <p:sp>
        <p:nvSpPr>
          <p:cNvPr id="8194" name="Rectangle 2"/>
          <p:cNvSpPr>
            <a:spLocks noChangeArrowheads="1"/>
          </p:cNvSpPr>
          <p:nvPr/>
        </p:nvSpPr>
        <p:spPr bwMode="auto">
          <a:xfrm>
            <a:off x="3214688" y="1428750"/>
            <a:ext cx="5143500" cy="2170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indent="19050" algn="just">
              <a:tabLst>
                <a:tab pos="198438" algn="l"/>
              </a:tabLst>
            </a:pPr>
            <a:r>
              <a:rPr lang="ru-RU" sz="1400" b="1" i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 New Roman" pitchFamily="18" charset="0"/>
              </a:rPr>
              <a:t>Деятельность педагога:</a:t>
            </a:r>
            <a:endParaRPr lang="ru-RU" sz="1400" b="1" i="1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indent="19050" algn="just" eaLnBrk="0" hangingPunct="0">
              <a:buFont typeface="Wingdings" pitchFamily="2" charset="2"/>
              <a:buChar char="ü"/>
              <a:tabLst>
                <a:tab pos="198438" algn="l"/>
              </a:tabLst>
            </a:pPr>
            <a:r>
              <a:rPr lang="ru-RU" sz="1100" b="1" i="1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Calibri" pitchFamily="34" charset="0"/>
                <a:cs typeface="Times New Roman" pitchFamily="18" charset="0"/>
              </a:rPr>
              <a:t>Беседы с детьми (выявление уровня знаний о растениях).</a:t>
            </a:r>
            <a:endParaRPr lang="ru-RU" sz="1100" b="1" i="1">
              <a:solidFill>
                <a:srgbClr val="00206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indent="19050" algn="just" eaLnBrk="0" hangingPunct="0">
              <a:buFont typeface="Wingdings" pitchFamily="2" charset="2"/>
              <a:buChar char="ü"/>
              <a:tabLst>
                <a:tab pos="198438" algn="l"/>
              </a:tabLst>
            </a:pPr>
            <a:r>
              <a:rPr lang="ru-RU" sz="1100" b="1" i="1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Составление плана работы над проектом.</a:t>
            </a:r>
          </a:p>
          <a:p>
            <a:pPr indent="19050" algn="just" eaLnBrk="0" hangingPunct="0">
              <a:buFont typeface="Wingdings" pitchFamily="2" charset="2"/>
              <a:buChar char="ü"/>
              <a:tabLst>
                <a:tab pos="198438" algn="l"/>
              </a:tabLst>
            </a:pPr>
            <a:r>
              <a:rPr lang="ru-RU" sz="1100" b="1" i="1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Сбор материала необходимого для реализации проекта.</a:t>
            </a:r>
          </a:p>
          <a:p>
            <a:pPr indent="19050" algn="just" eaLnBrk="0" hangingPunct="0">
              <a:buFont typeface="Wingdings" pitchFamily="2" charset="2"/>
              <a:buChar char="ü"/>
              <a:tabLst>
                <a:tab pos="198438" algn="l"/>
              </a:tabLst>
            </a:pPr>
            <a:r>
              <a:rPr lang="ru-RU" sz="1100" b="1" i="1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Подборка методической литературы по экологии. Разработка серии дидактических, словестных, пальчиковых, сюжетно-ролевых игр, физкультминуток.</a:t>
            </a:r>
          </a:p>
          <a:p>
            <a:pPr indent="19050" algn="just" eaLnBrk="0" hangingPunct="0">
              <a:buFont typeface="Wingdings" pitchFamily="2" charset="2"/>
              <a:buChar char="ü"/>
              <a:tabLst>
                <a:tab pos="198438" algn="l"/>
              </a:tabLst>
            </a:pPr>
            <a:r>
              <a:rPr lang="ru-RU" sz="1100" b="1" i="1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Подбор художественной литературы (рассказы, стихотворения, загадки, пословицы) о комнатных растениях.</a:t>
            </a:r>
          </a:p>
          <a:p>
            <a:pPr indent="19050" algn="just" eaLnBrk="0" hangingPunct="0">
              <a:buFont typeface="Wingdings" pitchFamily="2" charset="2"/>
              <a:buChar char="ü"/>
              <a:tabLst>
                <a:tab pos="198438" algn="l"/>
              </a:tabLst>
            </a:pPr>
            <a:r>
              <a:rPr lang="ru-RU" sz="1100" b="1" i="1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Выставка комнатных растений.</a:t>
            </a:r>
          </a:p>
          <a:p>
            <a:pPr indent="19050" algn="just" eaLnBrk="0" hangingPunct="0">
              <a:buFont typeface="Wingdings" pitchFamily="2" charset="2"/>
              <a:buChar char="ü"/>
              <a:tabLst>
                <a:tab pos="198438" algn="l"/>
              </a:tabLst>
            </a:pPr>
            <a:r>
              <a:rPr lang="ru-RU" sz="1100" b="1" i="1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Организация предметно – развивающей среды по теме проекта.</a:t>
            </a:r>
          </a:p>
          <a:p>
            <a:pPr indent="19050" algn="just" eaLnBrk="0" hangingPunct="0">
              <a:buFont typeface="Wingdings" pitchFamily="2" charset="2"/>
              <a:buChar char="ü"/>
              <a:tabLst>
                <a:tab pos="198438" algn="l"/>
              </a:tabLst>
            </a:pPr>
            <a:r>
              <a:rPr lang="ru-RU" sz="1100" b="1" i="1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Изготовление дидактических игр и пособий.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357188" y="3500438"/>
            <a:ext cx="7643812" cy="3062287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19050" eaLnBrk="0" hangingPunct="0">
              <a:tabLst>
                <a:tab pos="198438" algn="l"/>
              </a:tabLst>
            </a:pPr>
            <a:r>
              <a:rPr lang="ru-RU" sz="1400" b="1" i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 New Roman" pitchFamily="18" charset="0"/>
              </a:rPr>
              <a:t>Деятельность детей:</a:t>
            </a:r>
            <a:endParaRPr lang="ru-RU" sz="1400" b="1" i="1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indent="19050" eaLnBrk="0" hangingPunct="0">
              <a:buFontTx/>
              <a:buChar char="•"/>
              <a:tabLst>
                <a:tab pos="198438" algn="l"/>
              </a:tabLst>
            </a:pPr>
            <a:r>
              <a:rPr lang="ru-RU" sz="1100" b="1" i="1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Calibri" pitchFamily="34" charset="0"/>
                <a:cs typeface="Times New Roman" pitchFamily="18" charset="0"/>
              </a:rPr>
              <a:t>Рассматривание иллюстративного материала по теме проекта.</a:t>
            </a:r>
            <a:endParaRPr lang="ru-RU" sz="1100" b="1" i="1">
              <a:solidFill>
                <a:srgbClr val="00206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indent="19050" eaLnBrk="0" hangingPunct="0">
              <a:buFontTx/>
              <a:buChar char="•"/>
              <a:tabLst>
                <a:tab pos="198438" algn="l"/>
              </a:tabLst>
            </a:pPr>
            <a:r>
              <a:rPr lang="ru-RU" sz="1100" b="1" i="1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Выставка детского творчества.</a:t>
            </a:r>
          </a:p>
          <a:p>
            <a:pPr indent="19050" eaLnBrk="0" hangingPunct="0">
              <a:buFontTx/>
              <a:buChar char="•"/>
              <a:tabLst>
                <a:tab pos="198438" algn="l"/>
              </a:tabLst>
            </a:pPr>
            <a:r>
              <a:rPr lang="ru-RU" sz="1100" b="1" i="1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Развлечение «Мои друзья - комнатные растения»</a:t>
            </a:r>
          </a:p>
          <a:p>
            <a:pPr indent="19050" eaLnBrk="0" hangingPunct="0">
              <a:tabLst>
                <a:tab pos="198438" algn="l"/>
              </a:tabLst>
            </a:pPr>
            <a:r>
              <a:rPr lang="ru-RU" sz="1400" b="1" i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 New Roman" pitchFamily="18" charset="0"/>
              </a:rPr>
              <a:t>Взаимодействие с семьей:</a:t>
            </a:r>
            <a:endParaRPr lang="ru-RU" sz="1400" b="1" i="1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indent="19050" eaLnBrk="0" hangingPunct="0">
              <a:buFontTx/>
              <a:buChar char="•"/>
              <a:tabLst>
                <a:tab pos="198438" algn="l"/>
              </a:tabLst>
            </a:pPr>
            <a:r>
              <a:rPr lang="ru-RU" sz="1100" b="1" i="1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Совместное обсуждение мероприятий по выполнению проекта. </a:t>
            </a:r>
            <a:br>
              <a:rPr lang="ru-RU" sz="1100" b="1" i="1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ru-RU" sz="1100" b="1" i="1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Изготовление паспорта комнатных растений.</a:t>
            </a:r>
          </a:p>
          <a:p>
            <a:pPr indent="19050" eaLnBrk="0" hangingPunct="0">
              <a:buFontTx/>
              <a:buChar char="•"/>
              <a:tabLst>
                <a:tab pos="198438" algn="l"/>
              </a:tabLst>
            </a:pPr>
            <a:r>
              <a:rPr lang="ru-RU" sz="1100" b="1" i="1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Сбор информации о комнатных растениях.</a:t>
            </a:r>
          </a:p>
          <a:p>
            <a:pPr indent="19050" eaLnBrk="0" hangingPunct="0">
              <a:buFontTx/>
              <a:buChar char="•"/>
              <a:tabLst>
                <a:tab pos="198438" algn="l"/>
              </a:tabLst>
            </a:pPr>
            <a:r>
              <a:rPr lang="ru-RU" sz="1100" b="1" i="1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Помощь в подборе: стихотворений, пословиц, поговорок, картинок, фотографий, иллюстраций, загадок о комнатных растениях, садовых растениях, травах, деревьях.</a:t>
            </a:r>
          </a:p>
          <a:p>
            <a:pPr indent="19050" eaLnBrk="0" hangingPunct="0">
              <a:buFontTx/>
              <a:buChar char="•"/>
              <a:tabLst>
                <a:tab pos="198438" algn="l"/>
              </a:tabLst>
            </a:pPr>
            <a:r>
              <a:rPr lang="ru-RU" sz="1100" b="1" i="1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Совместное творчество мамы, ребёнка и воспитателя в выставке поделок «Чудесный цветочек».</a:t>
            </a:r>
          </a:p>
          <a:p>
            <a:pPr indent="19050" eaLnBrk="0" hangingPunct="0">
              <a:buFontTx/>
              <a:buChar char="•"/>
              <a:tabLst>
                <a:tab pos="198438" algn="l"/>
              </a:tabLst>
            </a:pPr>
            <a:r>
              <a:rPr lang="ru-RU" sz="1100" b="1" i="1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Участие родителей в оформлении фотоальбома «В мире растений».</a:t>
            </a:r>
          </a:p>
          <a:p>
            <a:pPr indent="19050" eaLnBrk="0" hangingPunct="0">
              <a:buFontTx/>
              <a:buChar char="•"/>
              <a:tabLst>
                <a:tab pos="198438" algn="l"/>
              </a:tabLst>
            </a:pPr>
            <a:r>
              <a:rPr lang="ru-RU" sz="1100" b="1" i="1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В пополнении игровым материалом: дидактическими настольными играми (Лото, Разрезные, Парные картинки).</a:t>
            </a:r>
          </a:p>
          <a:p>
            <a:pPr indent="19050" eaLnBrk="0" hangingPunct="0">
              <a:buFontTx/>
              <a:buChar char="•"/>
              <a:tabLst>
                <a:tab pos="198438" algn="l"/>
              </a:tabLst>
            </a:pPr>
            <a:r>
              <a:rPr lang="ru-RU" sz="1100" b="1" i="1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Разучивание песен, стихотворений.</a:t>
            </a:r>
          </a:p>
          <a:p>
            <a:pPr indent="19050" eaLnBrk="0" hangingPunct="0">
              <a:buFontTx/>
              <a:buChar char="•"/>
              <a:tabLst>
                <a:tab pos="198438" algn="l"/>
              </a:tabLst>
            </a:pPr>
            <a:r>
              <a:rPr lang="ru-RU" sz="1100" b="1" i="1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Конкурс для детей и родителей (Приложение №1)</a:t>
            </a:r>
          </a:p>
          <a:p>
            <a:pPr indent="19050" eaLnBrk="0" hangingPunct="0">
              <a:buFontTx/>
              <a:buChar char="•"/>
              <a:tabLst>
                <a:tab pos="198438" algn="l"/>
              </a:tabLst>
            </a:pPr>
            <a:r>
              <a:rPr lang="ru-RU" sz="1100" b="1" i="1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Анкетирование родителей (Приложение №2)</a:t>
            </a:r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5819535">
            <a:off x="7327256" y="3612651"/>
            <a:ext cx="1528106" cy="11460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5400000">
            <a:off x="5123858" y="3734398"/>
            <a:ext cx="1325175" cy="10001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197" name="Picture 5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 rot="10800000">
            <a:off x="6357950" y="3643314"/>
            <a:ext cx="1143008" cy="11430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1" name="Рисунок 20" descr="C:\Documents and Settings\Admin\Рабочий стол\НоваяИзо папка\аппликация БальзаминНовая папка (3)\DSC02735.JPG"/>
          <p:cNvPicPr/>
          <p:nvPr/>
        </p:nvPicPr>
        <p:blipFill>
          <a:blip r:embed="rId6" cstate="email"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5857884" y="5857892"/>
            <a:ext cx="1309674" cy="8572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2" name="Рисунок 21" descr="C:\Documents and Settings\Admin\Рабочий стол\НоваяИзо папка\аппликация БальзаминНовая папка (3)\DSC02728.JPG"/>
          <p:cNvPicPr/>
          <p:nvPr/>
        </p:nvPicPr>
        <p:blipFill>
          <a:blip r:embed="rId7" cstate="email"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7358082" y="5500702"/>
            <a:ext cx="1588453" cy="115633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3" name="Рисунок 22" descr="F:\DCIM\101MSDCF\DSC02764.JPG"/>
          <p:cNvPicPr/>
          <p:nvPr/>
        </p:nvPicPr>
        <p:blipFill>
          <a:blip r:embed="rId8" cstate="email"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1285852" y="2285992"/>
            <a:ext cx="1774501" cy="117156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3"/>
          <p:cNvSpPr txBox="1">
            <a:spLocks/>
          </p:cNvSpPr>
          <p:nvPr/>
        </p:nvSpPr>
        <p:spPr>
          <a:xfrm>
            <a:off x="214313" y="428625"/>
            <a:ext cx="8569325" cy="720725"/>
          </a:xfrm>
          <a:prstGeom prst="rect">
            <a:avLst/>
          </a:prstGeo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800" dirty="0">
                <a:solidFill>
                  <a:srgbClr val="008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atilda" pitchFamily="2" charset="0"/>
                <a:ea typeface="+mj-ea"/>
                <a:cs typeface="+mj-cs"/>
              </a:rPr>
              <a:t>Работа над проектом</a:t>
            </a:r>
          </a:p>
        </p:txBody>
      </p:sp>
      <p:sp>
        <p:nvSpPr>
          <p:cNvPr id="3" name="Пятиугольник 2"/>
          <p:cNvSpPr/>
          <p:nvPr/>
        </p:nvSpPr>
        <p:spPr>
          <a:xfrm>
            <a:off x="357158" y="1285860"/>
            <a:ext cx="4000528" cy="357190"/>
          </a:xfrm>
          <a:prstGeom prst="homePlat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>
              <a:defRPr/>
            </a:pPr>
            <a:r>
              <a:rPr lang="ru-RU" b="1" dirty="0"/>
              <a:t>Чтение художественной </a:t>
            </a:r>
            <a:r>
              <a:rPr lang="ru-RU" b="1" dirty="0" err="1"/>
              <a:t>лиературы</a:t>
            </a:r>
            <a:r>
              <a:rPr lang="ru-RU" b="1" dirty="0"/>
              <a:t> </a:t>
            </a:r>
            <a:endParaRPr lang="ru-RU" dirty="0"/>
          </a:p>
        </p:txBody>
      </p:sp>
      <p:sp>
        <p:nvSpPr>
          <p:cNvPr id="4" name="Пятиугольник 3"/>
          <p:cNvSpPr/>
          <p:nvPr/>
        </p:nvSpPr>
        <p:spPr>
          <a:xfrm>
            <a:off x="357158" y="1714488"/>
            <a:ext cx="3286148" cy="357190"/>
          </a:xfrm>
          <a:prstGeom prst="homePlat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>
              <a:defRPr/>
            </a:pPr>
            <a:r>
              <a:rPr lang="ru-RU" b="1" dirty="0"/>
              <a:t>Цикл познавательных бесед </a:t>
            </a:r>
            <a:endParaRPr lang="ru-RU" dirty="0"/>
          </a:p>
        </p:txBody>
      </p:sp>
      <p:sp>
        <p:nvSpPr>
          <p:cNvPr id="5" name="Пятиугольник 4"/>
          <p:cNvSpPr/>
          <p:nvPr/>
        </p:nvSpPr>
        <p:spPr>
          <a:xfrm>
            <a:off x="357158" y="2143116"/>
            <a:ext cx="2714644" cy="357190"/>
          </a:xfrm>
          <a:prstGeom prst="homePlat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>
              <a:defRPr/>
            </a:pPr>
            <a:r>
              <a:rPr lang="ru-RU" b="1" dirty="0"/>
              <a:t>Художественное слово</a:t>
            </a:r>
            <a:endParaRPr lang="ru-RU" dirty="0"/>
          </a:p>
        </p:txBody>
      </p:sp>
      <p:sp>
        <p:nvSpPr>
          <p:cNvPr id="6" name="Пятиугольник 5"/>
          <p:cNvSpPr/>
          <p:nvPr/>
        </p:nvSpPr>
        <p:spPr>
          <a:xfrm>
            <a:off x="357158" y="2571744"/>
            <a:ext cx="4643470" cy="357190"/>
          </a:xfrm>
          <a:prstGeom prst="homePlat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>
              <a:defRPr/>
            </a:pPr>
            <a:r>
              <a:rPr lang="ru-RU" b="1" dirty="0"/>
              <a:t>Просмотр мультфильмов и презентаций</a:t>
            </a:r>
            <a:endParaRPr lang="ru-RU" dirty="0"/>
          </a:p>
        </p:txBody>
      </p:sp>
      <p:sp>
        <p:nvSpPr>
          <p:cNvPr id="7" name="Пятиугольник 6"/>
          <p:cNvSpPr/>
          <p:nvPr/>
        </p:nvSpPr>
        <p:spPr>
          <a:xfrm>
            <a:off x="357158" y="3000372"/>
            <a:ext cx="8143932" cy="500066"/>
          </a:xfrm>
          <a:prstGeom prst="homePlat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>
              <a:defRPr/>
            </a:pPr>
            <a:r>
              <a:rPr lang="ru-RU" b="1" dirty="0"/>
              <a:t>Музыкальная деятельность: слушание музыки, танцы, мини-развлечения, этюды</a:t>
            </a:r>
            <a:endParaRPr lang="ru-RU" dirty="0"/>
          </a:p>
        </p:txBody>
      </p:sp>
      <p:sp>
        <p:nvSpPr>
          <p:cNvPr id="8" name="Пятиугольник 7"/>
          <p:cNvSpPr/>
          <p:nvPr/>
        </p:nvSpPr>
        <p:spPr>
          <a:xfrm>
            <a:off x="357158" y="3571876"/>
            <a:ext cx="8358246" cy="500066"/>
          </a:xfrm>
          <a:prstGeom prst="homePlat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>
              <a:defRPr/>
            </a:pPr>
            <a:r>
              <a:rPr lang="ru-RU" b="1" dirty="0"/>
              <a:t>Игровая деятельность: сюжетно-ролевые, настольно-дидактические, словесные, подвижные, пальчиковые игры</a:t>
            </a:r>
            <a:endParaRPr lang="ru-RU" dirty="0"/>
          </a:p>
        </p:txBody>
      </p:sp>
      <p:sp>
        <p:nvSpPr>
          <p:cNvPr id="9" name="Пятиугольник 8"/>
          <p:cNvSpPr/>
          <p:nvPr/>
        </p:nvSpPr>
        <p:spPr>
          <a:xfrm>
            <a:off x="357158" y="4143380"/>
            <a:ext cx="8429684" cy="571504"/>
          </a:xfrm>
          <a:prstGeom prst="homePlat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>
              <a:defRPr/>
            </a:pPr>
            <a:r>
              <a:rPr lang="ru-RU" b="1" dirty="0"/>
              <a:t>Рассматривание: иллюстраций, открыток, фотографий о комнатных и цветковых растениях</a:t>
            </a:r>
          </a:p>
        </p:txBody>
      </p:sp>
      <p:sp>
        <p:nvSpPr>
          <p:cNvPr id="10" name="Пятиугольник 9"/>
          <p:cNvSpPr/>
          <p:nvPr/>
        </p:nvSpPr>
        <p:spPr>
          <a:xfrm>
            <a:off x="357158" y="4786322"/>
            <a:ext cx="8358246" cy="500066"/>
          </a:xfrm>
          <a:prstGeom prst="homePlat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>
              <a:defRPr/>
            </a:pPr>
            <a:r>
              <a:rPr lang="ru-RU" b="1" dirty="0"/>
              <a:t>Слушание и разучивание : стихотворений, загадывание загадок о комнатных растениях.</a:t>
            </a:r>
          </a:p>
        </p:txBody>
      </p:sp>
      <p:sp>
        <p:nvSpPr>
          <p:cNvPr id="11" name="Пятиугольник 10"/>
          <p:cNvSpPr/>
          <p:nvPr/>
        </p:nvSpPr>
        <p:spPr>
          <a:xfrm>
            <a:off x="357158" y="5429264"/>
            <a:ext cx="4857784" cy="357190"/>
          </a:xfrm>
          <a:prstGeom prst="homePlat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>
              <a:defRPr/>
            </a:pPr>
            <a:r>
              <a:rPr lang="ru-RU" b="1" dirty="0"/>
              <a:t>Опытно- экспериментальная деятельность </a:t>
            </a:r>
            <a:endParaRPr lang="ru-RU" dirty="0"/>
          </a:p>
        </p:txBody>
      </p:sp>
      <p:sp>
        <p:nvSpPr>
          <p:cNvPr id="12" name="Пятиугольник 11"/>
          <p:cNvSpPr/>
          <p:nvPr/>
        </p:nvSpPr>
        <p:spPr>
          <a:xfrm>
            <a:off x="357158" y="5857892"/>
            <a:ext cx="4929222" cy="357190"/>
          </a:xfrm>
          <a:prstGeom prst="homePlat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>
              <a:defRPr/>
            </a:pPr>
            <a:r>
              <a:rPr lang="ru-RU" b="1" dirty="0"/>
              <a:t>Художественно- эстетическая деятельность</a:t>
            </a:r>
            <a:endParaRPr lang="ru-RU" dirty="0"/>
          </a:p>
        </p:txBody>
      </p:sp>
      <p:pic>
        <p:nvPicPr>
          <p:cNvPr id="13" name="Picture 2" descr="F:\экологический проект\экологмя\PA19000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929454" y="1785926"/>
            <a:ext cx="1794852" cy="134613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169" name="Picture 1" descr="F:\экологический проект\экологмя\DSCN2936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572132" y="1142984"/>
            <a:ext cx="1643074" cy="12326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170" name="Picture 2" descr="F:\экологический проект\экологмя\DSCN3415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429256" y="5357826"/>
            <a:ext cx="1523495" cy="11430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3567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072313" y="5357813"/>
            <a:ext cx="1571625" cy="515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68" name="Picture 4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929438" y="5929313"/>
            <a:ext cx="1928812" cy="474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Рисунок 17" descr="C:\Documents and Settings\Admin\Рабочий стол\НоваяИзо папка\ГераньНовая папка (5)\DSC02920.JPG"/>
          <p:cNvPicPr/>
          <p:nvPr/>
        </p:nvPicPr>
        <p:blipFill>
          <a:blip r:embed="rId7" cstate="email"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4143372" y="1571612"/>
            <a:ext cx="1421764" cy="104901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9" name="Рисунок 18" descr="C:\Documents and Settings\Admin\Рабочий стол\НоваяИзо папка\Комнатные растенияНовая папка (2)\DSC02389.JPG"/>
          <p:cNvPicPr/>
          <p:nvPr/>
        </p:nvPicPr>
        <p:blipFill>
          <a:blip r:embed="rId8" cstate="email"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7643834" y="500042"/>
            <a:ext cx="1108711" cy="12858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8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70C0"/>
      </a:hlink>
      <a:folHlink>
        <a:srgbClr val="95B3D7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1126</TotalTime>
  <Words>1299</Words>
  <Application>Microsoft Office PowerPoint</Application>
  <PresentationFormat>Экран (4:3)</PresentationFormat>
  <Paragraphs>130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1" baseType="lpstr">
      <vt:lpstr>Arial</vt:lpstr>
      <vt:lpstr>Matilda</vt:lpstr>
      <vt:lpstr>Times New Roman</vt:lpstr>
      <vt:lpstr>Calibri</vt:lpstr>
      <vt:lpstr>Wingdings</vt:lpstr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</dc:creator>
  <cp:lastModifiedBy>User</cp:lastModifiedBy>
  <cp:revision>105</cp:revision>
  <dcterms:created xsi:type="dcterms:W3CDTF">2013-08-23T08:38:35Z</dcterms:created>
  <dcterms:modified xsi:type="dcterms:W3CDTF">2017-12-23T12:06:44Z</dcterms:modified>
</cp:coreProperties>
</file>