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3" r:id="rId5"/>
    <p:sldId id="261" r:id="rId6"/>
    <p:sldId id="262" r:id="rId7"/>
    <p:sldId id="270" r:id="rId8"/>
    <p:sldId id="276" r:id="rId9"/>
    <p:sldId id="259" r:id="rId10"/>
    <p:sldId id="274" r:id="rId11"/>
    <p:sldId id="265" r:id="rId12"/>
    <p:sldId id="268" r:id="rId13"/>
    <p:sldId id="269" r:id="rId14"/>
    <p:sldId id="275" r:id="rId15"/>
    <p:sldId id="266" r:id="rId16"/>
    <p:sldId id="272" r:id="rId17"/>
    <p:sldId id="273" r:id="rId18"/>
    <p:sldId id="271" r:id="rId19"/>
  </p:sldIdLst>
  <p:sldSz cx="9144000" cy="6858000" type="screen4x3"/>
  <p:notesSz cx="6816725" cy="99441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107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5D9E8-1428-47B2-9DF3-9B92424B66F4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4BDD6-906A-4012-A167-2B314EE61A8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41635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6EF1C-44E9-4DCA-8DB0-C303CAF3D732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82D39-AA22-460D-A86A-08EE7E51269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83438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B924A-C9C2-4D8D-A5B0-92CD8D8F4E0E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F50F25-B3E8-431B-98D0-8E77670E1EC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84255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A0E4A-0952-4054-A1CF-B6683752029E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A6DA5-B822-474D-B423-F5F4818C5F6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1850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76BC6-E12E-42B9-BDB2-23C5561D5A07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6AA05-4E4E-4001-9086-BE76C56985D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4240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96E7B-D285-48D1-90B0-972A4E6CAAC0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3B930B-54E0-4CAB-8504-30B35E29B9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56692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36CA7-7FBA-4E5D-A167-D5DA858EE5E4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EF208E-0083-4E0E-87CD-D40F54D19BD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25329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9733E-D74F-4FB1-97CF-92D21CC33435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0AC17C-9186-4C07-A78A-5073BE470A2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63132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584DD-A2E9-4761-9B93-3B77D8F8F9FA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4A0EB-1B5D-4617-8230-A3F8F5AD7C2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8914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7D24A-8CA6-4C63-AE09-C5753F881EB9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D627E-88D4-4D66-ADCF-A8E14486D94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5629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12309-36C6-4F0A-AEBA-BDD636542A2A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85BF0A-E7FB-4DF4-ADDE-E06894C5FED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35348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674E7AC-8225-4CC9-BA44-835D6CCB8275}" type="datetimeFigureOut">
              <a:rPr lang="ru-RU"/>
              <a:pPr>
                <a:defRPr/>
              </a:pPr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E03E2C5B-6A68-4153-9529-1C54C665741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9275"/>
            <a:ext cx="7772400" cy="57594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ПЕДАГОГИЧЕСКИЕ   ЧТЕНИЯ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  <a:t>«Современное дошкольное образование в условиях реализации ФГОС дошкольного образования: </a:t>
            </a:r>
            <a:b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  <a:t>новые перспективы»</a:t>
            </a:r>
            <a:r>
              <a:rPr lang="ru-RU" sz="3100" dirty="0" smtClean="0">
                <a:solidFill>
                  <a:srgbClr val="0070C0"/>
                </a:solidFill>
              </a:rPr>
              <a:t/>
            </a:r>
            <a:br>
              <a:rPr lang="ru-RU" sz="3100" dirty="0" smtClean="0">
                <a:solidFill>
                  <a:srgbClr val="0070C0"/>
                </a:solidFill>
              </a:rPr>
            </a:br>
            <a:r>
              <a:rPr lang="ru-RU" sz="2700" b="1" dirty="0" smtClean="0">
                <a:solidFill>
                  <a:srgbClr val="0070C0"/>
                </a:solidFill>
              </a:rPr>
              <a:t>Секция «Дети в музее»</a:t>
            </a:r>
            <a:r>
              <a:rPr lang="ru-RU" sz="2700" dirty="0" smtClean="0">
                <a:solidFill>
                  <a:srgbClr val="0070C0"/>
                </a:solidFill>
              </a:rPr>
              <a:t/>
            </a:r>
            <a:br>
              <a:rPr lang="ru-RU" sz="2700" dirty="0" smtClean="0">
                <a:solidFill>
                  <a:srgbClr val="0070C0"/>
                </a:solidFill>
              </a:rPr>
            </a:br>
            <a:r>
              <a:rPr lang="ru-RU" sz="2700" dirty="0" smtClean="0">
                <a:solidFill>
                  <a:srgbClr val="0070C0"/>
                </a:solidFill>
              </a:rPr>
              <a:t/>
            </a:r>
            <a:br>
              <a:rPr lang="ru-RU" sz="2700" dirty="0" smtClean="0">
                <a:solidFill>
                  <a:srgbClr val="0070C0"/>
                </a:solidFill>
              </a:rPr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</a:rPr>
              <a:t>Тема выступления</a:t>
            </a:r>
            <a:r>
              <a:rPr lang="ru-RU" sz="31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«Приобщение детей к национальной культуре и народным традициям через использование </a:t>
            </a:r>
            <a:b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музейного пространства»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893175" cy="8509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70C0"/>
                </a:solidFill>
                <a:latin typeface="Century Schoolbook" pitchFamily="18" charset="0"/>
              </a:rPr>
              <a:t>Мини-музей «Русские валенки»</a:t>
            </a:r>
            <a:endParaRPr lang="ru-RU" b="1" dirty="0">
              <a:solidFill>
                <a:srgbClr val="0070C0"/>
              </a:solidFill>
              <a:latin typeface="Century Schoolbook" pitchFamily="18" charset="0"/>
            </a:endParaRPr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71775" y="3644900"/>
            <a:ext cx="3975100" cy="2981325"/>
          </a:xfrm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196975"/>
            <a:ext cx="2382837" cy="374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5463" y="1196975"/>
            <a:ext cx="214788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2" descr="http://www.telegraf.in.ua/uploads/posts/2015-10/1444118031_valenk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1412875"/>
            <a:ext cx="3854450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7030A0"/>
                </a:solidFill>
              </a:rPr>
              <a:t>ПРОЕКТНАЯ ДЕЯТЕЛЬНОСТЬ 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>«</a:t>
            </a:r>
            <a:r>
              <a:rPr lang="ru-RU" b="1" i="1" dirty="0" smtClean="0">
                <a:solidFill>
                  <a:srgbClr val="7030A0"/>
                </a:solidFill>
              </a:rPr>
              <a:t>Что за прелесть эти ВАЛЕНКИ!</a:t>
            </a:r>
            <a:r>
              <a:rPr lang="ru-RU" b="1" dirty="0" smtClean="0">
                <a:solidFill>
                  <a:srgbClr val="7030A0"/>
                </a:solidFill>
              </a:rPr>
              <a:t>»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122" name="Picture 2" descr="C:\Users\Надежда Н\Desktop\фото для Крук\Выставка Русские валенки\DSC_166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39552" y="1412776"/>
            <a:ext cx="4390164" cy="2520280"/>
          </a:xfrm>
          <a:effectLst>
            <a:softEdge rad="112500"/>
          </a:effectLst>
        </p:spPr>
      </p:pic>
      <p:pic>
        <p:nvPicPr>
          <p:cNvPr id="5123" name="Picture 3" descr="C:\Users\Надежда Н\Desktop\фото для Крук\Выставка Русские валенки\DSC_167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80114" y="4149080"/>
            <a:ext cx="3791464" cy="22755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 descr="C:\Users\Надежда Н\Desktop\фото для Крук\Развлечение Валенки\IMG_037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1412875"/>
            <a:ext cx="3336925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 descr="C:\Users\Надежда Н\Desktop\фото для Крук\Развлечение Валенки\IMG_035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4005263"/>
            <a:ext cx="3384550" cy="253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Надежда Н\Desktop\фото для Крук\платки 12 гр\IMG_65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 rot="21016958">
            <a:off x="3029057" y="1068850"/>
            <a:ext cx="2101039" cy="2801385"/>
          </a:xfrm>
          <a:effectLst>
            <a:softEdge rad="112500"/>
          </a:effectLst>
        </p:spPr>
      </p:pic>
      <p:pic>
        <p:nvPicPr>
          <p:cNvPr id="8194" name="Picture 2" descr="C:\Users\Надежда Н\Desktop\фото для Крук\городец доски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382534">
            <a:off x="5665159" y="1240629"/>
            <a:ext cx="3294221" cy="2470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C:\Users\Надежда Н\Desktop\фото для Крук\ложки расписные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67341" y="3957408"/>
            <a:ext cx="3867009" cy="2567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79512" y="188640"/>
            <a:ext cx="8640960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/>
                <a:solidFill>
                  <a:schemeClr val="accent1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ХУДОЖЕСТВЕННОЕ  ТВОРЧЕСТВО</a:t>
            </a:r>
            <a:endParaRPr lang="ru-RU" sz="4000" b="1" cap="all" dirty="0">
              <a:ln/>
              <a:solidFill>
                <a:schemeClr val="accent1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+mn-lt"/>
            </a:endParaRPr>
          </a:p>
        </p:txBody>
      </p:sp>
      <p:pic>
        <p:nvPicPr>
          <p:cNvPr id="8196" name="Picture 4" descr="C:\Users\Надежда Н\Desktop\фото для Крук\Музейный день 6 октября\20151006_08472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4077072"/>
            <a:ext cx="3323874" cy="2492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69" name="Picture 1" descr="C:\Users\User\Desktop\РАБОТА\ФОТО РАБОТА\2015-2016\Музейный день 6 октября\20151008_11421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4425111">
            <a:off x="227361" y="1277898"/>
            <a:ext cx="2697511" cy="2633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  <a:latin typeface="Century Schoolbook" pitchFamily="18" charset="0"/>
              </a:rPr>
              <a:t>ВЗАИМООБЩЕНИЕ   ДЕТЕЙ </a:t>
            </a:r>
            <a:br>
              <a:rPr lang="ru-RU" b="1" dirty="0" smtClean="0">
                <a:solidFill>
                  <a:srgbClr val="7030A0"/>
                </a:solidFill>
                <a:latin typeface="Century Schoolbook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Century Schoolbook" pitchFamily="18" charset="0"/>
              </a:rPr>
              <a:t>разных групп </a:t>
            </a:r>
            <a:endParaRPr lang="ru-RU" b="1" dirty="0">
              <a:solidFill>
                <a:srgbClr val="7030A0"/>
              </a:solidFill>
              <a:latin typeface="Century Schoolbook" pitchFamily="18" charset="0"/>
            </a:endParaRPr>
          </a:p>
        </p:txBody>
      </p:sp>
      <p:pic>
        <p:nvPicPr>
          <p:cNvPr id="9221" name="Picture 5" descr="C:\Users\Надежда Н\Desktop\фото для Крук\Колядки 2015\фото 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080" y="4077072"/>
            <a:ext cx="3456383" cy="2592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Надежда Н\Desktop\фото для Крук\Экскурсии в музеи групп\2014-05-23 11.49.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4365104"/>
            <a:ext cx="3672408" cy="2209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Надежда Н\Desktop\фото для Крук\Музеи 2015-2016\фото 4 (5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1556792"/>
            <a:ext cx="3240360" cy="2775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Надежда Н\Desktop\фото для Крук\Музеи 2015-2016\фото 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1960" y="1556792"/>
            <a:ext cx="3552396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altLang="ru-RU" sz="4000" b="1" smtClean="0">
                <a:solidFill>
                  <a:srgbClr val="0070C0"/>
                </a:solidFill>
                <a:latin typeface="Century Schoolbook" panose="02040604050505020304" pitchFamily="18" charset="0"/>
              </a:rPr>
              <a:t>Старшие – младшим…</a:t>
            </a:r>
          </a:p>
        </p:txBody>
      </p:sp>
      <p:pic>
        <p:nvPicPr>
          <p:cNvPr id="26626" name="Picture 4" descr="C:\Users\Надежда Н\Desktop\фото для Крук\Матрёшки 8 группа для 3\IMG_649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850" y="1216025"/>
            <a:ext cx="3527425" cy="2644775"/>
          </a:xfrm>
        </p:spPr>
      </p:pic>
      <p:pic>
        <p:nvPicPr>
          <p:cNvPr id="26627" name="Picture 2" descr="C:\Users\Надежда Н\Desktop\фото для Крук\8 гр. дарит Крупеничку яслям\DSC_73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4124325"/>
            <a:ext cx="3671888" cy="245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2" descr="C:\Users\Надежда Н\Desktop\фото для Крук\Экскурсии в музеи групп\2014-05-23 11.25.5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1125538"/>
            <a:ext cx="4032250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1" descr="C:\Users\User\Desktop\РАБОТА\ФОТО РАБОТА\2015-2016\Куклы 8 для 3\IMG_702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3754438"/>
            <a:ext cx="3724275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23584" y="260648"/>
            <a:ext cx="3976408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entury Schoolbook" pitchFamily="18" charset="0"/>
              </a:rPr>
              <a:t>ДОСУГИ</a:t>
            </a:r>
            <a:endParaRPr lang="ru-RU" sz="4400" b="1" cap="all" dirty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entury Schoolbook" pitchFamily="18" charset="0"/>
            </a:endParaRPr>
          </a:p>
        </p:txBody>
      </p:sp>
      <p:pic>
        <p:nvPicPr>
          <p:cNvPr id="6149" name="Picture 5" descr="C:\Users\Надежда Н\Desktop\фото для Крук\Музейный день 6 октября\IMG_64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02297" y="332656"/>
            <a:ext cx="4014131" cy="3010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0" name="Picture 6" descr="C:\Users\Надежда Н\Documents\мини-музеи\Русь ремесленная\Музейный день 6 октября\IMG_64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7542" y="3717032"/>
            <a:ext cx="3936437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Надежда Н\Desktop\фото для Крук\Матрешки досуг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3789040"/>
            <a:ext cx="3651564" cy="2738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Надежда Н\Desktop\фото для Крук\Колядки 2015\фото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827584" y="1052736"/>
            <a:ext cx="3444094" cy="2583070"/>
          </a:xfrm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3851275" y="260350"/>
            <a:ext cx="5483225" cy="850900"/>
          </a:xfrm>
        </p:spPr>
        <p:txBody>
          <a:bodyPr/>
          <a:lstStyle/>
          <a:p>
            <a:r>
              <a:rPr lang="ru-RU" altLang="ru-RU" b="1" smtClean="0">
                <a:solidFill>
                  <a:srgbClr val="008000"/>
                </a:solidFill>
                <a:latin typeface="Century Schoolbook" panose="02040604050505020304" pitchFamily="18" charset="0"/>
              </a:rPr>
              <a:t>Развлечения</a:t>
            </a:r>
          </a:p>
        </p:txBody>
      </p:sp>
      <p:pic>
        <p:nvPicPr>
          <p:cNvPr id="5" name="Picture 4" descr="C:\Users\Надежда Н\Desktop\фото для Крук\Музейный день 6 октября\IMG_22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3789040"/>
            <a:ext cx="4311129" cy="2874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Надежда Н\Desktop\фото для Крук\Колядки 2015\фото 1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8313" y="1033705"/>
            <a:ext cx="3859488" cy="289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Надежда Н\Desktop\фото для Крук\баба Яга с Избушкой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9861" y="685537"/>
            <a:ext cx="4352187" cy="2959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Надежда Н\Desktop\фото для Крук\гляжу в озера  танец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7059" y="3716522"/>
            <a:ext cx="4308595" cy="2884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5163" cy="777875"/>
          </a:xfrm>
        </p:spPr>
        <p:txBody>
          <a:bodyPr/>
          <a:lstStyle/>
          <a:p>
            <a:r>
              <a:rPr lang="ru-RU" altLang="ru-RU" sz="4000" b="1" smtClean="0">
                <a:solidFill>
                  <a:srgbClr val="002060"/>
                </a:solidFill>
                <a:latin typeface="Century Schoolbook" panose="02040604050505020304" pitchFamily="18" charset="0"/>
              </a:rPr>
              <a:t>ПРАЗДНИКИ</a:t>
            </a:r>
            <a:r>
              <a:rPr lang="ru-RU" altLang="ru-RU" smtClean="0"/>
              <a:t> </a:t>
            </a:r>
          </a:p>
        </p:txBody>
      </p:sp>
      <p:pic>
        <p:nvPicPr>
          <p:cNvPr id="29698" name="Picture 1" descr="C:\Users\User\Desktop\РАБОТА\ФОТО РАБОТА\2014-2015\Осенние утренники 2014-2015\12 гр\DSC_69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3644900"/>
            <a:ext cx="4513262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2" descr="C:\Users\User\Desktop\РАБОТА\ФОТО РАБОТА\2014-2015\Осенние утренники 2014-2015\12 гр\DSC_6914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51500" y="2852738"/>
            <a:ext cx="2936875" cy="3816350"/>
          </a:xfrm>
        </p:spPr>
      </p:pic>
      <p:pic>
        <p:nvPicPr>
          <p:cNvPr id="29700" name="Picture 3" descr="C:\Users\Надежда Н\Desktop\фото для Крук\яблочн спас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1196975"/>
            <a:ext cx="345757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2" descr="C:\Users\Надежда Н\Desktop\фото для Крук\Масленица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333375"/>
            <a:ext cx="3671888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1509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ОТКРЫТЫЙ  МУЗЕЙНЫЙ  УРОК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268413"/>
            <a:ext cx="8229600" cy="1655762"/>
          </a:xfrm>
        </p:spPr>
        <p:txBody>
          <a:bodyPr rtlCol="0">
            <a:normAutofit fontScale="92500" lnSpcReduction="10000"/>
          </a:bodyPr>
          <a:lstStyle/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РУСЬ  РЕМЕСЛЕННАЯ. </a:t>
            </a:r>
          </a:p>
          <a:p>
            <a:pPr algn="ct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РУСЬ МАСТЕРОВАЯ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23" name="Picture 2" descr="C:\Users\User\Desktop\картинки разные\0015-019-Rospis-khokhlom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852738"/>
            <a:ext cx="40386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Century Schoolbook" pitchFamily="18" charset="0"/>
              </a:rPr>
              <a:t>ЦЕЛИ  и ЗАДАЧИ 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Century Schoolbook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184775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Воспитание чувства любви к своей родине и чувства  гордости за страну, в которой живут;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восстановление преемственности в восприятии и освоении традиционной отечественной культуры;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формирование у дошкольников системы элементарных представлений о культуре  своего народа;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воспитание положительного отношения и интереса к предметам старины  и быта своего народа;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подведение детей к осознанию собственной принадлежности к Родине;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2">
                    <a:lumMod val="50000"/>
                  </a:schemeClr>
                </a:solidFill>
                <a:latin typeface="Century Schoolbook" pitchFamily="18" charset="0"/>
              </a:rPr>
              <a:t>развитие социальной активности детей: желание в меру своих возможностей участвовать в событиях окружающей социальной действительности.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333375"/>
            <a:ext cx="8589963" cy="56165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МУЗЕЙ   ОБРАЗОВАТЕЛЬНОГО УЧРЕЖДЕНИЯ  </a:t>
            </a:r>
            <a:r>
              <a:rPr lang="ru-RU" sz="6700" dirty="0" smtClean="0">
                <a:solidFill>
                  <a:srgbClr val="FF0000"/>
                </a:solidFill>
              </a:rPr>
              <a:t/>
            </a:r>
            <a:br>
              <a:rPr lang="ru-RU" sz="6700" dirty="0" smtClean="0">
                <a:solidFill>
                  <a:srgbClr val="FF0000"/>
                </a:solidFill>
              </a:rPr>
            </a:br>
            <a:r>
              <a:rPr lang="ru-RU" sz="6700" dirty="0" smtClean="0">
                <a:solidFill>
                  <a:srgbClr val="FF0000"/>
                </a:solidFill>
              </a:rPr>
              <a:t/>
            </a:r>
            <a:br>
              <a:rPr lang="ru-RU" sz="6700" dirty="0" smtClean="0">
                <a:solidFill>
                  <a:srgbClr val="FF0000"/>
                </a:solidFill>
              </a:rPr>
            </a:br>
            <a:r>
              <a:rPr lang="ru-RU" sz="6700" dirty="0" smtClean="0">
                <a:solidFill>
                  <a:srgbClr val="FF0000"/>
                </a:solidFill>
              </a:rPr>
              <a:t>«Живая Русь:  </a:t>
            </a:r>
            <a:br>
              <a:rPr lang="ru-RU" sz="6700" dirty="0" smtClean="0">
                <a:solidFill>
                  <a:srgbClr val="FF0000"/>
                </a:solidFill>
              </a:rPr>
            </a:br>
            <a:r>
              <a:rPr lang="ru-RU" sz="5300" dirty="0" smtClean="0">
                <a:solidFill>
                  <a:srgbClr val="FF0000"/>
                </a:solidFill>
              </a:rPr>
              <a:t>вот она какая - сторона родная»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5362" name="Picture 2" descr="http://1.smartmoms.ru/wordpress/wp-content/uploads/%D1%85%D0%BE%D1%85%D0%BB%D0%BE%D0%BC%D0%B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8497888" cy="199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4" descr="http://oire.org/images/collections/pictures/siriona_wind_p_1326519054_celt11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875" y="3500438"/>
            <a:ext cx="417195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ru-RU" altLang="ru-RU" sz="3600" b="1" smtClean="0">
                <a:solidFill>
                  <a:srgbClr val="008000"/>
                </a:solidFill>
                <a:latin typeface="Century Schoolbook" panose="02040604050505020304" pitchFamily="18" charset="0"/>
              </a:rPr>
              <a:t>ДЕРЕВЯННЫЕ ШЕДЕВРЫ</a:t>
            </a:r>
          </a:p>
        </p:txBody>
      </p:sp>
      <p:pic>
        <p:nvPicPr>
          <p:cNvPr id="3075" name="Picture 3" descr="C:\Users\Надежда Н\Desktop\фото для Крук\Музеи 2015-2016\фото 3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951118">
            <a:off x="839139" y="3759237"/>
            <a:ext cx="3701535" cy="2776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Надежда Н\Documents\мини-музеи\фото мини-музеев\фото 1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768333">
            <a:off x="5119554" y="3736750"/>
            <a:ext cx="3498341" cy="2623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Надежда Н\Desktop\фото для Крук\Музеи 2015-2016\фото 5 (2)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611560" y="1052736"/>
            <a:ext cx="3960440" cy="2970330"/>
          </a:xfrm>
          <a:effectLst>
            <a:softEdge rad="112500"/>
          </a:effectLst>
        </p:spPr>
      </p:pic>
      <p:pic>
        <p:nvPicPr>
          <p:cNvPr id="3077" name="Picture 5" descr="C:\Users\Надежда Н\Desktop\фото для Крук\Экскурсии в музеи групп\2014-05-23 16.02.4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32040" y="1111266"/>
            <a:ext cx="3972557" cy="2389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СЕРЕБРЯНЫЙ   ПЕРЕЗВОН</a:t>
            </a:r>
            <a:endParaRPr lang="ru-RU" b="1" dirty="0">
              <a:ln w="12700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Содержимое 9" descr="P101002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701499">
            <a:off x="5102321" y="1682453"/>
            <a:ext cx="4038600" cy="3028950"/>
          </a:xfrm>
          <a:prstGeom prst="rect">
            <a:avLst/>
          </a:prstGeom>
          <a:effectLst>
            <a:softEdge rad="112500"/>
          </a:effectLst>
        </p:spPr>
      </p:pic>
      <p:pic>
        <p:nvPicPr>
          <p:cNvPr id="17411" name="Picture 2" descr="C:\Users\Надежда Н\Desktop\фото для Крук\Музеи 2015-2016\фото 5 (6)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189573">
            <a:off x="414338" y="1493838"/>
            <a:ext cx="3959225" cy="2968625"/>
          </a:xfrm>
        </p:spPr>
      </p:pic>
      <p:pic>
        <p:nvPicPr>
          <p:cNvPr id="6" name="Picture 3" descr="C:\Users\Надежда Н\Desktop\фото для Крук\Музеи 2015-2016\фото 3 (3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11760" y="3501008"/>
            <a:ext cx="4091947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4300" y="274638"/>
            <a:ext cx="4968875" cy="17145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НАРОДНЫЕ ПРОМЫСЛЫ -</a:t>
            </a:r>
            <a:b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НАРОДНЫЕ ШЕДЕВРЫ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1" name="Picture 3" descr="C:\Users\Надежда Н\Desktop\фото для Крук\Музеи 2015-2016\фото 3 (5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692696"/>
            <a:ext cx="3816424" cy="2862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Надежда Н\Desktop\фото для Крук\Музеи 2015-2016\фото 4 (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2276872"/>
            <a:ext cx="4176464" cy="3132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C:\Users\Надежда Н\Desktop\фото для Крук\Музеи 2015-2016\фото 1 (5)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67544" y="3573016"/>
            <a:ext cx="4176464" cy="3132348"/>
          </a:xfrm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6697663" cy="8509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>РУССКАЯ  МАТРЕШКА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Century Schoolbook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367404">
            <a:off x="7011199" y="420069"/>
            <a:ext cx="1779364" cy="2625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124744"/>
            <a:ext cx="5429202" cy="269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РАБОТА\ФОТО РАБОТА\2015-2016\Музеи 2015-2016\фото 5 (1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391922">
            <a:off x="4598211" y="3009874"/>
            <a:ext cx="4209600" cy="3232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1" name="Picture 3" descr="C:\Users\User\Desktop\РАБОТА\ФОТО РАБОТА\2015-2016\Музейный день 6 октября\20151006_08451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3501008"/>
            <a:ext cx="4147200" cy="311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Century Schoolbook" pitchFamily="18" charset="0"/>
              </a:rPr>
              <a:t>Сменные экспозиции музея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Century Schoolbook" pitchFamily="18" charset="0"/>
            </a:endParaRPr>
          </a:p>
        </p:txBody>
      </p:sp>
      <p:pic>
        <p:nvPicPr>
          <p:cNvPr id="3074" name="Picture 2" descr="C:\Users\Надежда Н\Desktop\фото для Крук\разное\DSC_16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03095" y="1484784"/>
            <a:ext cx="3597859" cy="4104456"/>
          </a:xfrm>
          <a:effectLst>
            <a:softEdge rad="112500"/>
          </a:effectLst>
        </p:spPr>
      </p:pic>
      <p:pic>
        <p:nvPicPr>
          <p:cNvPr id="3075" name="Picture 3" descr="C:\Users\Надежда Н\Desktop\фото для Крук\Музеи 2015-2016\фото 2 (3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268760"/>
            <a:ext cx="3600400" cy="27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Надежда Н\Desktop\фото для Крук\Музеи 2015-2016\фото 3 (2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4077072"/>
            <a:ext cx="3611893" cy="1956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70563" cy="70643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entury Schoolbook" pitchFamily="18" charset="0"/>
              </a:rPr>
              <a:t>ФОРМЫ  РАБОТЫ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Century Schoolbook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39750" y="1196975"/>
            <a:ext cx="2879725" cy="10588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Обзорные и тематические экскурсии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003800" y="908050"/>
            <a:ext cx="3960813" cy="12969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занятия (</a:t>
            </a:r>
            <a:r>
              <a:rPr lang="ru-RU" sz="1400" dirty="0"/>
              <a:t>включение  музейных  предметов в  образовательную деятельность )</a:t>
            </a:r>
            <a:endParaRPr lang="ru-RU" sz="1400" dirty="0"/>
          </a:p>
        </p:txBody>
      </p:sp>
      <p:sp>
        <p:nvSpPr>
          <p:cNvPr id="8" name="Овал 7"/>
          <p:cNvSpPr/>
          <p:nvPr/>
        </p:nvSpPr>
        <p:spPr>
          <a:xfrm>
            <a:off x="539750" y="2565400"/>
            <a:ext cx="2952750" cy="1130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Художественное творчество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011863" y="2852738"/>
            <a:ext cx="2952750" cy="11525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Выставки к календарным народным праздникам 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3635375" y="2205038"/>
            <a:ext cx="2592388" cy="10588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Проектная деятельность 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179388" y="4149725"/>
            <a:ext cx="2663825" cy="9858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Творческие мастерские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3276600" y="3860800"/>
            <a:ext cx="2663825" cy="1081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Досуги, развлечения 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6227763" y="4221163"/>
            <a:ext cx="2665412" cy="10588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День музеев, </a:t>
            </a:r>
            <a:r>
              <a:rPr lang="ru-RU" sz="1600" i="1" dirty="0"/>
              <a:t>открытые музейные уроки </a:t>
            </a:r>
            <a:endParaRPr lang="ru-RU" sz="1600" i="1" dirty="0"/>
          </a:p>
        </p:txBody>
      </p:sp>
      <p:sp>
        <p:nvSpPr>
          <p:cNvPr id="15" name="Овал 14"/>
          <p:cNvSpPr/>
          <p:nvPr/>
        </p:nvSpPr>
        <p:spPr>
          <a:xfrm>
            <a:off x="1476375" y="5157788"/>
            <a:ext cx="2879725" cy="1150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Интерактивные  игры, викторины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4716463" y="5373688"/>
            <a:ext cx="3743325" cy="12239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Взаимообмен экспонатами, взаимопосещение музеев, взаимообщение детей</a:t>
            </a:r>
            <a:endParaRPr lang="ru-RU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166</Words>
  <Application>Microsoft Office PowerPoint</Application>
  <PresentationFormat>Экран (4:3)</PresentationFormat>
  <Paragraphs>36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Calibri</vt:lpstr>
      <vt:lpstr>Arial</vt:lpstr>
      <vt:lpstr>Century Schoolbook</vt:lpstr>
      <vt:lpstr>Тема Office</vt:lpstr>
      <vt:lpstr>ПЕДАГОГИЧЕСКИЕ   ЧТЕНИЯ  «Современное дошкольное образование в условиях реализации ФГОС дошкольного образования:  новые перспективы» Секция «Дети в музее»   Тема выступления: «Приобщение детей к национальной культуре и народным традициям через использование  музейного пространства» </vt:lpstr>
      <vt:lpstr>ЦЕЛИ  и ЗАДАЧИ </vt:lpstr>
      <vt:lpstr>     МУЗЕЙ   ОБРАЗОВАТЕЛЬНОГО УЧРЕЖДЕНИЯ    «Живая Русь:   вот она какая - сторона родная»  </vt:lpstr>
      <vt:lpstr>ДЕРЕВЯННЫЕ ШЕДЕВРЫ</vt:lpstr>
      <vt:lpstr>СЕРЕБРЯНЫЙ   ПЕРЕЗВОН</vt:lpstr>
      <vt:lpstr>НАРОДНЫЕ ПРОМЫСЛЫ - НАРОДНЫЕ ШЕДЕВРЫ</vt:lpstr>
      <vt:lpstr>РУССКАЯ  МАТРЕШКА</vt:lpstr>
      <vt:lpstr>Сменные экспозиции музея</vt:lpstr>
      <vt:lpstr>ФОРМЫ  РАБОТЫ</vt:lpstr>
      <vt:lpstr>Мини-музей «Русские валенки»</vt:lpstr>
      <vt:lpstr>ПРОЕКТНАЯ ДЕЯТЕЛЬНОСТЬ  «Что за прелесть эти ВАЛЕНКИ!»</vt:lpstr>
      <vt:lpstr>Презентация PowerPoint</vt:lpstr>
      <vt:lpstr>ВЗАИМООБЩЕНИЕ   ДЕТЕЙ  разных групп </vt:lpstr>
      <vt:lpstr>Старшие – младшим…</vt:lpstr>
      <vt:lpstr>Презентация PowerPoint</vt:lpstr>
      <vt:lpstr>Развлечения</vt:lpstr>
      <vt:lpstr>ПРАЗДНИКИ </vt:lpstr>
      <vt:lpstr>ОТКРЫТЫЙ  МУЗЕЙНЫЙ  УРОК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 Н</dc:creator>
  <cp:lastModifiedBy>RePack by Diakov</cp:lastModifiedBy>
  <cp:revision>73</cp:revision>
  <dcterms:created xsi:type="dcterms:W3CDTF">2015-11-26T10:07:59Z</dcterms:created>
  <dcterms:modified xsi:type="dcterms:W3CDTF">2017-12-23T20:07:34Z</dcterms:modified>
</cp:coreProperties>
</file>