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75" r:id="rId4"/>
    <p:sldId id="276" r:id="rId5"/>
    <p:sldId id="257" r:id="rId6"/>
    <p:sldId id="277" r:id="rId7"/>
    <p:sldId id="260" r:id="rId8"/>
    <p:sldId id="262" r:id="rId9"/>
    <p:sldId id="279" r:id="rId10"/>
    <p:sldId id="289" r:id="rId11"/>
    <p:sldId id="267" r:id="rId12"/>
    <p:sldId id="264" r:id="rId13"/>
    <p:sldId id="281" r:id="rId14"/>
    <p:sldId id="283" r:id="rId15"/>
    <p:sldId id="287" r:id="rId16"/>
    <p:sldId id="271" r:id="rId17"/>
    <p:sldId id="270" r:id="rId18"/>
    <p:sldId id="272" r:id="rId19"/>
    <p:sldId id="28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660033"/>
    <a:srgbClr val="800000"/>
    <a:srgbClr val="000000"/>
    <a:srgbClr val="000099"/>
    <a:srgbClr val="0E01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B7D0B6-36F3-42A7-9069-228ADBA7C5AF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26489-2601-46CD-BAF8-DA41A28BF8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821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4AE11-691D-440A-B0AA-7C2D815CF82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B74AB-FF29-4E8A-A576-527C0CD50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398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4AE11-691D-440A-B0AA-7C2D815CF82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B74AB-FF29-4E8A-A576-527C0CD50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211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4AE11-691D-440A-B0AA-7C2D815CF82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B74AB-FF29-4E8A-A576-527C0CD50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721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C4884-4F49-44A1-869D-CEC7FA6487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162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A10AA-F72C-4C7C-891C-275D58D0B1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0071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042C6-44D4-4DD3-93A5-47211BEFEF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5630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61E8C-4308-4EE4-8192-1B42C52E440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333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00AFC-5CED-45DF-ACC5-8EF868740D0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353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C8D04-BBFE-4253-A2BF-701917F323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8756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5D7F1-52D6-4F02-A767-2E1EB6F04DD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732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9E3D1-31C5-4300-9AE9-C128A640B1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939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4AE11-691D-440A-B0AA-7C2D815CF82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B74AB-FF29-4E8A-A576-527C0CD50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6088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01673-1D34-4CEB-B9C8-586A1CD256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1595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CDB98-E478-4E18-9E22-74740A8107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0979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AE4F3-C650-42AF-892F-FA11A778847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4043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3A050-D4F6-46B2-800E-DF8E6369545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3463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1BE3D-9DA0-4A37-BEC6-D3CABC287F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0496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50FB5-C043-4F3F-96AC-C4A235C91C3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17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4AE11-691D-440A-B0AA-7C2D815CF82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B74AB-FF29-4E8A-A576-527C0CD50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629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4AE11-691D-440A-B0AA-7C2D815CF82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B74AB-FF29-4E8A-A576-527C0CD50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896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4AE11-691D-440A-B0AA-7C2D815CF82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B74AB-FF29-4E8A-A576-527C0CD50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160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4AE11-691D-440A-B0AA-7C2D815CF82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B74AB-FF29-4E8A-A576-527C0CD50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99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4AE11-691D-440A-B0AA-7C2D815CF82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B74AB-FF29-4E8A-A576-527C0CD50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308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4AE11-691D-440A-B0AA-7C2D815CF82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B74AB-FF29-4E8A-A576-527C0CD50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39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4AE11-691D-440A-B0AA-7C2D815CF82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B74AB-FF29-4E8A-A576-527C0CD50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00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4AE11-691D-440A-B0AA-7C2D815CF82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B74AB-FF29-4E8A-A576-527C0CD50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421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1AD1A7-6E7B-4416-8B84-143B388F882F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501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0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0.png"/><Relationship Id="rId5" Type="http://schemas.openxmlformats.org/officeDocument/2006/relationships/image" Target="../media/image190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Layout" Target="../slideLayouts/slideLayout18.xml"/><Relationship Id="rId1" Type="http://schemas.openxmlformats.org/officeDocument/2006/relationships/audio" Target="file:///D:\&#1096;&#1082;&#1086;&#1083;&#1072;\Konfety_www.puzkarapuz.ru\&#1050;&#1086;&#1085;&#1092;&#1077;&#1090;&#1099;%20&#1082;&#1072;&#1088;\&#1059;&#1076;&#1080;&#1074;&#1080;&#1090;&#1077;&#1083;&#1100;&#1085;&#1072;&#1103;%20&#1082;&#1086;&#1096;&#1082;&#1072;%20&#1082;&#1072;&#1088;.mp3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21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12" Type="http://schemas.openxmlformats.org/officeDocument/2006/relationships/image" Target="../media/image29.wmf"/><Relationship Id="rId17" Type="http://schemas.openxmlformats.org/officeDocument/2006/relationships/image" Target="../media/image33.png"/><Relationship Id="rId2" Type="http://schemas.openxmlformats.org/officeDocument/2006/relationships/slideLayout" Target="../slideLayouts/slideLayout13.xml"/><Relationship Id="rId16" Type="http://schemas.microsoft.com/office/2007/relationships/hdphoto" Target="../media/hdphoto1.wdp"/><Relationship Id="rId1" Type="http://schemas.openxmlformats.org/officeDocument/2006/relationships/vmlDrawing" Target="../drawings/vmlDrawing5.vml"/><Relationship Id="rId6" Type="http://schemas.openxmlformats.org/officeDocument/2006/relationships/image" Target="../media/image31.png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7.bin"/><Relationship Id="rId15" Type="http://schemas.openxmlformats.org/officeDocument/2006/relationships/image" Target="../media/image32.png"/><Relationship Id="rId10" Type="http://schemas.openxmlformats.org/officeDocument/2006/relationships/image" Target="../media/image28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19.bin"/><Relationship Id="rId14" Type="http://schemas.openxmlformats.org/officeDocument/2006/relationships/image" Target="../media/image30.wmf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5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741368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000099"/>
                </a:solidFill>
              </a:rPr>
              <a:t>Урок</a:t>
            </a:r>
            <a:br>
              <a:rPr lang="ru-RU" sz="8000" b="1" dirty="0" smtClean="0">
                <a:solidFill>
                  <a:srgbClr val="000099"/>
                </a:solidFill>
              </a:rPr>
            </a:br>
            <a:r>
              <a:rPr lang="ru-RU" sz="8000" b="1" dirty="0" smtClean="0">
                <a:solidFill>
                  <a:srgbClr val="000099"/>
                </a:solidFill>
              </a:rPr>
              <a:t> математики </a:t>
            </a:r>
            <a:br>
              <a:rPr lang="ru-RU" sz="8000" b="1" dirty="0" smtClean="0">
                <a:solidFill>
                  <a:srgbClr val="000099"/>
                </a:solidFill>
              </a:rPr>
            </a:br>
            <a:r>
              <a:rPr lang="ru-RU" sz="8000" b="1" dirty="0" smtClean="0">
                <a:solidFill>
                  <a:srgbClr val="000099"/>
                </a:solidFill>
              </a:rPr>
              <a:t>в 4 «Д» классе</a:t>
            </a:r>
            <a:r>
              <a:rPr lang="ru-RU" sz="8000" dirty="0" smtClean="0">
                <a:solidFill>
                  <a:srgbClr val="000099"/>
                </a:solidFill>
              </a:rPr>
              <a:t/>
            </a:r>
            <a:br>
              <a:rPr lang="ru-RU" sz="8000" dirty="0" smtClean="0">
                <a:solidFill>
                  <a:srgbClr val="000099"/>
                </a:solidFill>
              </a:rPr>
            </a:br>
            <a:endParaRPr lang="ru-RU" sz="80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17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4303713" y="3357563"/>
          <a:ext cx="1343025" cy="253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6" name="Формула" r:id="rId3" imgW="114151" imgH="215619" progId="Equation.3">
                  <p:embed/>
                </p:oleObj>
              </mc:Choice>
              <mc:Fallback>
                <p:oleObj name="Формула" r:id="rId3" imgW="114151" imgH="2156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3713" y="3357563"/>
                        <a:ext cx="1343025" cy="2536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9" name="Rectangle 9"/>
          <p:cNvSpPr>
            <a:spLocks noChangeArrowheads="1"/>
          </p:cNvSpPr>
          <p:nvPr/>
        </p:nvSpPr>
        <p:spPr bwMode="auto">
          <a:xfrm>
            <a:off x="0" y="338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20" name="Object 8"/>
          <p:cNvGraphicFramePr>
            <a:graphicFrameLocks noChangeAspect="1"/>
          </p:cNvGraphicFramePr>
          <p:nvPr/>
        </p:nvGraphicFramePr>
        <p:xfrm>
          <a:off x="0" y="338138"/>
          <a:ext cx="2981325" cy="618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7" name="Формула" r:id="rId5" imgW="190417" imgH="393529" progId="Equation.3">
                  <p:embed/>
                </p:oleObj>
              </mc:Choice>
              <mc:Fallback>
                <p:oleObj name="Формула" r:id="rId5" imgW="19041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38138"/>
                        <a:ext cx="2981325" cy="6181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Text Box 10"/>
          <p:cNvSpPr txBox="1">
            <a:spLocks noChangeArrowheads="1"/>
          </p:cNvSpPr>
          <p:nvPr/>
        </p:nvSpPr>
        <p:spPr bwMode="auto">
          <a:xfrm>
            <a:off x="3975100" y="2873375"/>
            <a:ext cx="29733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9222" name="Text Box 11"/>
          <p:cNvSpPr txBox="1">
            <a:spLocks noChangeArrowheads="1"/>
          </p:cNvSpPr>
          <p:nvPr/>
        </p:nvSpPr>
        <p:spPr bwMode="auto">
          <a:xfrm>
            <a:off x="4191000" y="3089275"/>
            <a:ext cx="29733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9223" name="Text Box 13"/>
          <p:cNvSpPr txBox="1">
            <a:spLocks noChangeArrowheads="1"/>
          </p:cNvSpPr>
          <p:nvPr/>
        </p:nvSpPr>
        <p:spPr bwMode="auto">
          <a:xfrm>
            <a:off x="4479925" y="1865313"/>
            <a:ext cx="41957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4211638" y="1844675"/>
            <a:ext cx="41767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/>
              <a:t> - числитель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4140200" y="5084763"/>
            <a:ext cx="41767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200" b="1"/>
              <a:t>- знаменатель</a:t>
            </a:r>
          </a:p>
        </p:txBody>
      </p:sp>
    </p:spTree>
    <p:extLst>
      <p:ext uri="{BB962C8B-B14F-4D97-AF65-F5344CB8AC3E}">
        <p14:creationId xmlns:p14="http://schemas.microsoft.com/office/powerpoint/2010/main" val="418476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6" grpId="0"/>
      <p:bldP spid="133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72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8843" name="Object 1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8076778"/>
              </p:ext>
            </p:extLst>
          </p:nvPr>
        </p:nvGraphicFramePr>
        <p:xfrm>
          <a:off x="308629" y="1577181"/>
          <a:ext cx="631825" cy="194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9" name="Формула" r:id="rId3" imgW="152334" imgH="393529" progId="Equation.3">
                  <p:embed/>
                </p:oleObj>
              </mc:Choice>
              <mc:Fallback>
                <p:oleObj name="Формула" r:id="rId3" imgW="15233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629" y="1577181"/>
                        <a:ext cx="631825" cy="194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849" name="Object 177"/>
          <p:cNvGraphicFramePr>
            <a:graphicFrameLocks noChangeAspect="1"/>
          </p:cNvGraphicFramePr>
          <p:nvPr/>
        </p:nvGraphicFramePr>
        <p:xfrm>
          <a:off x="1547813" y="1628775"/>
          <a:ext cx="674687" cy="187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0" name="Формула" r:id="rId5" imgW="152334" imgH="393529" progId="Equation.3">
                  <p:embed/>
                </p:oleObj>
              </mc:Choice>
              <mc:Fallback>
                <p:oleObj name="Формула" r:id="rId5" imgW="15233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1628775"/>
                        <a:ext cx="674687" cy="187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848" name="Object 176"/>
          <p:cNvGraphicFramePr>
            <a:graphicFrameLocks noChangeAspect="1"/>
          </p:cNvGraphicFramePr>
          <p:nvPr/>
        </p:nvGraphicFramePr>
        <p:xfrm>
          <a:off x="2555875" y="1628775"/>
          <a:ext cx="885825" cy="187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1" name="Формула" r:id="rId7" imgW="203112" imgH="393529" progId="Equation.3">
                  <p:embed/>
                </p:oleObj>
              </mc:Choice>
              <mc:Fallback>
                <p:oleObj name="Формула" r:id="rId7" imgW="203112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1628775"/>
                        <a:ext cx="885825" cy="187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847" name="Object 175"/>
          <p:cNvGraphicFramePr>
            <a:graphicFrameLocks noChangeAspect="1"/>
          </p:cNvGraphicFramePr>
          <p:nvPr/>
        </p:nvGraphicFramePr>
        <p:xfrm>
          <a:off x="3924300" y="1628775"/>
          <a:ext cx="969963" cy="187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2" name="Формула" r:id="rId9" imgW="228501" imgH="393529" progId="Equation.3">
                  <p:embed/>
                </p:oleObj>
              </mc:Choice>
              <mc:Fallback>
                <p:oleObj name="Формула" r:id="rId9" imgW="228501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1628775"/>
                        <a:ext cx="969963" cy="187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846" name="Object 174"/>
          <p:cNvGraphicFramePr>
            <a:graphicFrameLocks noChangeAspect="1"/>
          </p:cNvGraphicFramePr>
          <p:nvPr/>
        </p:nvGraphicFramePr>
        <p:xfrm>
          <a:off x="5148263" y="1700213"/>
          <a:ext cx="1196975" cy="172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3" name="Формула" r:id="rId11" imgW="291973" imgH="393529" progId="Equation.3">
                  <p:embed/>
                </p:oleObj>
              </mc:Choice>
              <mc:Fallback>
                <p:oleObj name="Формула" r:id="rId11" imgW="291973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263" y="1700213"/>
                        <a:ext cx="1196975" cy="172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845" name="Object 173"/>
          <p:cNvGraphicFramePr>
            <a:graphicFrameLocks noChangeAspect="1"/>
          </p:cNvGraphicFramePr>
          <p:nvPr/>
        </p:nvGraphicFramePr>
        <p:xfrm>
          <a:off x="6804025" y="1628775"/>
          <a:ext cx="1644650" cy="187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4" name="Формула" r:id="rId13" imgW="368140" imgH="393529" progId="Equation.3">
                  <p:embed/>
                </p:oleObj>
              </mc:Choice>
              <mc:Fallback>
                <p:oleObj name="Формула" r:id="rId13" imgW="368140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025" y="1628775"/>
                        <a:ext cx="1644650" cy="1871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3" name="Rectangle 179"/>
          <p:cNvSpPr>
            <a:spLocks noChangeArrowheads="1"/>
          </p:cNvSpPr>
          <p:nvPr/>
        </p:nvSpPr>
        <p:spPr bwMode="auto">
          <a:xfrm>
            <a:off x="0" y="1035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1274" name="Rectangle 180"/>
          <p:cNvSpPr>
            <a:spLocks noChangeArrowheads="1"/>
          </p:cNvSpPr>
          <p:nvPr/>
        </p:nvSpPr>
        <p:spPr bwMode="auto">
          <a:xfrm>
            <a:off x="0" y="1425575"/>
            <a:ext cx="5524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2600" b="1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1275" name="Rectangle 181"/>
          <p:cNvSpPr>
            <a:spLocks noChangeArrowheads="1"/>
          </p:cNvSpPr>
          <p:nvPr/>
        </p:nvSpPr>
        <p:spPr bwMode="auto">
          <a:xfrm>
            <a:off x="0" y="2305050"/>
            <a:ext cx="8286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2600" b="1" dirty="0">
                <a:cs typeface="Times New Roman" pitchFamily="18" charset="0"/>
              </a:rPr>
              <a:t>       </a:t>
            </a:r>
            <a:endParaRPr lang="ru-RU" dirty="0"/>
          </a:p>
        </p:txBody>
      </p:sp>
      <p:sp>
        <p:nvSpPr>
          <p:cNvPr id="11276" name="Rectangle 182"/>
          <p:cNvSpPr>
            <a:spLocks noChangeArrowheads="1"/>
          </p:cNvSpPr>
          <p:nvPr/>
        </p:nvSpPr>
        <p:spPr bwMode="auto">
          <a:xfrm>
            <a:off x="0" y="3184525"/>
            <a:ext cx="8286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2600" b="1">
                <a:cs typeface="Times New Roman" pitchFamily="18" charset="0"/>
              </a:rPr>
              <a:t>       </a:t>
            </a:r>
            <a:endParaRPr lang="ru-RU"/>
          </a:p>
        </p:txBody>
      </p:sp>
      <p:sp>
        <p:nvSpPr>
          <p:cNvPr id="11277" name="Rectangle 183"/>
          <p:cNvSpPr>
            <a:spLocks noChangeArrowheads="1"/>
          </p:cNvSpPr>
          <p:nvPr/>
        </p:nvSpPr>
        <p:spPr bwMode="auto">
          <a:xfrm>
            <a:off x="0" y="4064000"/>
            <a:ext cx="5524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2600" b="1">
                <a:cs typeface="Times New Roman" pitchFamily="18" charset="0"/>
              </a:rPr>
              <a:t>    </a:t>
            </a:r>
            <a:endParaRPr lang="ru-RU"/>
          </a:p>
        </p:txBody>
      </p:sp>
      <p:sp>
        <p:nvSpPr>
          <p:cNvPr id="11278" name="Rectangle 184"/>
          <p:cNvSpPr>
            <a:spLocks noChangeArrowheads="1"/>
          </p:cNvSpPr>
          <p:nvPr/>
        </p:nvSpPr>
        <p:spPr bwMode="auto">
          <a:xfrm>
            <a:off x="0" y="4943475"/>
            <a:ext cx="4603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2600" b="1">
                <a:cs typeface="Times New Roman" pitchFamily="18" charset="0"/>
              </a:rPr>
              <a:t>   </a:t>
            </a:r>
            <a:endParaRPr lang="ru-RU"/>
          </a:p>
        </p:txBody>
      </p:sp>
      <p:sp>
        <p:nvSpPr>
          <p:cNvPr id="11279" name="Rectangle 18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95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88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884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8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8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288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2884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8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8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288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288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8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28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288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2884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8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28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288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288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28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28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288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2884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28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28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7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749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5" y="0"/>
            <a:ext cx="9182488" cy="6785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404445" y="548680"/>
                <a:ext cx="543739" cy="101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ru-RU" sz="32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4445" y="548680"/>
                <a:ext cx="543739" cy="101431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508104" y="678240"/>
                <a:ext cx="498855" cy="900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ru-RU" sz="28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678240"/>
                <a:ext cx="498855" cy="90024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582799" y="629634"/>
                <a:ext cx="498855" cy="9107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ru-RU" sz="2800" b="1" i="1" smtClean="0">
                              <a:latin typeface="Cambria Math"/>
                            </a:rPr>
                            <m:t>𝟖</m:t>
                          </m:r>
                        </m:den>
                      </m:f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2799" y="629634"/>
                <a:ext cx="498855" cy="91076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3528" y="2204864"/>
                <a:ext cx="638315" cy="7838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1" i="1" smtClean="0">
                              <a:latin typeface="Cambria Math"/>
                            </a:rPr>
                            <m:t>𝟔</m:t>
                          </m:r>
                        </m:num>
                        <m:den>
                          <m:r>
                            <a:rPr lang="ru-RU" sz="2400" b="1" i="1" smtClean="0">
                              <a:latin typeface="Cambria Math"/>
                            </a:rPr>
                            <m:t>𝟏𝟏</m:t>
                          </m:r>
                        </m:den>
                      </m:f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204864"/>
                <a:ext cx="638315" cy="78380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115616" y="5517232"/>
                <a:ext cx="498855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ru-RU" sz="2800" b="1" i="1" smtClean="0">
                              <a:latin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5517232"/>
                <a:ext cx="498855" cy="90178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275856" y="3221801"/>
                <a:ext cx="713657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latin typeface="Cambria Math"/>
                            </a:rPr>
                            <m:t>𝟏𝟎</m:t>
                          </m:r>
                        </m:num>
                        <m:den>
                          <m:r>
                            <a:rPr lang="ru-RU" sz="2800" b="1" i="1" smtClean="0"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3221801"/>
                <a:ext cx="713657" cy="90178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156176" y="5373216"/>
                <a:ext cx="498855" cy="900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ru-RU" sz="2800" b="1" i="1" smtClean="0">
                              <a:latin typeface="Cambria Math"/>
                            </a:rPr>
                            <m:t>𝟗</m:t>
                          </m:r>
                        </m:den>
                      </m:f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5373216"/>
                <a:ext cx="498855" cy="90024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028384" y="5733256"/>
                <a:ext cx="713657" cy="9105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ru-RU" sz="2800" b="1" i="1" smtClean="0"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8384" y="5733256"/>
                <a:ext cx="713657" cy="91057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409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00" y="500042"/>
            <a:ext cx="692948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66003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Ф И З М И Н У Т К А</a:t>
            </a:r>
          </a:p>
        </p:txBody>
      </p:sp>
      <p:sp>
        <p:nvSpPr>
          <p:cNvPr id="35842" name="TextBox 7"/>
          <p:cNvSpPr txBox="1">
            <a:spLocks noChangeArrowheads="1"/>
          </p:cNvSpPr>
          <p:nvPr/>
        </p:nvSpPr>
        <p:spPr bwMode="auto">
          <a:xfrm>
            <a:off x="2286000" y="2643188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entury Gothic" pitchFamily="34" charset="0"/>
            </a:endParaRPr>
          </a:p>
        </p:txBody>
      </p:sp>
      <p:pic>
        <p:nvPicPr>
          <p:cNvPr id="35843" name="Picture 11" descr="C:\Documents and Settings\Admin\Мои документы\Мои рисунки\1 СЕНТЯБРЯ\67747b2dfdd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4653297"/>
            <a:ext cx="1470118" cy="180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3779838" y="1773238"/>
            <a:ext cx="1566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i="1">
              <a:solidFill>
                <a:srgbClr val="C00000"/>
              </a:solidFill>
            </a:endParaRPr>
          </a:p>
        </p:txBody>
      </p:sp>
      <p:sp>
        <p:nvSpPr>
          <p:cNvPr id="35845" name="TextBox 4"/>
          <p:cNvSpPr txBox="1">
            <a:spLocks noChangeArrowheads="1"/>
          </p:cNvSpPr>
          <p:nvPr/>
        </p:nvSpPr>
        <p:spPr bwMode="auto">
          <a:xfrm>
            <a:off x="1547813" y="1844675"/>
            <a:ext cx="4286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 u="sng">
                <a:latin typeface="Century Gothic" pitchFamily="34" charset="0"/>
              </a:rPr>
              <a:t>1</a:t>
            </a:r>
          </a:p>
          <a:p>
            <a:r>
              <a:rPr lang="ru-RU" sz="6000" b="1">
                <a:latin typeface="Century Gothic" pitchFamily="34" charset="0"/>
              </a:rPr>
              <a:t>2</a:t>
            </a:r>
          </a:p>
        </p:txBody>
      </p:sp>
      <p:sp>
        <p:nvSpPr>
          <p:cNvPr id="35846" name="Прямоугольник 6"/>
          <p:cNvSpPr>
            <a:spLocks noChangeArrowheads="1"/>
          </p:cNvSpPr>
          <p:nvPr/>
        </p:nvSpPr>
        <p:spPr bwMode="auto">
          <a:xfrm>
            <a:off x="2571750" y="1857375"/>
            <a:ext cx="4286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 u="sng">
                <a:latin typeface="Century Gothic" pitchFamily="34" charset="0"/>
              </a:rPr>
              <a:t>3</a:t>
            </a:r>
          </a:p>
          <a:p>
            <a:r>
              <a:rPr lang="ru-RU" sz="6000" b="1">
                <a:latin typeface="Century Gothic" pitchFamily="34" charset="0"/>
              </a:rPr>
              <a:t>4</a:t>
            </a:r>
          </a:p>
        </p:txBody>
      </p:sp>
      <p:sp>
        <p:nvSpPr>
          <p:cNvPr id="35847" name="Прямоугольник 7"/>
          <p:cNvSpPr>
            <a:spLocks noChangeArrowheads="1"/>
          </p:cNvSpPr>
          <p:nvPr/>
        </p:nvSpPr>
        <p:spPr bwMode="auto">
          <a:xfrm>
            <a:off x="3857625" y="1857375"/>
            <a:ext cx="4286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 u="sng">
                <a:latin typeface="Century Gothic" pitchFamily="34" charset="0"/>
              </a:rPr>
              <a:t>1</a:t>
            </a:r>
          </a:p>
          <a:p>
            <a:r>
              <a:rPr lang="ru-RU" sz="6000" b="1">
                <a:latin typeface="Century Gothic" pitchFamily="34" charset="0"/>
              </a:rPr>
              <a:t>8</a:t>
            </a:r>
          </a:p>
        </p:txBody>
      </p:sp>
      <p:sp>
        <p:nvSpPr>
          <p:cNvPr id="35848" name="Прямоугольник 8"/>
          <p:cNvSpPr>
            <a:spLocks noChangeArrowheads="1"/>
          </p:cNvSpPr>
          <p:nvPr/>
        </p:nvSpPr>
        <p:spPr bwMode="auto">
          <a:xfrm>
            <a:off x="6215063" y="1857375"/>
            <a:ext cx="4286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 u="sng">
                <a:latin typeface="Century Gothic" pitchFamily="34" charset="0"/>
              </a:rPr>
              <a:t>4</a:t>
            </a:r>
          </a:p>
          <a:p>
            <a:r>
              <a:rPr lang="ru-RU" sz="6000" b="1">
                <a:latin typeface="Century Gothic" pitchFamily="34" charset="0"/>
              </a:rPr>
              <a:t>7</a:t>
            </a:r>
          </a:p>
        </p:txBody>
      </p:sp>
      <p:sp>
        <p:nvSpPr>
          <p:cNvPr id="35849" name="Прямоугольник 9"/>
          <p:cNvSpPr>
            <a:spLocks noChangeArrowheads="1"/>
          </p:cNvSpPr>
          <p:nvPr/>
        </p:nvSpPr>
        <p:spPr bwMode="auto">
          <a:xfrm>
            <a:off x="5072063" y="1857375"/>
            <a:ext cx="35718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 u="sng">
                <a:latin typeface="Century Gothic" pitchFamily="34" charset="0"/>
              </a:rPr>
              <a:t>7</a:t>
            </a:r>
          </a:p>
          <a:p>
            <a:r>
              <a:rPr lang="ru-RU" sz="6000" b="1">
                <a:latin typeface="Century Gothic" pitchFamily="34" charset="0"/>
              </a:rPr>
              <a:t>9</a:t>
            </a:r>
          </a:p>
        </p:txBody>
      </p:sp>
      <p:pic>
        <p:nvPicPr>
          <p:cNvPr id="35850" name="Picture 12" descr="CALVIN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3789363"/>
            <a:ext cx="1313180" cy="1727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1" name="Picture 13" descr="KIDS0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48488" y="3789363"/>
            <a:ext cx="18573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4" name="Удивительная кошка кар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243888" y="6092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392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58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3269" fill="hold"/>
                                        <p:tgtEl>
                                          <p:spTgt spid="358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54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5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1455716"/>
              </p:ext>
            </p:extLst>
          </p:nvPr>
        </p:nvGraphicFramePr>
        <p:xfrm>
          <a:off x="9612560" y="5013176"/>
          <a:ext cx="1620520" cy="161925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39750"/>
                <a:gridCol w="540385"/>
                <a:gridCol w="540385"/>
              </a:tblGrid>
              <a:tr h="5397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97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397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443038" y="3665538"/>
          <a:ext cx="1143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0" name="Формула" r:id="rId3" imgW="114250" imgH="431613" progId="Equation.3">
                  <p:embed/>
                </p:oleObj>
              </mc:Choice>
              <mc:Fallback>
                <p:oleObj name="Формула" r:id="rId3" imgW="114250" imgH="431613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3038" y="3665538"/>
                        <a:ext cx="114300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1443038" y="36655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1443038" y="74025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1443038" y="8688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1443038" y="9450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1443038" y="10212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1443038" y="109077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180437"/>
              </p:ext>
            </p:extLst>
          </p:nvPr>
        </p:nvGraphicFramePr>
        <p:xfrm>
          <a:off x="899592" y="586261"/>
          <a:ext cx="1620520" cy="161925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39750"/>
                <a:gridCol w="540385"/>
                <a:gridCol w="540385"/>
              </a:tblGrid>
              <a:tr h="5397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1" name="Объект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9058589"/>
              </p:ext>
            </p:extLst>
          </p:nvPr>
        </p:nvGraphicFramePr>
        <p:xfrm>
          <a:off x="231543" y="5301208"/>
          <a:ext cx="11430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1" name="Формула" r:id="rId5" imgW="114250" imgH="431613" progId="Equation.3">
                  <p:embed/>
                </p:oleObj>
              </mc:Choice>
              <mc:Fallback>
                <p:oleObj name="Формула" r:id="rId5" imgW="114250" imgH="431613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543" y="5301208"/>
                        <a:ext cx="114300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" name="Полотно 8"/>
          <p:cNvGrpSpPr/>
          <p:nvPr/>
        </p:nvGrpSpPr>
        <p:grpSpPr>
          <a:xfrm>
            <a:off x="3847579" y="621998"/>
            <a:ext cx="2159000" cy="1640840"/>
            <a:chOff x="0" y="0"/>
            <a:chExt cx="2159000" cy="1640840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0" y="0"/>
              <a:ext cx="2159000" cy="164084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42" name="AutoShape 4"/>
            <p:cNvSpPr>
              <a:spLocks noChangeArrowheads="1"/>
            </p:cNvSpPr>
            <p:nvPr/>
          </p:nvSpPr>
          <p:spPr bwMode="auto">
            <a:xfrm>
              <a:off x="63500" y="0"/>
              <a:ext cx="2000673" cy="1628244"/>
            </a:xfrm>
            <a:prstGeom prst="hexagon">
              <a:avLst>
                <a:gd name="adj" fmla="val 30467"/>
                <a:gd name="vf" fmla="val 11547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ru-RU"/>
            </a:p>
          </p:txBody>
        </p:sp>
        <p:cxnSp>
          <p:nvCxnSpPr>
            <p:cNvPr id="43" name="Прямая соединительная линия 42"/>
            <p:cNvCxnSpPr>
              <a:stCxn id="42" idx="4"/>
              <a:endCxn id="42" idx="1"/>
            </p:cNvCxnSpPr>
            <p:nvPr/>
          </p:nvCxnSpPr>
          <p:spPr>
            <a:xfrm>
              <a:off x="559577" y="0"/>
              <a:ext cx="1008519" cy="16282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>
              <a:stCxn id="42" idx="5"/>
            </p:cNvCxnSpPr>
            <p:nvPr/>
          </p:nvCxnSpPr>
          <p:spPr>
            <a:xfrm flipH="1">
              <a:off x="559577" y="0"/>
              <a:ext cx="1008519" cy="16282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>
              <a:stCxn id="42" idx="3"/>
              <a:endCxn id="42" idx="0"/>
            </p:cNvCxnSpPr>
            <p:nvPr/>
          </p:nvCxnSpPr>
          <p:spPr>
            <a:xfrm>
              <a:off x="63500" y="814122"/>
              <a:ext cx="2000673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8230" name="Picture 3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3413"/>
            <a:ext cx="3178696" cy="190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684484"/>
              </p:ext>
            </p:extLst>
          </p:nvPr>
        </p:nvGraphicFramePr>
        <p:xfrm>
          <a:off x="152400" y="3902076"/>
          <a:ext cx="6259195" cy="84832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67665"/>
                <a:gridCol w="367665"/>
                <a:gridCol w="367665"/>
                <a:gridCol w="368300"/>
                <a:gridCol w="368300"/>
                <a:gridCol w="368300"/>
                <a:gridCol w="368300"/>
                <a:gridCol w="368300"/>
                <a:gridCol w="368300"/>
                <a:gridCol w="368300"/>
                <a:gridCol w="368300"/>
                <a:gridCol w="368300"/>
                <a:gridCol w="368300"/>
                <a:gridCol w="368300"/>
                <a:gridCol w="368300"/>
                <a:gridCol w="368300"/>
                <a:gridCol w="368300"/>
              </a:tblGrid>
              <a:tr h="8483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" name="Rectangle 46"/>
          <p:cNvSpPr>
            <a:spLocks noChangeArrowheads="1"/>
          </p:cNvSpPr>
          <p:nvPr/>
        </p:nvSpPr>
        <p:spPr bwMode="auto">
          <a:xfrm>
            <a:off x="1443038" y="36655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Rectangle 4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7" name="Объект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2095974"/>
              </p:ext>
            </p:extLst>
          </p:nvPr>
        </p:nvGraphicFramePr>
        <p:xfrm>
          <a:off x="1619672" y="2492896"/>
          <a:ext cx="432048" cy="1252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2" name="Формула" r:id="rId7" imgW="139639" imgH="393529" progId="Equation.3">
                  <p:embed/>
                </p:oleObj>
              </mc:Choice>
              <mc:Fallback>
                <p:oleObj name="Формула" r:id="rId7" imgW="139639" imgH="393529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2492896"/>
                        <a:ext cx="432048" cy="12529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Rectangle 50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5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0" name="Объект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0427946"/>
              </p:ext>
            </p:extLst>
          </p:nvPr>
        </p:nvGraphicFramePr>
        <p:xfrm>
          <a:off x="4576762" y="2636912"/>
          <a:ext cx="427286" cy="1102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3" name="Формула" r:id="rId9" imgW="152334" imgH="393529" progId="Equation.3">
                  <p:embed/>
                </p:oleObj>
              </mc:Choice>
              <mc:Fallback>
                <p:oleObj name="Формула" r:id="rId9" imgW="152334" imgH="393529" progId="Equation.3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6762" y="2636912"/>
                        <a:ext cx="427286" cy="11026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Rectangle 5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2" name="Объект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8491326"/>
              </p:ext>
            </p:extLst>
          </p:nvPr>
        </p:nvGraphicFramePr>
        <p:xfrm>
          <a:off x="7005940" y="2348880"/>
          <a:ext cx="448816" cy="1122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4" name="Формула" r:id="rId11" imgW="152334" imgH="393529" progId="Equation.3">
                  <p:embed/>
                </p:oleObj>
              </mc:Choice>
              <mc:Fallback>
                <p:oleObj name="Формула" r:id="rId11" imgW="152334" imgH="393529" progId="Equation.3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5940" y="2348880"/>
                        <a:ext cx="448816" cy="1122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Rectangle 55"/>
          <p:cNvSpPr>
            <a:spLocks noChangeArrowheads="1"/>
          </p:cNvSpPr>
          <p:nvPr/>
        </p:nvSpPr>
        <p:spPr bwMode="auto">
          <a:xfrm>
            <a:off x="0" y="1219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5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5" name="Объект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932442"/>
              </p:ext>
            </p:extLst>
          </p:nvPr>
        </p:nvGraphicFramePr>
        <p:xfrm>
          <a:off x="1907704" y="5013176"/>
          <a:ext cx="694760" cy="1267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5" name="Формула" r:id="rId13" imgW="215713" imgH="393359" progId="Equation.3">
                  <p:embed/>
                </p:oleObj>
              </mc:Choice>
              <mc:Fallback>
                <p:oleObj name="Формула" r:id="rId13" imgW="215713" imgH="393359" progId="Equation.3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5013176"/>
                        <a:ext cx="694760" cy="12679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6" name="Рисунок 55" descr="http://festival.1september.ru/articles/104561/img1.gif"/>
          <p:cNvPicPr/>
          <p:nvPr/>
        </p:nvPicPr>
        <p:blipFill rotWithShape="1">
          <a:blip r:embed="rId1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50000"/>
                    </a14:imgEffect>
                    <a14:imgEffect>
                      <a14:saturation sat="15000"/>
                    </a14:imgEffect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745" t="-32935" r="55381" b="32935"/>
          <a:stretch/>
        </p:blipFill>
        <p:spPr bwMode="auto">
          <a:xfrm>
            <a:off x="6624000" y="2700000"/>
            <a:ext cx="2211952" cy="29318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435664" y="5573757"/>
                <a:ext cx="588623" cy="1129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6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ru-RU" sz="36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5664" y="5573757"/>
                <a:ext cx="588623" cy="1129476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993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festival.1september.ru/articles/520224/img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" y="188640"/>
            <a:ext cx="9144000" cy="6480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" t="7" r="71295" b="69076"/>
          <a:stretch/>
        </p:blipFill>
        <p:spPr bwMode="auto">
          <a:xfrm>
            <a:off x="7236296" y="4149080"/>
            <a:ext cx="1889689" cy="1454580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886828" y="5603660"/>
                <a:ext cx="588623" cy="1129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6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ru-RU" sz="36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6828" y="5603660"/>
                <a:ext cx="588623" cy="112947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729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036496" cy="674136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</a:p>
          <a:p>
            <a:pPr marL="0" indent="0" algn="ctr">
              <a:buNone/>
            </a:pPr>
            <a:r>
              <a:rPr lang="ru-RU" sz="4400" b="1" dirty="0" smtClean="0"/>
              <a:t>ЗАДАЧА</a:t>
            </a:r>
            <a:endParaRPr lang="ru-RU" sz="4400" b="1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3600" dirty="0" smtClean="0"/>
              <a:t>Петя </a:t>
            </a:r>
            <a:r>
              <a:rPr lang="ru-RU" sz="3600" dirty="0"/>
              <a:t>готовил уроки 2 часа. На математику он потратил   этого времени, а на географию оставшегося времени. Сколько минут Петя готовил уроки по математике и сколько по географии?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382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СПАСИБО ЗА УРОК!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379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6000" b="1" i="1" dirty="0" smtClean="0">
              <a:solidFill>
                <a:srgbClr val="000066"/>
              </a:solidFill>
            </a:endParaRPr>
          </a:p>
          <a:p>
            <a:pPr marL="0" indent="0">
              <a:buNone/>
            </a:pPr>
            <a:endParaRPr lang="ru-RU" sz="6000" b="1" i="1" dirty="0">
              <a:solidFill>
                <a:srgbClr val="000066"/>
              </a:solidFill>
            </a:endParaRPr>
          </a:p>
          <a:p>
            <a:pPr marL="0" indent="0">
              <a:buNone/>
            </a:pPr>
            <a:r>
              <a:rPr lang="ru-RU" sz="6000" b="1" i="1" dirty="0" smtClean="0">
                <a:solidFill>
                  <a:srgbClr val="000066"/>
                </a:solidFill>
              </a:rPr>
              <a:t>« Не для школы, а для жизни мы учимся…» (</a:t>
            </a:r>
            <a:r>
              <a:rPr lang="ru-RU" sz="3600" b="1" dirty="0" err="1" smtClean="0">
                <a:solidFill>
                  <a:srgbClr val="000066"/>
                </a:solidFill>
              </a:rPr>
              <a:t>Луций</a:t>
            </a:r>
            <a:r>
              <a:rPr lang="ru-RU" sz="3600" b="1" dirty="0" smtClean="0">
                <a:solidFill>
                  <a:srgbClr val="000066"/>
                </a:solidFill>
              </a:rPr>
              <a:t> </a:t>
            </a:r>
            <a:r>
              <a:rPr lang="ru-RU" sz="3600" b="1" dirty="0" err="1" smtClean="0">
                <a:solidFill>
                  <a:srgbClr val="000066"/>
                </a:solidFill>
              </a:rPr>
              <a:t>Анней</a:t>
            </a:r>
            <a:r>
              <a:rPr lang="ru-RU" sz="3600" b="1" dirty="0" smtClean="0">
                <a:solidFill>
                  <a:srgbClr val="000066"/>
                </a:solidFill>
              </a:rPr>
              <a:t> Сенека)</a:t>
            </a:r>
            <a:endParaRPr lang="ru-RU" sz="3600" b="1" dirty="0">
              <a:solidFill>
                <a:srgbClr val="000066"/>
              </a:solidFill>
            </a:endParaRPr>
          </a:p>
        </p:txBody>
      </p:sp>
      <p:pic>
        <p:nvPicPr>
          <p:cNvPr id="6" name="Picture 2" descr="C:\Users\1\Desktop\ОТКРЫТЫЙ УРОК 2012\СЕНЕ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01962"/>
            <a:ext cx="1512168" cy="1859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90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741368"/>
          </a:xfrm>
        </p:spPr>
        <p:txBody>
          <a:bodyPr/>
          <a:lstStyle/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800000"/>
                </a:solidFill>
              </a:rPr>
              <a:t>МАТЕМАТИЧЕСКИЙ ДИКТАНТ</a:t>
            </a:r>
            <a:endParaRPr lang="ru-RU" sz="48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25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b="1" dirty="0" smtClean="0"/>
          </a:p>
          <a:p>
            <a:pPr marL="0" indent="0" algn="ctr">
              <a:buNone/>
            </a:pPr>
            <a:r>
              <a:rPr lang="ru-RU" sz="4800" b="1" dirty="0" smtClean="0"/>
              <a:t>Математический диктант</a:t>
            </a:r>
          </a:p>
          <a:p>
            <a:pPr marL="0" indent="0" algn="ctr">
              <a:buNone/>
            </a:pPr>
            <a:r>
              <a:rPr lang="ru-RU" sz="4800" b="1" dirty="0" smtClean="0"/>
              <a:t>Ответы</a:t>
            </a:r>
          </a:p>
          <a:p>
            <a:pPr marL="0" indent="0" algn="ctr">
              <a:buNone/>
            </a:pPr>
            <a:r>
              <a:rPr lang="ru-RU" sz="8000" b="1" dirty="0" smtClean="0"/>
              <a:t>140, 80, 260, 200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270597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0"/>
            <a:ext cx="6696744" cy="4929411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7200" b="1" dirty="0" smtClean="0"/>
              <a:t>80, 140, 200, 260 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60232" y="1600200"/>
            <a:ext cx="202656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b="1" dirty="0" smtClean="0">
                <a:solidFill>
                  <a:srgbClr val="C00000"/>
                </a:solidFill>
              </a:rPr>
              <a:t>,320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54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58" name="Group 3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07888"/>
              </p:ext>
            </p:extLst>
          </p:nvPr>
        </p:nvGraphicFramePr>
        <p:xfrm>
          <a:off x="971550" y="332656"/>
          <a:ext cx="3095625" cy="3096344"/>
        </p:xfrm>
        <a:graphic>
          <a:graphicData uri="http://schemas.openxmlformats.org/drawingml/2006/table">
            <a:tbl>
              <a:tblPr/>
              <a:tblGrid>
                <a:gridCol w="1584226"/>
                <a:gridCol w="1511399"/>
              </a:tblGrid>
              <a:tr h="15490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AC8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47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461" name="Group 3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613285"/>
              </p:ext>
            </p:extLst>
          </p:nvPr>
        </p:nvGraphicFramePr>
        <p:xfrm>
          <a:off x="5435600" y="332657"/>
          <a:ext cx="2808807" cy="2683941"/>
        </p:xfrm>
        <a:graphic>
          <a:graphicData uri="http://schemas.openxmlformats.org/drawingml/2006/table">
            <a:tbl>
              <a:tblPr/>
              <a:tblGrid>
                <a:gridCol w="936269"/>
                <a:gridCol w="936269"/>
                <a:gridCol w="936269"/>
              </a:tblGrid>
              <a:tr h="9361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4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7F7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462" name="Group 3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813445"/>
              </p:ext>
            </p:extLst>
          </p:nvPr>
        </p:nvGraphicFramePr>
        <p:xfrm>
          <a:off x="1043608" y="3645024"/>
          <a:ext cx="2952750" cy="2735261"/>
        </p:xfrm>
        <a:graphic>
          <a:graphicData uri="http://schemas.openxmlformats.org/drawingml/2006/table">
            <a:tbl>
              <a:tblPr/>
              <a:tblGrid>
                <a:gridCol w="738187"/>
                <a:gridCol w="738188"/>
                <a:gridCol w="738187"/>
                <a:gridCol w="738188"/>
              </a:tblGrid>
              <a:tr h="684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464" name="Group 368"/>
          <p:cNvGraphicFramePr>
            <a:graphicFrameLocks noGrp="1"/>
          </p:cNvGraphicFramePr>
          <p:nvPr/>
        </p:nvGraphicFramePr>
        <p:xfrm>
          <a:off x="5435600" y="3357563"/>
          <a:ext cx="2881313" cy="2698750"/>
        </p:xfrm>
        <a:graphic>
          <a:graphicData uri="http://schemas.openxmlformats.org/drawingml/2006/table">
            <a:tbl>
              <a:tblPr/>
              <a:tblGrid>
                <a:gridCol w="573088"/>
                <a:gridCol w="573087"/>
                <a:gridCol w="573088"/>
                <a:gridCol w="573087"/>
                <a:gridCol w="588963"/>
              </a:tblGrid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A1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699" name="Group 603"/>
          <p:cNvGraphicFramePr>
            <a:graphicFrameLocks noGrp="1"/>
          </p:cNvGraphicFramePr>
          <p:nvPr/>
        </p:nvGraphicFramePr>
        <p:xfrm>
          <a:off x="2936875" y="1809750"/>
          <a:ext cx="3270250" cy="3238500"/>
        </p:xfrm>
        <a:graphic>
          <a:graphicData uri="http://schemas.openxmlformats.org/drawingml/2006/table">
            <a:tbl>
              <a:tblPr/>
              <a:tblGrid>
                <a:gridCol w="539750"/>
                <a:gridCol w="539750"/>
                <a:gridCol w="539750"/>
                <a:gridCol w="539750"/>
                <a:gridCol w="555625"/>
                <a:gridCol w="555625"/>
              </a:tblGrid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A7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705" name="Object 60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4439672"/>
              </p:ext>
            </p:extLst>
          </p:nvPr>
        </p:nvGraphicFramePr>
        <p:xfrm>
          <a:off x="539552" y="908720"/>
          <a:ext cx="280988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" name="Формула" r:id="rId3" imgW="152334" imgH="393529" progId="Equation.3">
                  <p:embed/>
                </p:oleObj>
              </mc:Choice>
              <mc:Fallback>
                <p:oleObj name="Формула" r:id="rId3" imgW="152334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908720"/>
                        <a:ext cx="280988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06" name="Object 610"/>
          <p:cNvGraphicFramePr>
            <a:graphicFrameLocks noChangeAspect="1"/>
          </p:cNvGraphicFramePr>
          <p:nvPr/>
        </p:nvGraphicFramePr>
        <p:xfrm>
          <a:off x="395288" y="5013325"/>
          <a:ext cx="320675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1" name="Формула" r:id="rId5" imgW="203112" imgH="393529" progId="Equation.3">
                  <p:embed/>
                </p:oleObj>
              </mc:Choice>
              <mc:Fallback>
                <p:oleObj name="Формула" r:id="rId5" imgW="203112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5013325"/>
                        <a:ext cx="320675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07" name="Object 611"/>
          <p:cNvGraphicFramePr>
            <a:graphicFrameLocks noChangeAspect="1"/>
          </p:cNvGraphicFramePr>
          <p:nvPr/>
        </p:nvGraphicFramePr>
        <p:xfrm>
          <a:off x="4427538" y="5157788"/>
          <a:ext cx="404812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2" name="Формула" r:id="rId7" imgW="215713" imgH="393359" progId="Equation.3">
                  <p:embed/>
                </p:oleObj>
              </mc:Choice>
              <mc:Fallback>
                <p:oleObj name="Формула" r:id="rId7" imgW="215713" imgH="39335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5157788"/>
                        <a:ext cx="404812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08" name="Object 612"/>
          <p:cNvGraphicFramePr>
            <a:graphicFrameLocks noChangeAspect="1"/>
          </p:cNvGraphicFramePr>
          <p:nvPr/>
        </p:nvGraphicFramePr>
        <p:xfrm>
          <a:off x="8604250" y="908050"/>
          <a:ext cx="209550" cy="122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3" name="Формула" r:id="rId9" imgW="139639" imgH="660113" progId="Equation.3">
                  <p:embed/>
                </p:oleObj>
              </mc:Choice>
              <mc:Fallback>
                <p:oleObj name="Формула" r:id="rId9" imgW="139639" imgH="6601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0" y="908050"/>
                        <a:ext cx="209550" cy="1223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09" name="Object 613"/>
          <p:cNvGraphicFramePr>
            <a:graphicFrameLocks noChangeAspect="1"/>
          </p:cNvGraphicFramePr>
          <p:nvPr/>
        </p:nvGraphicFramePr>
        <p:xfrm>
          <a:off x="8459788" y="5300663"/>
          <a:ext cx="45085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Формула" r:id="rId11" imgW="228501" imgH="393529" progId="Equation.3">
                  <p:embed/>
                </p:oleObj>
              </mc:Choice>
              <mc:Fallback>
                <p:oleObj name="Формула" r:id="rId11" imgW="228501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59788" y="5300663"/>
                        <a:ext cx="45085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344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4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4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4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1000"/>
                                        <p:tgtEl>
                                          <p:spTgt spid="4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1000"/>
                                        <p:tgtEl>
                                          <p:spTgt spid="4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1000"/>
                                        <p:tgtEl>
                                          <p:spTgt spid="4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1000"/>
                                        <p:tgtEl>
                                          <p:spTgt spid="44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1000"/>
                                        <p:tgtEl>
                                          <p:spTgt spid="44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1000"/>
                                        <p:tgtEl>
                                          <p:spTgt spid="4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8" dur="1000"/>
                                        <p:tgtEl>
                                          <p:spTgt spid="47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1" dur="1000"/>
                                        <p:tgtEl>
                                          <p:spTgt spid="47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4" dur="1000"/>
                                        <p:tgtEl>
                                          <p:spTgt spid="47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7" dur="1000"/>
                                        <p:tgtEl>
                                          <p:spTgt spid="47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3" dur="1000"/>
                                        <p:tgtEl>
                                          <p:spTgt spid="4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1000"/>
                                        <p:tgtEl>
                                          <p:spTgt spid="4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53885"/>
              </p:ext>
            </p:extLst>
          </p:nvPr>
        </p:nvGraphicFramePr>
        <p:xfrm>
          <a:off x="1187624" y="1844824"/>
          <a:ext cx="1944216" cy="2016225"/>
        </p:xfrm>
        <a:graphic>
          <a:graphicData uri="http://schemas.openxmlformats.org/drawingml/2006/table">
            <a:tbl>
              <a:tblPr/>
              <a:tblGrid>
                <a:gridCol w="648072"/>
                <a:gridCol w="648072"/>
                <a:gridCol w="648072"/>
              </a:tblGrid>
              <a:tr h="672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A7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A7EC"/>
                    </a:solidFill>
                  </a:tcPr>
                </a:tc>
              </a:tr>
              <a:tr h="672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A7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2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A7E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260" name="Group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696310"/>
              </p:ext>
            </p:extLst>
          </p:nvPr>
        </p:nvGraphicFramePr>
        <p:xfrm>
          <a:off x="5004048" y="1412777"/>
          <a:ext cx="2591048" cy="2592288"/>
        </p:xfrm>
        <a:graphic>
          <a:graphicData uri="http://schemas.openxmlformats.org/drawingml/2006/table">
            <a:tbl>
              <a:tblPr/>
              <a:tblGrid>
                <a:gridCol w="647762"/>
                <a:gridCol w="647762"/>
                <a:gridCol w="647762"/>
                <a:gridCol w="647762"/>
              </a:tblGrid>
              <a:tr h="8100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B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BB2"/>
                    </a:solidFill>
                  </a:tcPr>
                </a:tc>
              </a:tr>
              <a:tr h="594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BB2"/>
                    </a:solidFill>
                  </a:tcPr>
                </a:tc>
              </a:tr>
              <a:tr h="594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B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0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B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B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3FBB2"/>
                    </a:solidFill>
                  </a:tcPr>
                </a:tc>
              </a:tr>
            </a:tbl>
          </a:graphicData>
        </a:graphic>
      </p:graphicFrame>
      <p:sp>
        <p:nvSpPr>
          <p:cNvPr id="6211" name="Rectangle 7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313" name="Object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5313009"/>
              </p:ext>
            </p:extLst>
          </p:nvPr>
        </p:nvGraphicFramePr>
        <p:xfrm>
          <a:off x="3419872" y="2348880"/>
          <a:ext cx="48260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Формула" r:id="rId3" imgW="114102" imgH="177492" progId="Equation.3">
                  <p:embed/>
                </p:oleObj>
              </mc:Choice>
              <mc:Fallback>
                <p:oleObj name="Формула" r:id="rId3" imgW="114102" imgH="17749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2348880"/>
                        <a:ext cx="482600" cy="739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5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3840817"/>
              </p:ext>
            </p:extLst>
          </p:nvPr>
        </p:nvGraphicFramePr>
        <p:xfrm>
          <a:off x="7884368" y="2420888"/>
          <a:ext cx="46355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Формула" r:id="rId5" imgW="114102" imgH="177492" progId="Equation.3">
                  <p:embed/>
                </p:oleObj>
              </mc:Choice>
              <mc:Fallback>
                <p:oleObj name="Формула" r:id="rId5" imgW="114102" imgH="17749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4368" y="2420888"/>
                        <a:ext cx="46355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80607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Тема урока: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4800" b="1" dirty="0" smtClean="0"/>
              <a:t>Дроби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900113" y="2781300"/>
            <a:ext cx="6480175" cy="326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200" b="1" dirty="0"/>
              <a:t>Задачи урока: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sz="3200" b="1" dirty="0"/>
              <a:t>Познакомиться с дробями.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sz="3200" b="1" dirty="0"/>
              <a:t>Учиться читать дроби.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sz="3200" b="1" dirty="0"/>
              <a:t>Учиться записывать дроби.</a:t>
            </a:r>
          </a:p>
          <a:p>
            <a:pPr eaLnBrk="1" hangingPunct="1">
              <a:spcBef>
                <a:spcPct val="50000"/>
              </a:spcBef>
            </a:pP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83851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  <p:bldP spid="307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u="sng" dirty="0" smtClean="0">
                <a:solidFill>
                  <a:srgbClr val="000066"/>
                </a:solidFill>
              </a:rPr>
              <a:t>Вопросы</a:t>
            </a:r>
            <a:r>
              <a:rPr lang="ru-RU" sz="4000" b="1" dirty="0" smtClean="0">
                <a:solidFill>
                  <a:srgbClr val="000066"/>
                </a:solidFill>
              </a:rPr>
              <a:t>:</a:t>
            </a:r>
          </a:p>
          <a:p>
            <a:pPr marL="514350" indent="-514350">
              <a:buAutoNum type="arabicPeriod"/>
            </a:pPr>
            <a:r>
              <a:rPr lang="ru-RU" sz="4000" b="1" dirty="0" smtClean="0">
                <a:solidFill>
                  <a:srgbClr val="000066"/>
                </a:solidFill>
              </a:rPr>
              <a:t>Что называется дробью?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0066"/>
                </a:solidFill>
              </a:rPr>
              <a:t>2. Как записывают дроби?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0066"/>
                </a:solidFill>
              </a:rPr>
              <a:t>3. Как называется число, записанное над чертой?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0066"/>
                </a:solidFill>
              </a:rPr>
              <a:t>4. Как называется число, записанное под чертой?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0066"/>
                </a:solidFill>
              </a:rPr>
              <a:t>5.Что показывает знаменатель?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0066"/>
                </a:solidFill>
              </a:rPr>
              <a:t>6. Что показывает числитель?</a:t>
            </a:r>
            <a:endParaRPr lang="ru-RU" sz="40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804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202</Words>
  <Application>Microsoft Office PowerPoint</Application>
  <PresentationFormat>Экран (4:3)</PresentationFormat>
  <Paragraphs>106</Paragraphs>
  <Slides>18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Тема Office</vt:lpstr>
      <vt:lpstr>Оформление по умолчанию</vt:lpstr>
      <vt:lpstr>Формула</vt:lpstr>
      <vt:lpstr>Урок  математики  в 4 «Д» классе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урока: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математики  в 4 «Д» классе</dc:title>
  <dc:creator>1</dc:creator>
  <cp:lastModifiedBy>1</cp:lastModifiedBy>
  <cp:revision>26</cp:revision>
  <dcterms:created xsi:type="dcterms:W3CDTF">2012-11-25T09:12:48Z</dcterms:created>
  <dcterms:modified xsi:type="dcterms:W3CDTF">2017-12-23T06:01:04Z</dcterms:modified>
</cp:coreProperties>
</file>