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52" r:id="rId1"/>
  </p:sldMasterIdLst>
  <p:sldIdLst>
    <p:sldId id="256" r:id="rId2"/>
    <p:sldId id="263" r:id="rId3"/>
    <p:sldId id="281" r:id="rId4"/>
    <p:sldId id="257" r:id="rId5"/>
    <p:sldId id="258" r:id="rId6"/>
    <p:sldId id="259" r:id="rId7"/>
    <p:sldId id="262" r:id="rId8"/>
    <p:sldId id="260" r:id="rId9"/>
    <p:sldId id="264" r:id="rId10"/>
    <p:sldId id="265" r:id="rId11"/>
    <p:sldId id="266" r:id="rId12"/>
    <p:sldId id="270" r:id="rId13"/>
    <p:sldId id="271" r:id="rId14"/>
    <p:sldId id="267" r:id="rId15"/>
    <p:sldId id="268" r:id="rId16"/>
    <p:sldId id="269" r:id="rId17"/>
    <p:sldId id="272" r:id="rId18"/>
    <p:sldId id="273" r:id="rId19"/>
    <p:sldId id="274" r:id="rId20"/>
    <p:sldId id="275" r:id="rId21"/>
    <p:sldId id="276" r:id="rId22"/>
    <p:sldId id="277" r:id="rId23"/>
    <p:sldId id="280" r:id="rId24"/>
    <p:sldId id="261" r:id="rId25"/>
    <p:sldId id="278" r:id="rId26"/>
    <p:sldId id="279" r:id="rId2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028" autoAdjust="0"/>
    <p:restoredTop sz="94660"/>
  </p:normalViewPr>
  <p:slideViewPr>
    <p:cSldViewPr>
      <p:cViewPr varScale="1">
        <p:scale>
          <a:sx n="55" d="100"/>
          <a:sy n="55" d="100"/>
        </p:scale>
        <p:origin x="1008" y="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23.12.2017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23.12.2017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  <p:sldLayoutId id="2147483862" r:id="rId10"/>
    <p:sldLayoutId id="214748386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Ирина\Pictures\depositphotos_7614922-stock-illustration-videographer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48264" y="5280840"/>
            <a:ext cx="2016224" cy="1385661"/>
          </a:xfrm>
          <a:prstGeom prst="rect">
            <a:avLst/>
          </a:prstGeom>
          <a:noFill/>
        </p:spPr>
      </p:pic>
      <p:pic>
        <p:nvPicPr>
          <p:cNvPr id="1026" name="Picture 2" descr="C:\Users\Ирина\Pictures\110422604_images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836712"/>
            <a:ext cx="3312368" cy="2232248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99592" y="1988840"/>
            <a:ext cx="7851648" cy="1828800"/>
          </a:xfrm>
        </p:spPr>
        <p:txBody>
          <a:bodyPr>
            <a:normAutofit fontScale="90000"/>
          </a:bodyPr>
          <a:lstStyle/>
          <a:p>
            <a:r>
              <a:rPr lang="ru-RU" sz="7300" i="1" dirty="0" smtClean="0">
                <a:solidFill>
                  <a:schemeClr val="bg1"/>
                </a:solidFill>
              </a:rPr>
              <a:t>«СНИМАЕМ </a:t>
            </a:r>
            <a:br>
              <a:rPr lang="ru-RU" sz="7300" i="1" dirty="0" smtClean="0">
                <a:solidFill>
                  <a:schemeClr val="bg1"/>
                </a:solidFill>
              </a:rPr>
            </a:br>
            <a:r>
              <a:rPr lang="ru-RU" sz="7300" i="1" dirty="0" smtClean="0">
                <a:solidFill>
                  <a:schemeClr val="bg1"/>
                </a:solidFill>
              </a:rPr>
              <a:t>КИНО»</a:t>
            </a:r>
            <a:br>
              <a:rPr lang="ru-RU" sz="7300" i="1" dirty="0" smtClean="0">
                <a:solidFill>
                  <a:schemeClr val="bg1"/>
                </a:solidFill>
              </a:rPr>
            </a:b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76598" y="3217168"/>
            <a:ext cx="7854696" cy="1752600"/>
          </a:xfrm>
        </p:spPr>
        <p:txBody>
          <a:bodyPr>
            <a:normAutofit fontScale="25000" lnSpcReduction="20000"/>
          </a:bodyPr>
          <a:lstStyle/>
          <a:p>
            <a:pPr algn="ctr" fontAlgn="base">
              <a:spcBef>
                <a:spcPts val="430"/>
              </a:spcBef>
            </a:pPr>
            <a:r>
              <a:rPr lang="ru-RU" sz="112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Тип проекта</a:t>
            </a:r>
            <a:r>
              <a:rPr lang="ru-RU" sz="1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творческий, игровой, </a:t>
            </a:r>
          </a:p>
          <a:p>
            <a:pPr algn="ctr" fontAlgn="base">
              <a:spcBef>
                <a:spcPts val="430"/>
              </a:spcBef>
            </a:pPr>
            <a:r>
              <a:rPr lang="ru-RU" sz="1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групповой, среднесрочный</a:t>
            </a:r>
          </a:p>
          <a:p>
            <a:pPr algn="just" fontAlgn="base">
              <a:spcBef>
                <a:spcPts val="430"/>
              </a:spcBef>
            </a:pPr>
            <a:r>
              <a:rPr lang="ru-RU" sz="12800" b="1" i="1" dirty="0" smtClean="0">
                <a:solidFill>
                  <a:schemeClr val="bg1"/>
                </a:solidFill>
                <a:latin typeface="Arial"/>
                <a:ea typeface="Times New Roman"/>
              </a:rPr>
              <a:t>          </a:t>
            </a:r>
            <a:r>
              <a:rPr lang="ru-RU" sz="8000" b="1" i="1" dirty="0" smtClean="0">
                <a:solidFill>
                  <a:schemeClr val="bg1"/>
                </a:solidFill>
                <a:latin typeface="Times New Roman"/>
                <a:ea typeface="Times New Roman"/>
              </a:rPr>
              <a:t>Сроки проведения: </a:t>
            </a:r>
            <a:r>
              <a:rPr lang="ru-RU" sz="8000" i="1" dirty="0" smtClean="0">
                <a:solidFill>
                  <a:schemeClr val="bg1"/>
                </a:solidFill>
                <a:latin typeface="Times New Roman"/>
                <a:ea typeface="Times New Roman"/>
              </a:rPr>
              <a:t>с 1по 21 ноября </a:t>
            </a:r>
          </a:p>
          <a:p>
            <a:pPr algn="just" fontAlgn="base">
              <a:spcBef>
                <a:spcPts val="430"/>
              </a:spcBef>
            </a:pPr>
            <a:r>
              <a:rPr lang="ru-RU" sz="8000" b="1" i="1" dirty="0">
                <a:solidFill>
                  <a:schemeClr val="bg1"/>
                </a:solidFill>
                <a:latin typeface="Times New Roman"/>
                <a:ea typeface="Times New Roman"/>
              </a:rPr>
              <a:t> </a:t>
            </a:r>
            <a:r>
              <a:rPr lang="ru-RU" sz="8000" b="1" i="1" dirty="0" smtClean="0">
                <a:solidFill>
                  <a:schemeClr val="bg1"/>
                </a:solidFill>
                <a:latin typeface="Times New Roman"/>
                <a:ea typeface="Times New Roman"/>
              </a:rPr>
              <a:t>                 Участники проекта:</a:t>
            </a:r>
            <a:endParaRPr lang="ru-RU" sz="8000" b="1" i="1" dirty="0">
              <a:solidFill>
                <a:schemeClr val="bg1"/>
              </a:solidFill>
              <a:latin typeface="Times New Roman"/>
              <a:ea typeface="Times New Roman"/>
            </a:endParaRPr>
          </a:p>
          <a:p>
            <a:pPr marL="1143000" indent="-1143000" algn="just" fontAlgn="base">
              <a:spcBef>
                <a:spcPts val="430"/>
              </a:spcBef>
              <a:buFont typeface="Wingdings" panose="05000000000000000000" pitchFamily="2" charset="2"/>
              <a:buChar char="q"/>
            </a:pPr>
            <a:r>
              <a:rPr lang="ru-RU" sz="8000" b="1" i="1" dirty="0" smtClean="0">
                <a:solidFill>
                  <a:schemeClr val="bg1"/>
                </a:solidFill>
                <a:latin typeface="Times New Roman"/>
                <a:ea typeface="Times New Roman"/>
              </a:rPr>
              <a:t>Воспитанники</a:t>
            </a:r>
            <a:r>
              <a:rPr lang="ru-RU" sz="8000" i="1" dirty="0" smtClean="0">
                <a:solidFill>
                  <a:schemeClr val="bg1"/>
                </a:solidFill>
                <a:latin typeface="Times New Roman"/>
                <a:ea typeface="Times New Roman"/>
              </a:rPr>
              <a:t> подготовительной группы компенсирующей направленности </a:t>
            </a:r>
            <a:r>
              <a:rPr lang="ru-RU" sz="8000" i="1" dirty="0">
                <a:solidFill>
                  <a:schemeClr val="bg1"/>
                </a:solidFill>
                <a:latin typeface="Times New Roman"/>
                <a:ea typeface="Times New Roman"/>
              </a:rPr>
              <a:t>для детей с </a:t>
            </a:r>
            <a:r>
              <a:rPr lang="ru-RU" sz="8000" i="1" dirty="0" smtClean="0">
                <a:solidFill>
                  <a:schemeClr val="bg1"/>
                </a:solidFill>
                <a:latin typeface="Times New Roman"/>
                <a:ea typeface="Times New Roman"/>
              </a:rPr>
              <a:t>ТНР «Морозко»</a:t>
            </a:r>
            <a:endParaRPr lang="ru-RU" sz="8000" i="1" dirty="0">
              <a:solidFill>
                <a:schemeClr val="bg1"/>
              </a:solidFill>
              <a:latin typeface="Times New Roman"/>
              <a:ea typeface="Times New Roman"/>
            </a:endParaRPr>
          </a:p>
          <a:p>
            <a:pPr marL="1143000" indent="-1143000" algn="just" fontAlgn="base">
              <a:spcBef>
                <a:spcPts val="430"/>
              </a:spcBef>
              <a:buFont typeface="Wingdings" panose="05000000000000000000" pitchFamily="2" charset="2"/>
              <a:buChar char="q"/>
            </a:pPr>
            <a:r>
              <a:rPr lang="ru-RU" sz="8000" b="1" i="1" dirty="0">
                <a:solidFill>
                  <a:schemeClr val="bg1"/>
                </a:solidFill>
                <a:latin typeface="Times New Roman"/>
                <a:ea typeface="Times New Roman"/>
              </a:rPr>
              <a:t>Учитель-логопед</a:t>
            </a:r>
            <a:r>
              <a:rPr lang="ru-RU" sz="8000" i="1" dirty="0">
                <a:solidFill>
                  <a:schemeClr val="bg1"/>
                </a:solidFill>
                <a:latin typeface="Times New Roman"/>
                <a:ea typeface="Times New Roman"/>
              </a:rPr>
              <a:t>: Смирнова Л.Е</a:t>
            </a:r>
            <a:r>
              <a:rPr lang="ru-RU" sz="8000" i="1" dirty="0" smtClean="0">
                <a:solidFill>
                  <a:schemeClr val="bg1"/>
                </a:solidFill>
                <a:latin typeface="Times New Roman"/>
                <a:ea typeface="Times New Roman"/>
              </a:rPr>
              <a:t>.</a:t>
            </a:r>
            <a:endParaRPr lang="ru-RU" sz="8000" b="1" i="1" dirty="0" smtClean="0">
              <a:solidFill>
                <a:schemeClr val="bg1"/>
              </a:solidFill>
              <a:latin typeface="Times New Roman"/>
              <a:ea typeface="Times New Roman"/>
            </a:endParaRPr>
          </a:p>
          <a:p>
            <a:pPr marL="1143000" indent="-1143000" algn="just" fontAlgn="base">
              <a:spcBef>
                <a:spcPts val="430"/>
              </a:spcBef>
              <a:buFont typeface="Wingdings" panose="05000000000000000000" pitchFamily="2" charset="2"/>
              <a:buChar char="q"/>
            </a:pPr>
            <a:r>
              <a:rPr lang="ru-RU" sz="8000" b="1" i="1" dirty="0" smtClean="0">
                <a:solidFill>
                  <a:schemeClr val="bg1"/>
                </a:solidFill>
                <a:latin typeface="Times New Roman"/>
                <a:ea typeface="Times New Roman"/>
              </a:rPr>
              <a:t>Воспитатели:</a:t>
            </a:r>
            <a:r>
              <a:rPr lang="ru-RU" sz="8000" i="1" dirty="0" smtClean="0">
                <a:solidFill>
                  <a:schemeClr val="bg1"/>
                </a:solidFill>
                <a:latin typeface="Times New Roman"/>
                <a:ea typeface="Times New Roman"/>
              </a:rPr>
              <a:t> </a:t>
            </a:r>
            <a:r>
              <a:rPr lang="ru-RU" sz="8000" i="1" dirty="0" err="1" smtClean="0">
                <a:solidFill>
                  <a:schemeClr val="bg1"/>
                </a:solidFill>
                <a:latin typeface="Times New Roman"/>
                <a:ea typeface="Times New Roman"/>
              </a:rPr>
              <a:t>Ерисова</a:t>
            </a:r>
            <a:r>
              <a:rPr lang="ru-RU" sz="8000" i="1" dirty="0" smtClean="0">
                <a:solidFill>
                  <a:schemeClr val="bg1"/>
                </a:solidFill>
                <a:latin typeface="Times New Roman"/>
                <a:ea typeface="Times New Roman"/>
              </a:rPr>
              <a:t> И.В., Соловьева Н.А., </a:t>
            </a:r>
          </a:p>
          <a:p>
            <a:r>
              <a:rPr lang="ru-RU" sz="4400" b="1" dirty="0" smtClean="0">
                <a:solidFill>
                  <a:schemeClr val="bg1"/>
                </a:solidFill>
              </a:rPr>
              <a:t> </a:t>
            </a:r>
            <a:r>
              <a:rPr lang="ru-RU" sz="4400" b="1" dirty="0" smtClean="0"/>
              <a:t>  </a:t>
            </a:r>
            <a:endParaRPr lang="ru-RU" sz="44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3062744" y="6405725"/>
            <a:ext cx="30963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г. Ярославль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771800" y="156308"/>
            <a:ext cx="298517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МДОУ «Детский сад №193»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08" y="908720"/>
            <a:ext cx="2952328" cy="720080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ru-RU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Сюжетно-ролевая игра </a:t>
            </a:r>
            <a:r>
              <a:rPr lang="ru-RU" sz="2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«Парикмахерская»</a:t>
            </a:r>
            <a:endParaRPr lang="ru-RU" sz="24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238336" y="2204864"/>
            <a:ext cx="2749488" cy="2664296"/>
          </a:xfrm>
        </p:spPr>
        <p:txBody>
          <a:bodyPr>
            <a:noAutofit/>
          </a:bodyPr>
          <a:lstStyle/>
          <a:p>
            <a:r>
              <a:rPr lang="ru-RU" sz="1800" b="1" dirty="0" smtClean="0"/>
              <a:t>Цель: 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sz="1600" dirty="0" smtClean="0"/>
              <a:t>Закрепить полученные знания детей о работе парикмахера;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sz="1600" dirty="0" smtClean="0"/>
              <a:t>Развивать умение осуществлять специфичные для роли предметные действия, ролевой диалог.</a:t>
            </a:r>
          </a:p>
          <a:p>
            <a:r>
              <a:rPr lang="ru-RU" sz="1600" b="1" dirty="0" err="1" smtClean="0"/>
              <a:t>Кор.цель</a:t>
            </a:r>
            <a:r>
              <a:rPr lang="ru-RU" sz="1600" dirty="0" smtClean="0"/>
              <a:t>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600" dirty="0" smtClean="0"/>
              <a:t> </a:t>
            </a:r>
            <a:r>
              <a:rPr lang="ru-RU" sz="1600" dirty="0"/>
              <a:t>формирование интонационной выразительности </a:t>
            </a:r>
            <a:r>
              <a:rPr lang="ru-RU" sz="1600" dirty="0" smtClean="0"/>
              <a:t>в </a:t>
            </a:r>
            <a:r>
              <a:rPr lang="ru-RU" sz="1600" dirty="0"/>
              <a:t>речи детей в диалогах;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endParaRPr lang="ru-RU" sz="1600" dirty="0"/>
          </a:p>
        </p:txBody>
      </p:sp>
      <p:pic>
        <p:nvPicPr>
          <p:cNvPr id="5" name="Рисунок 4" descr="DSC05405.JPG"/>
          <p:cNvPicPr>
            <a:picLocks noGrp="1" noChangeAspect="1"/>
          </p:cNvPicPr>
          <p:nvPr>
            <p:ph type="pic"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203848" y="111647"/>
            <a:ext cx="5328592" cy="6733599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6300" y="924198"/>
            <a:ext cx="2880320" cy="792089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ru-RU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Сюжетно-ролевая игра </a:t>
            </a:r>
            <a:br>
              <a:rPr lang="ru-RU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«Швейное ателье»</a:t>
            </a:r>
            <a:endParaRPr lang="ru-RU" sz="24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395536" y="2075816"/>
            <a:ext cx="2520280" cy="2217279"/>
          </a:xfrm>
        </p:spPr>
        <p:txBody>
          <a:bodyPr>
            <a:noAutofit/>
          </a:bodyPr>
          <a:lstStyle/>
          <a:p>
            <a:r>
              <a:rPr lang="ru-RU" sz="1800" b="1" dirty="0" smtClean="0"/>
              <a:t>Цель: </a:t>
            </a:r>
          </a:p>
          <a:p>
            <a:r>
              <a:rPr lang="ru-RU" sz="1600" dirty="0"/>
              <a:t>- Совершенствование разговорно-диалогической речи детей в процессе игры;</a:t>
            </a:r>
          </a:p>
          <a:p>
            <a:r>
              <a:rPr lang="ru-RU" sz="1600" dirty="0"/>
              <a:t>- Практическое употребление относительных прилагательных- </a:t>
            </a:r>
            <a:r>
              <a:rPr lang="ru-RU" sz="1600" i="1" dirty="0"/>
              <a:t>шерстяные, шёлковые, джинсовые…</a:t>
            </a:r>
            <a:endParaRPr lang="ru-RU" sz="1600" dirty="0"/>
          </a:p>
          <a:p>
            <a:r>
              <a:rPr lang="ru-RU" sz="1600" dirty="0"/>
              <a:t>- Согласование слов в предложении</a:t>
            </a:r>
            <a:r>
              <a:rPr lang="ru-RU" sz="1600" i="1" dirty="0"/>
              <a:t>- брюки джинсовые, платье шёлковое, юбка шерстяная.</a:t>
            </a:r>
            <a:endParaRPr lang="ru-RU" sz="1600" dirty="0"/>
          </a:p>
        </p:txBody>
      </p:sp>
      <p:pic>
        <p:nvPicPr>
          <p:cNvPr id="5" name="Рисунок 4" descr="DSC05406.JPG"/>
          <p:cNvPicPr>
            <a:picLocks noGrp="1" noChangeAspect="1"/>
          </p:cNvPicPr>
          <p:nvPr>
            <p:ph type="pic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Ирина\Downloads\DSC0540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1556792"/>
            <a:ext cx="4464496" cy="3246724"/>
          </a:xfrm>
          <a:prstGeom prst="rect">
            <a:avLst/>
          </a:prstGeom>
          <a:noFill/>
        </p:spPr>
      </p:pic>
      <p:pic>
        <p:nvPicPr>
          <p:cNvPr id="3" name="Рисунок 2" descr="DSC05409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60032" y="980728"/>
            <a:ext cx="3744416" cy="551723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SC05411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7584" y="1124744"/>
            <a:ext cx="3384376" cy="5229200"/>
          </a:xfrm>
          <a:prstGeom prst="rect">
            <a:avLst/>
          </a:prstGeom>
        </p:spPr>
      </p:pic>
      <p:pic>
        <p:nvPicPr>
          <p:cNvPr id="3" name="Рисунок 2" descr="DSC05412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60032" y="1124744"/>
            <a:ext cx="3600400" cy="515719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932792"/>
            <a:ext cx="2375520" cy="982486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ru-RU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Сюжетно-ролевая игра </a:t>
            </a:r>
            <a:br>
              <a:rPr lang="ru-RU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«Семья»</a:t>
            </a:r>
            <a:endParaRPr lang="ru-RU" sz="24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107504" y="2420888"/>
            <a:ext cx="2952328" cy="2232248"/>
          </a:xfrm>
        </p:spPr>
        <p:txBody>
          <a:bodyPr>
            <a:noAutofit/>
          </a:bodyPr>
          <a:lstStyle/>
          <a:p>
            <a:r>
              <a:rPr lang="ru-RU" sz="1800" b="1" dirty="0" smtClean="0"/>
              <a:t>Цель: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Закрепить у детей представления о роли каждого члена семьи(мама, папа, бабушка, дедушка, дочь, сын);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ормировать умение принимать и обозначать игровую роль, реализовывать специфические ролевые действия, развертывать парное ролевое взаимодействие – ролевой диалог.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 descr="DSC05339.JPG"/>
          <p:cNvPicPr>
            <a:picLocks noGrp="1" noChangeAspect="1"/>
          </p:cNvPicPr>
          <p:nvPr>
            <p:ph type="pic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485793" y="1199517"/>
            <a:ext cx="4617720" cy="393192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4" name="Picture 6" descr="C:\Users\Ирина\Desktop\Фото сюж-рол игра\DSC0534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72708" y="4159253"/>
            <a:ext cx="3510136" cy="227687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053" name="Picture 5" descr="C:\Users\Ирина\Desktop\Фото сюж-рол игра\DSC05346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85323" y="4159253"/>
            <a:ext cx="3563888" cy="215341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052" name="Picture 4" descr="C:\Users\Ирина\Desktop\Фото сюж-рол игра\DSC05351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195927" y="1431597"/>
            <a:ext cx="3685492" cy="246539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05980" y="905329"/>
            <a:ext cx="5338936" cy="43883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            </a:t>
            </a:r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Основной этап</a:t>
            </a:r>
            <a:endParaRPr lang="ru-RU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 descr="C:\Users\Ирина\Desktop\Фото сюж-рол игра\DSC05296.JPG"/>
          <p:cNvPicPr>
            <a:picLocks noGrp="1" noChangeAspect="1" noChangeArrowheads="1"/>
          </p:cNvPicPr>
          <p:nvPr>
            <p:ph idx="1"/>
          </p:nvPr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1344159"/>
            <a:ext cx="3662877" cy="237626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051" name="Picture 3" descr="C:\Users\Ирина\Desktop\Фото сюж-рол игра\DSC05311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63888" y="1988840"/>
            <a:ext cx="2160240" cy="324036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Костюмерная</a:t>
            </a:r>
            <a:endParaRPr lang="ru-RU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Содержимое 5" descr="DSC05302.JPG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" y="2796004"/>
            <a:ext cx="4038600" cy="2683630"/>
          </a:xfrm>
        </p:spPr>
      </p:pic>
      <p:pic>
        <p:nvPicPr>
          <p:cNvPr id="3074" name="Picture 2" descr="C:\Users\Ирина\Desktop\Фото сюж-рол игра\DSC05300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8200" y="2796004"/>
            <a:ext cx="4038600" cy="268363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764704"/>
            <a:ext cx="8229600" cy="938368"/>
          </a:xfrm>
        </p:spPr>
        <p:txBody>
          <a:bodyPr/>
          <a:lstStyle/>
          <a:p>
            <a:r>
              <a:rPr lang="ru-RU" b="1" i="1" dirty="0" smtClean="0"/>
              <a:t>                 </a:t>
            </a:r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Гримёрная</a:t>
            </a:r>
            <a:endParaRPr lang="ru-RU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Содержимое 4" descr="DSC05309.JPG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3351" y="1920875"/>
            <a:ext cx="2946297" cy="4433888"/>
          </a:xfrm>
        </p:spPr>
      </p:pic>
      <p:pic>
        <p:nvPicPr>
          <p:cNvPr id="6" name="Содержимое 5" descr="DSC05317.JPG"/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94351" y="1920875"/>
            <a:ext cx="2946297" cy="443388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/>
              <a:t>      </a:t>
            </a:r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Съёмочная площадка</a:t>
            </a:r>
            <a:endParaRPr lang="ru-RU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Содержимое 4" descr="DSC05324.JPG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" y="2796004"/>
            <a:ext cx="4038600" cy="2683630"/>
          </a:xfrm>
        </p:spPr>
      </p:pic>
      <p:pic>
        <p:nvPicPr>
          <p:cNvPr id="6" name="Содержимое 5" descr="DSC05323.JPG"/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8200" y="2796004"/>
            <a:ext cx="4038600" cy="268363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DSC05342.JPG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6251"/>
          <a:stretch/>
        </p:blipFill>
        <p:spPr>
          <a:xfrm>
            <a:off x="4451866" y="3681025"/>
            <a:ext cx="4404102" cy="2822047"/>
          </a:xfrm>
          <a:prstGeom prst="rect">
            <a:avLst/>
          </a:prstGeom>
        </p:spPr>
      </p:pic>
      <p:pic>
        <p:nvPicPr>
          <p:cNvPr id="5" name="Рисунок 4" descr="DSC05337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51866" y="657464"/>
            <a:ext cx="4188078" cy="2804744"/>
          </a:xfrm>
          <a:prstGeom prst="rect">
            <a:avLst/>
          </a:prstGeom>
        </p:spPr>
      </p:pic>
      <p:pic>
        <p:nvPicPr>
          <p:cNvPr id="4" name="Рисунок 3" descr="DSC05331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8791" y="3681025"/>
            <a:ext cx="3815177" cy="2822047"/>
          </a:xfrm>
          <a:prstGeom prst="rect">
            <a:avLst/>
          </a:prstGeom>
        </p:spPr>
      </p:pic>
      <p:pic>
        <p:nvPicPr>
          <p:cNvPr id="3" name="Рисунок 2" descr="DSC05328.JP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5038" y="657463"/>
            <a:ext cx="3868929" cy="280474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5033933"/>
            <a:ext cx="2411760" cy="637742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                      </a:t>
            </a:r>
            <a:r>
              <a:rPr lang="ru-RU" sz="5300" b="1" dirty="0" smtClean="0"/>
              <a:t> </a:t>
            </a:r>
            <a:r>
              <a:rPr lang="ru-RU" sz="3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Вопросы</a:t>
            </a:r>
            <a:br>
              <a:rPr lang="ru-RU" sz="3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99056" y="5022386"/>
            <a:ext cx="8251839" cy="1850034"/>
          </a:xfrm>
        </p:spPr>
        <p:txBody>
          <a:bodyPr/>
          <a:lstStyle/>
          <a:p>
            <a:pPr lvl="0"/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Как снимают кино?</a:t>
            </a:r>
          </a:p>
          <a:p>
            <a:pPr lvl="0"/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Какие профессии нужны, чтобы снять фильм?</a:t>
            </a:r>
          </a:p>
          <a:p>
            <a:pPr lvl="0"/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Хотели бы вы сами участвовать в съемке какого-нибудь фильма?</a:t>
            </a:r>
          </a:p>
          <a:p>
            <a:endParaRPr lang="ru-RU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0" y="413792"/>
            <a:ext cx="8354720" cy="854968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dirty="0" smtClean="0"/>
              <a:t>      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Актуальность проекта: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04496" y="1175138"/>
            <a:ext cx="864096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2016 год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- официально объявлен президентом РФ «Годом кино».</a:t>
            </a:r>
          </a:p>
          <a:p>
            <a:pPr algn="just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беседах с детьми мы выяснили , что знания детей о процессе киносъёмки, о профессиях людей, работающей в данной области, очень скудны и ограничены, поэтому предложили организовать игру, как основной, увлекательный вид деятельности для дошкольников, в которой дети могли бы расширить свои знания и обогатить словарный запас по данной теме.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DSC05344.JPG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139952" y="3428999"/>
            <a:ext cx="4608512" cy="3168353"/>
          </a:xfrm>
          <a:prstGeom prst="rect">
            <a:avLst/>
          </a:prstGeom>
        </p:spPr>
      </p:pic>
      <p:pic>
        <p:nvPicPr>
          <p:cNvPr id="2" name="Рисунок 1" descr="DSC05338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404664"/>
            <a:ext cx="4608512" cy="3024335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59501" y="3501008"/>
            <a:ext cx="4104456" cy="36156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6000"/>
              </a:lnSpc>
              <a:spcAft>
                <a:spcPts val="0"/>
              </a:spcAft>
            </a:pPr>
            <a:r>
              <a:rPr lang="ru-RU" b="1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Инсценировка </a:t>
            </a:r>
            <a:r>
              <a:rPr lang="ru-RU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"Три мамы"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6000"/>
              </a:lnSpc>
              <a:spcAft>
                <a:spcPts val="0"/>
              </a:spcAft>
            </a:pPr>
            <a:r>
              <a:rPr lang="ru-RU" u="sng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Ведущая</a:t>
            </a:r>
            <a:r>
              <a:rPr lang="ru-RU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Даша под вечер с прогулки пришла</a:t>
            </a:r>
            <a:r>
              <a:rPr lang="ru-RU" dirty="0" smtClean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 куклу спросила.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6000"/>
              </a:lnSpc>
              <a:spcAft>
                <a:spcPts val="0"/>
              </a:spcAft>
            </a:pPr>
            <a:r>
              <a:rPr lang="ru-RU" u="sng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 девочка</a:t>
            </a:r>
            <a:r>
              <a:rPr lang="ru-RU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6000"/>
              </a:lnSpc>
              <a:spcAft>
                <a:spcPts val="0"/>
              </a:spcAft>
            </a:pPr>
            <a:r>
              <a:rPr lang="ru-RU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Как дочка дела?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6000"/>
              </a:lnSpc>
              <a:spcAft>
                <a:spcPts val="0"/>
              </a:spcAft>
            </a:pPr>
            <a:r>
              <a:rPr lang="ru-RU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Опять ты залезла под стол непоседа?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6000"/>
              </a:lnSpc>
              <a:spcAft>
                <a:spcPts val="0"/>
              </a:spcAft>
            </a:pPr>
            <a:r>
              <a:rPr lang="ru-RU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Опять просидела весь </a:t>
            </a:r>
            <a:r>
              <a:rPr lang="ru-RU" b="1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день без обеда</a:t>
            </a:r>
            <a:r>
              <a:rPr lang="ru-RU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6000"/>
              </a:lnSpc>
              <a:spcAft>
                <a:spcPts val="0"/>
              </a:spcAft>
            </a:pPr>
            <a:r>
              <a:rPr lang="ru-RU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 этими дочками просто беда,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6000"/>
              </a:lnSpc>
              <a:spcAft>
                <a:spcPts val="0"/>
              </a:spcAft>
            </a:pPr>
            <a:r>
              <a:rPr lang="ru-RU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Скоро ты будешь как спичка худа.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6000"/>
              </a:lnSpc>
              <a:spcAft>
                <a:spcPts val="0"/>
              </a:spcAft>
            </a:pPr>
            <a:r>
              <a:rPr lang="ru-RU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Иди-ка обедать вертушка!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6000"/>
              </a:lnSpc>
              <a:spcAft>
                <a:spcPts val="0"/>
              </a:spcAft>
            </a:pPr>
            <a:r>
              <a:rPr lang="ru-RU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Сегодня к обеду </a:t>
            </a:r>
            <a:r>
              <a:rPr lang="ru-RU" dirty="0" smtClean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ватрушка…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6000"/>
              </a:lnSpc>
              <a:spcAft>
                <a:spcPts val="0"/>
              </a:spcAft>
            </a:pPr>
            <a:r>
              <a:rPr lang="ru-RU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SC05346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504" y="116632"/>
            <a:ext cx="5652120" cy="3686143"/>
          </a:xfrm>
          <a:prstGeom prst="rect">
            <a:avLst/>
          </a:prstGeom>
        </p:spPr>
      </p:pic>
      <p:pic>
        <p:nvPicPr>
          <p:cNvPr id="3" name="Рисунок 2" descr="DSC05347.JPG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932040" y="3068960"/>
            <a:ext cx="3960440" cy="360039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SC05351.JPG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932040" y="1772816"/>
            <a:ext cx="3888432" cy="3312368"/>
          </a:xfrm>
          <a:prstGeom prst="rect">
            <a:avLst/>
          </a:prstGeom>
        </p:spPr>
      </p:pic>
      <p:pic>
        <p:nvPicPr>
          <p:cNvPr id="3" name="Рисунок 2" descr="DSC05305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1809831"/>
            <a:ext cx="4565962" cy="32403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    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Заключительный этап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636912"/>
            <a:ext cx="8229600" cy="2285608"/>
          </a:xfrm>
        </p:spPr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Обсуждение проведенной игры;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Подведение итогов игры, предложение гипотезы о дальнейшем разворачивании сюжета;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Мониторинг достигнутых результатов.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8994" y="908720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Продукт </a:t>
            </a:r>
            <a:b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проектной деятельности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48994" y="2348880"/>
            <a:ext cx="8229600" cy="2933680"/>
          </a:xfrm>
        </p:spPr>
        <p:txBody>
          <a:bodyPr>
            <a:normAutofit fontScale="92500" lnSpcReduction="20000"/>
          </a:bodyPr>
          <a:lstStyle/>
          <a:p>
            <a:pPr lvl="0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оформленные результаты совместной деятельности детей и взрослых в виде электронной презентации;</a:t>
            </a:r>
          </a:p>
          <a:p>
            <a:pPr lvl="0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фотографии;</a:t>
            </a:r>
          </a:p>
          <a:p>
            <a:pPr lvl="0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эскизы, рисунки детей;</a:t>
            </a:r>
          </a:p>
          <a:p>
            <a:pPr lvl="0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оформление иллюстрированного альбома «Детям о КИНО» (история кинематографа, профессии).</a:t>
            </a:r>
          </a:p>
          <a:p>
            <a:pPr lvl="0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Сценка « Три мамы» была  разыграна перед родителями во время развлечения, посвящённого «Дню матери»</a:t>
            </a:r>
          </a:p>
          <a:p>
            <a:pPr lvl="0"/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908720"/>
            <a:ext cx="6264696" cy="576064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             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Литература:            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844824"/>
            <a:ext cx="8229600" cy="4389120"/>
          </a:xfrm>
        </p:spPr>
        <p:txBody>
          <a:bodyPr>
            <a:normAutofit fontScale="92500" lnSpcReduction="10000"/>
          </a:bodyPr>
          <a:lstStyle/>
          <a:p>
            <a:pPr lvl="0"/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Деркунская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В.А. Проектная деятельность дошкольников. Учебно-методическое пособие. - М.: Центр педагогического образования, 2013г.</a:t>
            </a:r>
          </a:p>
          <a:p>
            <a:pPr lvl="0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Краснощекова Н. В. Сюжетно-ролевые игры для детей дошкольного возраста/ Н. В. Краснощекова. Изд. 3-е. - Ростов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/Д.: Феникс, 2008. </a:t>
            </a:r>
          </a:p>
          <a:p>
            <a:pPr lvl="0"/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Шалаева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Г.П. Большая книга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профессий.-М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.: АСТ:СЛОВО: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Полиграфиздат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2010г.</a:t>
            </a:r>
          </a:p>
          <a:p>
            <a:pPr lvl="0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Шорыгина Т.А. Профессии. Какие они? Книга для воспитателей, гувернеров и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родителей.-М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.: Издательство ГНОМ и Д, 2004г.</a:t>
            </a:r>
          </a:p>
          <a:p>
            <a:pPr lvl="0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Интернет-ресурсы.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2" name="Picture 8" descr="Похожее изображени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38135" y="0"/>
            <a:ext cx="928213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3212976"/>
            <a:ext cx="8640960" cy="2376264"/>
          </a:xfrm>
        </p:spPr>
        <p:txBody>
          <a:bodyPr/>
          <a:lstStyle/>
          <a:p>
            <a:r>
              <a:rPr lang="ru-RU" sz="4800" dirty="0">
                <a:latin typeface="Comic Sans MS" panose="030F0702030302020204" pitchFamily="66" charset="0"/>
                <a:cs typeface="Times New Roman" panose="02020603050405020304" pitchFamily="18" charset="0"/>
              </a:rPr>
              <a:t>СПАСИБО</a:t>
            </a:r>
            <a:br>
              <a:rPr lang="ru-RU" sz="4800" dirty="0">
                <a:latin typeface="Comic Sans MS" panose="030F0702030302020204" pitchFamily="66" charset="0"/>
                <a:cs typeface="Times New Roman" panose="02020603050405020304" pitchFamily="18" charset="0"/>
              </a:rPr>
            </a:br>
            <a:r>
              <a:rPr lang="ru-RU" sz="4800" dirty="0" smtClean="0">
                <a:latin typeface="Comic Sans MS" panose="030F0702030302020204" pitchFamily="66" charset="0"/>
                <a:cs typeface="Times New Roman" panose="02020603050405020304" pitchFamily="18" charset="0"/>
              </a:rPr>
              <a:t/>
            </a:r>
            <a:br>
              <a:rPr lang="ru-RU" sz="4800" dirty="0" smtClean="0">
                <a:latin typeface="Comic Sans MS" panose="030F0702030302020204" pitchFamily="66" charset="0"/>
                <a:cs typeface="Times New Roman" panose="02020603050405020304" pitchFamily="18" charset="0"/>
              </a:rPr>
            </a:br>
            <a:r>
              <a:rPr lang="ru-RU" sz="4800" dirty="0" smtClean="0">
                <a:latin typeface="Comic Sans MS" panose="030F0702030302020204" pitchFamily="66" charset="0"/>
                <a:cs typeface="Times New Roman" panose="02020603050405020304" pitchFamily="18" charset="0"/>
              </a:rPr>
              <a:t> </a:t>
            </a:r>
            <a:br>
              <a:rPr lang="ru-RU" sz="4800" dirty="0" smtClean="0">
                <a:latin typeface="Comic Sans MS" panose="030F0702030302020204" pitchFamily="66" charset="0"/>
                <a:cs typeface="Times New Roman" panose="02020603050405020304" pitchFamily="18" charset="0"/>
              </a:rPr>
            </a:br>
            <a:r>
              <a:rPr lang="ru-RU" sz="4800" dirty="0">
                <a:latin typeface="Comic Sans MS" panose="030F0702030302020204" pitchFamily="66" charset="0"/>
                <a:cs typeface="Times New Roman" panose="02020603050405020304" pitchFamily="18" charset="0"/>
              </a:rPr>
              <a:t/>
            </a:r>
            <a:br>
              <a:rPr lang="ru-RU" sz="4800" dirty="0">
                <a:latin typeface="Comic Sans MS" panose="030F0702030302020204" pitchFamily="66" charset="0"/>
                <a:cs typeface="Times New Roman" panose="02020603050405020304" pitchFamily="18" charset="0"/>
              </a:rPr>
            </a:br>
            <a:r>
              <a:rPr lang="ru-RU" sz="4800" dirty="0" smtClean="0">
                <a:latin typeface="Comic Sans MS" panose="030F0702030302020204" pitchFamily="66" charset="0"/>
                <a:cs typeface="Times New Roman" panose="02020603050405020304" pitchFamily="18" charset="0"/>
              </a:rPr>
              <a:t/>
            </a:r>
            <a:br>
              <a:rPr lang="ru-RU" sz="4800" dirty="0" smtClean="0">
                <a:latin typeface="Comic Sans MS" panose="030F0702030302020204" pitchFamily="66" charset="0"/>
                <a:cs typeface="Times New Roman" panose="02020603050405020304" pitchFamily="18" charset="0"/>
              </a:rPr>
            </a:br>
            <a:r>
              <a:rPr lang="ru-RU" sz="4800" dirty="0" smtClean="0">
                <a:latin typeface="Comic Sans MS" panose="030F0702030302020204" pitchFamily="66" charset="0"/>
                <a:cs typeface="Times New Roman" panose="02020603050405020304" pitchFamily="18" charset="0"/>
              </a:rPr>
              <a:t>             ЗА ВНИМАНИЕ!</a:t>
            </a:r>
            <a:endParaRPr lang="ru-RU" sz="4800" dirty="0">
              <a:latin typeface="Comic Sans MS" panose="030F0702030302020204" pitchFamily="66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23528" y="1403648"/>
            <a:ext cx="8424936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200" b="1" dirty="0"/>
              <a:t> </a:t>
            </a:r>
            <a:r>
              <a:rPr lang="ru-RU" sz="2200" b="1" dirty="0" smtClean="0"/>
              <a:t>     </a:t>
            </a:r>
            <a:r>
              <a:rPr 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Сюжетно </a:t>
            </a:r>
            <a:r>
              <a:rPr lang="ru-RU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ролевая игра «Снимаем кино» </a:t>
            </a:r>
            <a:r>
              <a:rPr 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позволит расширить </a:t>
            </a:r>
            <a:r>
              <a:rPr lang="ru-RU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познавательно-речевую сферу </a:t>
            </a:r>
            <a:r>
              <a:rPr 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детей, разовьёт </a:t>
            </a:r>
            <a:r>
              <a:rPr lang="ru-RU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творческие способности детей, их фантазию и артистизм, </a:t>
            </a:r>
            <a:r>
              <a:rPr 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научит </a:t>
            </a:r>
            <a:r>
              <a:rPr lang="ru-RU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вживаться в образ того или иного персонажа, играть определенную роль.</a:t>
            </a:r>
          </a:p>
          <a:p>
            <a:pPr algn="just"/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Так 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как игра имеет большое значение в социальной адаптации ребенка, реализации его возможностей в 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будущем, то проигрывая 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различные жизненные ситуации, дети 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научатся 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идти на компромисс, меньше ошибаться в людях, избегать конфликтных ситуаций, поддерживать дружелюбную 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атмосферу в коллективе. </a:t>
            </a:r>
            <a:endParaRPr lang="ru-RU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Сюжетно-ролевой игра поможет успешному развитию личности 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ребенка, его 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интеллекту, воли, воображения 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коррекции и развитию речи в целом. </a:t>
            </a:r>
            <a:endParaRPr lang="ru-RU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Выбор данного вида деятельности обусловлен тем, что сюжетно-ролевая  игра порождает 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стремление к 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самореализации и самовыражению.</a:t>
            </a:r>
            <a:endParaRPr lang="ru-RU" sz="2200" dirty="0"/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-21704" y="548680"/>
            <a:ext cx="8354720" cy="854968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dirty="0" smtClean="0"/>
              <a:t>      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Гипотеза: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06632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908720"/>
            <a:ext cx="6050464" cy="792088"/>
          </a:xfrm>
        </p:spPr>
        <p:txBody>
          <a:bodyPr>
            <a:normAutofit/>
          </a:bodyPr>
          <a:lstStyle/>
          <a:p>
            <a:pPr algn="ctr"/>
            <a:r>
              <a:rPr lang="ru-RU" sz="4400" dirty="0" smtClean="0"/>
              <a:t>                </a:t>
            </a:r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 проекта:</a:t>
            </a:r>
            <a:endParaRPr lang="ru-RU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5752" y="2132856"/>
            <a:ext cx="8229600" cy="3240360"/>
          </a:xfrm>
        </p:spPr>
        <p:txBody>
          <a:bodyPr>
            <a:normAutofit lnSpcReduction="10000"/>
          </a:bodyPr>
          <a:lstStyle/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Развивать творческую активность в процессе сюжетно-ролевой игры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(умение разыгрывать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роли, красиво двигаться, говорить, выражать эмоции в мимике).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Коррекционная цель:</a:t>
            </a:r>
          </a:p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Способствовать формировани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ю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детей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способности строить связное и развернутое высказывание 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процессе построения речевого общения в игре.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260648"/>
            <a:ext cx="8229600" cy="1143000"/>
          </a:xfrm>
        </p:spPr>
        <p:txBody>
          <a:bodyPr/>
          <a:lstStyle/>
          <a:p>
            <a:r>
              <a:rPr lang="ru-RU" dirty="0" smtClean="0"/>
              <a:t>            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 проекта: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92790" y="1403648"/>
            <a:ext cx="8229600" cy="4389120"/>
          </a:xfrm>
        </p:spPr>
        <p:txBody>
          <a:bodyPr>
            <a:normAutofit fontScale="25000" lnSpcReduction="20000"/>
          </a:bodyPr>
          <a:lstStyle/>
          <a:p>
            <a:r>
              <a:rPr lang="ru-RU" sz="80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Коррекционно</a:t>
            </a:r>
            <a:r>
              <a:rPr lang="ru-RU" sz="8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–образовательные:</a:t>
            </a:r>
            <a:endParaRPr lang="ru-RU" sz="8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None/>
            </a:pPr>
            <a:r>
              <a:rPr lang="ru-RU" sz="8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- формировать интерес к искусству </a:t>
            </a:r>
            <a:r>
              <a:rPr lang="ru-RU" sz="8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киносъёмки</a:t>
            </a:r>
            <a:r>
              <a:rPr lang="ru-RU" sz="8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8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совместной </a:t>
            </a:r>
            <a:r>
              <a:rPr lang="ru-RU" sz="8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театральной деятельности;</a:t>
            </a:r>
          </a:p>
          <a:p>
            <a:pPr>
              <a:buNone/>
            </a:pPr>
            <a:r>
              <a:rPr lang="ru-RU" sz="8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8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ru-RU" sz="8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ктивизировать словарь по теме «Кино» (съемочная площадка,  профессии- актёр, кинорежиссер, </a:t>
            </a:r>
            <a:r>
              <a:rPr lang="ru-RU" sz="8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помощника </a:t>
            </a:r>
            <a:r>
              <a:rPr lang="ru-RU" sz="8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режиссер, оператор, костюмер, гример);</a:t>
            </a:r>
          </a:p>
          <a:p>
            <a:pPr>
              <a:buNone/>
            </a:pPr>
            <a:r>
              <a:rPr lang="ru-RU" sz="8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продолжать учить детей самостоятельно распределять роли и действовать в соответствии с ролью;</a:t>
            </a:r>
          </a:p>
          <a:p>
            <a:pPr>
              <a:buNone/>
            </a:pPr>
            <a:r>
              <a:rPr lang="ru-RU" sz="8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побуждать детей более широко использовать в игре знания об окружающей жизни;</a:t>
            </a:r>
          </a:p>
          <a:p>
            <a:r>
              <a:rPr lang="ru-RU" sz="8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Коррекционно-развивающие:</a:t>
            </a:r>
          </a:p>
          <a:p>
            <a:pPr marL="0" indent="0">
              <a:buNone/>
            </a:pPr>
            <a:r>
              <a:rPr lang="ru-RU" sz="8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8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Развивать диалогическую форму общения, выразительные средства общения- мимику, жесты;</a:t>
            </a:r>
          </a:p>
          <a:p>
            <a:pPr>
              <a:buNone/>
            </a:pPr>
            <a:r>
              <a:rPr lang="ru-RU" sz="8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развивать творческое воображение детей; умение самостоятельно развивать сюжет игры;</a:t>
            </a:r>
          </a:p>
          <a:p>
            <a:r>
              <a:rPr lang="ru-RU" sz="8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Коррекционно- воспитательные:</a:t>
            </a:r>
            <a:endParaRPr lang="ru-RU" sz="8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None/>
            </a:pPr>
            <a:r>
              <a:rPr lang="ru-RU" sz="8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воспитывать желание высказывать свою точку зрения;</a:t>
            </a:r>
          </a:p>
          <a:p>
            <a:pPr>
              <a:buNone/>
            </a:pPr>
            <a:r>
              <a:rPr lang="ru-RU" sz="8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воспитывать взаимопомощь и умение выслушивать друг друга, не перебивая.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836712"/>
            <a:ext cx="8058650" cy="1314792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     </a:t>
            </a:r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Предполагаемый результат: </a:t>
            </a:r>
            <a:b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628800"/>
            <a:ext cx="8229600" cy="4389120"/>
          </a:xfrm>
        </p:spPr>
        <p:txBody>
          <a:bodyPr>
            <a:normAutofit fontScale="92500" lnSpcReduction="10000"/>
          </a:bodyPr>
          <a:lstStyle/>
          <a:p>
            <a:pPr lvl="0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дети знают и называют такие профессии, как режиссер, помощник режиссера, оператор, костюмер, гример, актер; имеют представление о мире телеискусства;</a:t>
            </a:r>
          </a:p>
          <a:p>
            <a:pPr lvl="0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 детей развита диалогическая и монологическая речь, они четко и грамотно излагают свои мысли;</a:t>
            </a:r>
          </a:p>
          <a:p>
            <a:pPr lvl="0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дети устанавливают дружеские взаимоотношения друг с другом, налаживают и регулируют контакты в совместной игре: договариваются, мирятся, убеждают;</a:t>
            </a:r>
          </a:p>
          <a:p>
            <a:pPr lvl="0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умеют использовать разнообразные изобразительные материалы для изготовления атрибутов;</a:t>
            </a:r>
          </a:p>
          <a:p>
            <a:pPr lvl="0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игре ребята проявляют творческую активность, самостоятельно развертывают игровые действия.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6577" y="476672"/>
            <a:ext cx="8229600" cy="1143000"/>
          </a:xfrm>
        </p:spPr>
        <p:txBody>
          <a:bodyPr/>
          <a:lstStyle/>
          <a:p>
            <a:pPr algn="ctr"/>
            <a:r>
              <a:rPr lang="ru-RU" b="1" dirty="0" smtClean="0"/>
              <a:t>     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Подготовительный этап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49172" y="1772816"/>
            <a:ext cx="8229600" cy="4389120"/>
          </a:xfrm>
        </p:spPr>
        <p:txBody>
          <a:bodyPr/>
          <a:lstStyle/>
          <a:p>
            <a:pPr lvl="0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Наблюдение за развитием игровой деятельности: игровых навыков, игровой среды.</a:t>
            </a:r>
          </a:p>
          <a:p>
            <a:pPr lvl="0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Обращение к жизненному опыту дошкольников: все ли любят смотреть сказки, мультфильмы и фильмы по телевизору?</a:t>
            </a:r>
          </a:p>
          <a:p>
            <a:pPr lvl="0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Разработка «Маршрута выходного дня», где дети вместе с родителями посещают кинотеатр.</a:t>
            </a:r>
          </a:p>
          <a:p>
            <a:pPr lvl="0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Беседы, чтение художественной литературы.</a:t>
            </a:r>
          </a:p>
          <a:p>
            <a:pPr lvl="0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Формулировка проблемы, сюжетной ситуации, цели и задач.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64704"/>
            <a:ext cx="8229600" cy="650336"/>
          </a:xfrm>
        </p:spPr>
        <p:txBody>
          <a:bodyPr>
            <a:noAutofit/>
          </a:bodyPr>
          <a:lstStyle/>
          <a:p>
            <a:pPr algn="ctr"/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Роль родителей в организации проекта: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772816"/>
            <a:ext cx="8229600" cy="4389120"/>
          </a:xfrm>
        </p:spPr>
        <p:txBody>
          <a:bodyPr/>
          <a:lstStyle/>
          <a:p>
            <a:pPr lvl="0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помощь педагогам в подборе научно-популярной литературы и интересной информации;</a:t>
            </a:r>
          </a:p>
          <a:p>
            <a:pPr lvl="0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консультации «Дети и современное телевидение», «Осторожно! Злые мультики!», «Детям о КИНО»;</a:t>
            </a:r>
          </a:p>
          <a:p>
            <a:pPr lvl="0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беседы с детьми;</a:t>
            </a:r>
          </a:p>
          <a:p>
            <a:pPr lvl="0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чтение научно-популярной и художественной литературы детям;</a:t>
            </a:r>
          </a:p>
          <a:p>
            <a:pPr lvl="0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включенность в проект, помощь детям в подборе и создании различных атрибутов, художественного образа.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067944" y="5229200"/>
            <a:ext cx="3456384" cy="792088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ru-RU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Сюжетно-ролевая игра  </a:t>
            </a:r>
            <a:br>
              <a:rPr lang="ru-RU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«Водитель автобуса»</a:t>
            </a:r>
            <a:endParaRPr lang="ru-RU" sz="24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107504" y="1196752"/>
            <a:ext cx="2448272" cy="2179320"/>
          </a:xfrm>
        </p:spPr>
        <p:txBody>
          <a:bodyPr>
            <a:noAutofit/>
          </a:bodyPr>
          <a:lstStyle/>
          <a:p>
            <a:r>
              <a:rPr lang="ru-RU" sz="1800" b="1" dirty="0" smtClean="0"/>
              <a:t>Цель: 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sz="1600" dirty="0" smtClean="0"/>
              <a:t>дать детям необходимые знания о работе водителя (шофера); 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sz="1600" dirty="0" smtClean="0"/>
              <a:t>воспитывать умение детей в качестве пассажиров вести себя спокойно, быть вежливыми друг к другу; 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sz="1600" dirty="0" smtClean="0"/>
              <a:t>закрепить представления детей о поведении в автобусе.</a:t>
            </a:r>
            <a:endParaRPr lang="ru-RU" sz="1600" dirty="0"/>
          </a:p>
        </p:txBody>
      </p:sp>
      <p:pic>
        <p:nvPicPr>
          <p:cNvPr id="8" name="Рисунок 7" descr="DSC05415.JPG"/>
          <p:cNvPicPr>
            <a:picLocks noGrp="1" noChangeAspect="1"/>
          </p:cNvPicPr>
          <p:nvPr>
            <p:ph type="pic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99792" y="836712"/>
            <a:ext cx="6243614" cy="415070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TextBox 4"/>
          <p:cNvSpPr txBox="1"/>
          <p:nvPr/>
        </p:nvSpPr>
        <p:spPr>
          <a:xfrm>
            <a:off x="755576" y="188640"/>
            <a:ext cx="74168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Организация сюжетно-ролевых игр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570</TotalTime>
  <Words>1003</Words>
  <Application>Microsoft Office PowerPoint</Application>
  <PresentationFormat>Экран (4:3)</PresentationFormat>
  <Paragraphs>110</Paragraphs>
  <Slides>26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34" baseType="lpstr">
      <vt:lpstr>Arial</vt:lpstr>
      <vt:lpstr>Calibri</vt:lpstr>
      <vt:lpstr>Comic Sans MS</vt:lpstr>
      <vt:lpstr>Constantia</vt:lpstr>
      <vt:lpstr>Times New Roman</vt:lpstr>
      <vt:lpstr>Wingdings</vt:lpstr>
      <vt:lpstr>Wingdings 2</vt:lpstr>
      <vt:lpstr>Поток</vt:lpstr>
      <vt:lpstr>«СНИМАЕМ  КИНО»  </vt:lpstr>
      <vt:lpstr>                       Вопросы </vt:lpstr>
      <vt:lpstr>Презентация PowerPoint</vt:lpstr>
      <vt:lpstr>                Цель проекта:</vt:lpstr>
      <vt:lpstr>            Задачи проекта:</vt:lpstr>
      <vt:lpstr>     Предполагаемый результат:  </vt:lpstr>
      <vt:lpstr>     Подготовительный этап</vt:lpstr>
      <vt:lpstr>Роль родителей в организации проекта:</vt:lpstr>
      <vt:lpstr>Сюжетно-ролевая игра   «Водитель автобуса»</vt:lpstr>
      <vt:lpstr>Сюжетно-ролевая игра «Парикмахерская»</vt:lpstr>
      <vt:lpstr>Сюжетно-ролевая игра  «Швейное ателье»</vt:lpstr>
      <vt:lpstr>Презентация PowerPoint</vt:lpstr>
      <vt:lpstr>Презентация PowerPoint</vt:lpstr>
      <vt:lpstr>Сюжетно-ролевая игра  «Семья»</vt:lpstr>
      <vt:lpstr>            Основной этап</vt:lpstr>
      <vt:lpstr>            Костюмерная</vt:lpstr>
      <vt:lpstr>                 Гримёрная</vt:lpstr>
      <vt:lpstr>      Съёмочная площадка</vt:lpstr>
      <vt:lpstr>Презентация PowerPoint</vt:lpstr>
      <vt:lpstr>Презентация PowerPoint</vt:lpstr>
      <vt:lpstr>Презентация PowerPoint</vt:lpstr>
      <vt:lpstr>Презентация PowerPoint</vt:lpstr>
      <vt:lpstr>     Заключительный этап</vt:lpstr>
      <vt:lpstr> Продукт  проектной деятельности:</vt:lpstr>
      <vt:lpstr>              Литература:            </vt:lpstr>
      <vt:lpstr>СПАСИБО                   ЗА ВНИМАНИЕ!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</dc:title>
  <dc:creator>Ирина</dc:creator>
  <cp:lastModifiedBy>acer acer</cp:lastModifiedBy>
  <cp:revision>53</cp:revision>
  <dcterms:created xsi:type="dcterms:W3CDTF">2016-12-05T06:45:01Z</dcterms:created>
  <dcterms:modified xsi:type="dcterms:W3CDTF">2017-12-23T06:47:43Z</dcterms:modified>
</cp:coreProperties>
</file>