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57" r:id="rId8"/>
    <p:sldId id="260" r:id="rId9"/>
    <p:sldId id="266" r:id="rId10"/>
    <p:sldId id="267" r:id="rId11"/>
    <p:sldId id="268" r:id="rId12"/>
    <p:sldId id="258" r:id="rId13"/>
    <p:sldId id="259" r:id="rId14"/>
    <p:sldId id="26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17" autoAdjust="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4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3891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1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891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38918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3891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892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38921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22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23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24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925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8926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892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3892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3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3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3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3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8934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8935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8936" name="Rectangle 2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8937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CB90B8A-E8E6-4FC2-B373-FA978D1E575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38938" name="Rectangle 2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9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9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9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34" grpId="0"/>
      <p:bldP spid="38935" grpId="0" build="p">
        <p:tmplLst>
          <p:tmpl lvl="1">
            <p:tnLst>
              <p:par>
                <p:cTn presetID="4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893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89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89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968910-3473-46CF-A7C9-37777F70CAA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203EBA-6F03-43F6-8692-F621C8EE740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DF5D7-C659-4431-B946-276D3777293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F7B606-B395-46D9-8B70-6B926B6B006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0FF538-936D-404A-8990-6ADB104D6F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4D3F6C-17A2-4F74-806F-C4A31809C9B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1B12A3-F028-4BBE-A102-1991F36BDB3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1B24CC-8389-42DD-809B-24A656122CF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86F72C-1B94-40D4-84FD-C2F4ED03752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57533C-9961-43E9-B745-E556871406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7891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892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7893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37894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37895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7896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37897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898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899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900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901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7902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7903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37904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05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06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07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08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909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7910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7911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7912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37913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37914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4886245A-B0A5-47FF-B46B-552B904E4A3C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9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79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9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79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79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9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9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79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79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9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9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79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79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79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79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10" grpId="0"/>
      <p:bldP spid="37911" grpId="0" build="p">
        <p:tmplLst>
          <p:tmpl lvl="1">
            <p:tnLst>
              <p:par>
                <p:cTn presetID="4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9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791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79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79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9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791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79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79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9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791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79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79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9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791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79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79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9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791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79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79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ll%20Users\&#1044;&#1086;&#1082;&#1091;&#1084;&#1077;&#1085;&#1090;&#1099;\&#1053;&#1077;&#1074;&#1077;&#1088;&#1086;&#1074;&#1072;\&#1041;&#1080;&#1073;&#1083;&#1080;&#1086;&#1090;&#1077;&#1082;&#1072;&#1088;&#1080;%202006\&#1061;&#1084;&#1099;&#1088;&#1086;&#1074;&#1072;%20Z\Et%20si%20tu%20n'existais%20pas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museum.ru/alb/image.asp?18752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2988" y="188913"/>
            <a:ext cx="7486650" cy="1439862"/>
          </a:xfrm>
        </p:spPr>
        <p:txBody>
          <a:bodyPr/>
          <a:lstStyle/>
          <a:p>
            <a:r>
              <a:rPr lang="ru-RU"/>
              <a:t>Пушкин на Кавказе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67163" y="3573463"/>
            <a:ext cx="5176837" cy="2087562"/>
          </a:xfrm>
        </p:spPr>
        <p:txBody>
          <a:bodyPr/>
          <a:lstStyle/>
          <a:p>
            <a:endParaRPr lang="ru-RU" dirty="0"/>
          </a:p>
          <a:p>
            <a:pPr algn="r"/>
            <a:r>
              <a:rPr lang="ru-RU" sz="2000" dirty="0" smtClean="0">
                <a:solidFill>
                  <a:srgbClr val="002060"/>
                </a:solidFill>
              </a:rPr>
              <a:t>Фролков В.Д.</a:t>
            </a:r>
          </a:p>
          <a:p>
            <a:pPr algn="r"/>
            <a:r>
              <a:rPr lang="ru-RU" sz="2000" dirty="0" smtClean="0">
                <a:solidFill>
                  <a:srgbClr val="002060"/>
                </a:solidFill>
              </a:rPr>
              <a:t>учитель </a:t>
            </a:r>
            <a:r>
              <a:rPr lang="ru-RU" sz="2000" dirty="0" err="1" smtClean="0">
                <a:solidFill>
                  <a:srgbClr val="002060"/>
                </a:solidFill>
              </a:rPr>
              <a:t>кубановедения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</a:p>
          <a:p>
            <a:pPr algn="r"/>
            <a:r>
              <a:rPr lang="ru-RU" sz="2000" dirty="0" smtClean="0">
                <a:solidFill>
                  <a:srgbClr val="002060"/>
                </a:solidFill>
              </a:rPr>
              <a:t>МБОУ СОШ № 22</a:t>
            </a:r>
          </a:p>
          <a:p>
            <a:pPr algn="r"/>
            <a:r>
              <a:rPr lang="ru-RU" sz="2000" dirty="0" smtClean="0">
                <a:solidFill>
                  <a:srgbClr val="002060"/>
                </a:solidFill>
              </a:rPr>
              <a:t>г. Краснодар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2053" name="Picture 5" descr="А. С. Пушкин. Акварель П. Ф. Соколова, 1830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412875"/>
            <a:ext cx="3713163" cy="4802188"/>
          </a:xfrm>
          <a:prstGeom prst="rect">
            <a:avLst/>
          </a:prstGeom>
          <a:noFill/>
        </p:spPr>
      </p:pic>
      <p:pic>
        <p:nvPicPr>
          <p:cNvPr id="2054" name="Et si tu n'existais pas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-304800" y="63087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7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80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numSld="14">
                <p:cTn id="43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4"/>
                </p:tgtEl>
              </p:cMediaNode>
            </p:audio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87900" y="1268413"/>
            <a:ext cx="3827463" cy="4530725"/>
          </a:xfrm>
        </p:spPr>
        <p:txBody>
          <a:bodyPr/>
          <a:lstStyle/>
          <a:p>
            <a:r>
              <a:rPr lang="ru-RU"/>
              <a:t>Видел я берега Кубани и сторожевые станицы – любовался нашими казаками. А.С. Пушкин </a:t>
            </a:r>
          </a:p>
        </p:txBody>
      </p:sp>
      <p:pic>
        <p:nvPicPr>
          <p:cNvPr id="30727" name="Picture 7" descr="k130_4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836613"/>
            <a:ext cx="4141788" cy="4679950"/>
          </a:xfrm>
          <a:prstGeom prst="rect">
            <a:avLst/>
          </a:prstGeom>
          <a:noFill/>
        </p:spPr>
      </p:pic>
    </p:spTree>
  </p:cSld>
  <p:clrMapOvr>
    <a:masterClrMapping/>
  </p:clrMapOvr>
  <p:transition advTm="7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476250"/>
            <a:ext cx="4259262" cy="52514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/>
              <a:t>Путешествия в те годы были лишены самых элементарных удобств, они были к тому же длительными и тяжелыми, поэтому в жизни людей, их совершающих, оставались большими событиями и запоминались на всю жизнь </a:t>
            </a:r>
          </a:p>
        </p:txBody>
      </p:sp>
      <p:pic>
        <p:nvPicPr>
          <p:cNvPr id="31751" name="Picture 7" descr="portret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1341438"/>
            <a:ext cx="2922588" cy="3887787"/>
          </a:xfrm>
          <a:prstGeom prst="rect">
            <a:avLst/>
          </a:prstGeom>
          <a:noFill/>
        </p:spPr>
      </p:pic>
    </p:spTree>
  </p:cSld>
  <p:clrMapOvr>
    <a:masterClrMapping/>
  </p:clrMapOvr>
  <p:transition advTm="7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7" name="Picture 9" descr="img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628775"/>
            <a:ext cx="3257550" cy="3810000"/>
          </a:xfrm>
          <a:prstGeom prst="rect">
            <a:avLst/>
          </a:prstGeom>
          <a:noFill/>
        </p:spPr>
      </p:pic>
      <p:sp>
        <p:nvSpPr>
          <p:cNvPr id="17418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4356100" y="1052513"/>
            <a:ext cx="4249738" cy="4098925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/>
              <a:t>На берегу заветных вод Цветут богатые станицы, Веселый пляшет хоровод, Бегите, русские певицы, Спешите, красные, домой: Чеченец ходит за рекой. </a:t>
            </a:r>
          </a:p>
        </p:txBody>
      </p:sp>
    </p:spTree>
  </p:cSld>
  <p:clrMapOvr>
    <a:masterClrMapping/>
  </p:clrMapOvr>
  <p:transition advTm="7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9" name="Picture 11" descr="i?id=26055572&amp;tov=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0338" y="1268413"/>
            <a:ext cx="1457325" cy="2089150"/>
          </a:xfrm>
          <a:prstGeom prst="rect">
            <a:avLst/>
          </a:prstGeom>
          <a:noFill/>
        </p:spPr>
      </p:pic>
      <p:pic>
        <p:nvPicPr>
          <p:cNvPr id="22541" name="Picture 13" descr="b20036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2492375"/>
            <a:ext cx="1905000" cy="2514600"/>
          </a:xfrm>
          <a:prstGeom prst="rect">
            <a:avLst/>
          </a:prstGeom>
          <a:noFill/>
        </p:spPr>
      </p:pic>
      <p:pic>
        <p:nvPicPr>
          <p:cNvPr id="22543" name="Picture 15" descr="10819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6825" y="1341438"/>
            <a:ext cx="1439863" cy="2030412"/>
          </a:xfrm>
          <a:prstGeom prst="rect">
            <a:avLst/>
          </a:prstGeom>
          <a:noFill/>
        </p:spPr>
      </p:pic>
      <p:pic>
        <p:nvPicPr>
          <p:cNvPr id="22545" name="Picture 17" descr="2495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92950" y="2636838"/>
            <a:ext cx="1755775" cy="2536825"/>
          </a:xfrm>
          <a:prstGeom prst="rect">
            <a:avLst/>
          </a:prstGeom>
          <a:noFill/>
        </p:spPr>
      </p:pic>
      <p:pic>
        <p:nvPicPr>
          <p:cNvPr id="22547" name="Picture 19" descr="93081112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63938" y="3716338"/>
            <a:ext cx="1905000" cy="2847975"/>
          </a:xfrm>
          <a:prstGeom prst="rect">
            <a:avLst/>
          </a:prstGeom>
          <a:noFill/>
        </p:spPr>
      </p:pic>
      <p:sp>
        <p:nvSpPr>
          <p:cNvPr id="22549" name="WordArt 21"/>
          <p:cNvSpPr>
            <a:spLocks noChangeArrowheads="1" noChangeShapeType="1" noTextEdit="1"/>
          </p:cNvSpPr>
          <p:nvPr/>
        </p:nvSpPr>
        <p:spPr bwMode="auto">
          <a:xfrm>
            <a:off x="1187450" y="476250"/>
            <a:ext cx="6769100" cy="649288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А.С. Пушкин в нашей жизни</a:t>
            </a:r>
          </a:p>
        </p:txBody>
      </p:sp>
    </p:spTree>
  </p:cSld>
  <p:clrMapOvr>
    <a:masterClrMapping/>
  </p:clrMapOvr>
  <p:transition advTm="7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2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Вопросы для закрепления.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30725"/>
          </a:xfrm>
        </p:spPr>
        <p:txBody>
          <a:bodyPr/>
          <a:lstStyle/>
          <a:p>
            <a:endParaRPr lang="en-US"/>
          </a:p>
          <a:p>
            <a:r>
              <a:rPr lang="ru-RU"/>
              <a:t>Какие места мог посещать  А.С.Пушкин?</a:t>
            </a:r>
          </a:p>
          <a:p>
            <a:r>
              <a:rPr lang="ru-RU"/>
              <a:t>Какое значение для поэта имела поездка на Кавказ?</a:t>
            </a:r>
          </a:p>
          <a:p>
            <a:r>
              <a:rPr lang="ru-RU"/>
              <a:t>Какие произведения той поры Вы знаете?</a:t>
            </a:r>
          </a:p>
          <a:p>
            <a:endParaRPr lang="ru-RU"/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1692275" y="2708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2400">
              <a:latin typeface="Times New Roman" pitchFamily="18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2987675" y="3068638"/>
            <a:ext cx="5184775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sz="2400">
              <a:latin typeface="Times New Roman" pitchFamily="18" charset="0"/>
            </a:endParaRPr>
          </a:p>
          <a:p>
            <a:endParaRPr lang="en-US" sz="2400">
              <a:latin typeface="Times New Roman" pitchFamily="18" charset="0"/>
            </a:endParaRPr>
          </a:p>
          <a:p>
            <a:endParaRPr lang="en-US" sz="2400">
              <a:latin typeface="Times New Roman" pitchFamily="18" charset="0"/>
            </a:endParaRPr>
          </a:p>
          <a:p>
            <a:endParaRPr lang="en-US" sz="2400">
              <a:latin typeface="Times New Roman" pitchFamily="18" charset="0"/>
            </a:endParaRPr>
          </a:p>
          <a:p>
            <a:endParaRPr lang="en-US" sz="2400">
              <a:latin typeface="Times New Roman" pitchFamily="18" charset="0"/>
            </a:endParaRPr>
          </a:p>
          <a:p>
            <a:endParaRPr lang="en-US" sz="2400">
              <a:latin typeface="Times New Roman" pitchFamily="18" charset="0"/>
            </a:endParaRPr>
          </a:p>
          <a:p>
            <a:endParaRPr lang="en-US" sz="2400">
              <a:latin typeface="Times New Roman" pitchFamily="18" charset="0"/>
            </a:endParaRPr>
          </a:p>
          <a:p>
            <a:endParaRPr lang="ru-RU" sz="2400">
              <a:latin typeface="Times New Roman" pitchFamily="18" charset="0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774700"/>
          </a:xfrm>
        </p:spPr>
        <p:txBody>
          <a:bodyPr/>
          <a:lstStyle/>
          <a:p>
            <a:r>
              <a:rPr lang="ru-RU" b="1"/>
              <a:t>А.С.ПУШКИН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4140200" y="1600200"/>
            <a:ext cx="12827000" cy="4708525"/>
          </a:xfrm>
        </p:spPr>
        <p:txBody>
          <a:bodyPr/>
          <a:lstStyle/>
          <a:p>
            <a:r>
              <a:rPr lang="ru-RU" b="1"/>
              <a:t/>
            </a:r>
            <a:br>
              <a:rPr lang="ru-RU" b="1"/>
            </a:br>
            <a:endParaRPr lang="ru-RU" b="1"/>
          </a:p>
          <a:p>
            <a:r>
              <a:rPr lang="ru-RU" b="1"/>
              <a:t/>
            </a:r>
            <a:br>
              <a:rPr lang="ru-RU" b="1"/>
            </a:br>
            <a:endParaRPr lang="ru-RU"/>
          </a:p>
        </p:txBody>
      </p:sp>
      <p:pic>
        <p:nvPicPr>
          <p:cNvPr id="24583" name="Picture 7" descr="Turk0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196975"/>
            <a:ext cx="3387725" cy="4537075"/>
          </a:xfrm>
          <a:prstGeom prst="rect">
            <a:avLst/>
          </a:prstGeom>
          <a:noFill/>
        </p:spPr>
      </p:pic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3779838" y="2133600"/>
            <a:ext cx="50911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5003800" y="1046163"/>
            <a:ext cx="3744913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800">
                <a:latin typeface="Times New Roman" pitchFamily="18" charset="0"/>
              </a:rPr>
              <a:t>«Это был… не только великий русский поэт своего времени, </a:t>
            </a:r>
          </a:p>
          <a:p>
            <a:r>
              <a:rPr lang="ru-RU" sz="2800">
                <a:latin typeface="Times New Roman" pitchFamily="18" charset="0"/>
              </a:rPr>
              <a:t>но и великий поэт всех народов и всех веков… слава всемирная», - </a:t>
            </a:r>
          </a:p>
          <a:p>
            <a:r>
              <a:rPr lang="ru-RU" sz="2800">
                <a:latin typeface="Times New Roman" pitchFamily="18" charset="0"/>
              </a:rPr>
              <a:t>так восторженно писал о А.С. Пушкине известный критик В. Белинский. </a:t>
            </a:r>
          </a:p>
        </p:txBody>
      </p:sp>
    </p:spTree>
  </p:cSld>
  <p:clrMapOvr>
    <a:masterClrMapping/>
  </p:clrMapOvr>
  <p:transition advTm="7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/>
            </a:r>
            <a:br>
              <a:rPr lang="en-US" sz="4000"/>
            </a:br>
            <a:endParaRPr lang="ru-RU" sz="400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76825" y="188913"/>
            <a:ext cx="3887788" cy="59070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/>
              <a:t>Арзрум (неправильно называемый Арзерум, Эрзрум, Эрзрон) основан около 415 году, во время Феодосия Второго, и назван Феодосиополем. Никакого исторического воспоминания не соединяется с его именем. Я знал о нем только то, что здесь, по свидетельству Гаджи-Бабы, поднесены были персидскому послу, в удовлетворение какой-то обиды, телячьи уши вместо человечьих».</a:t>
            </a:r>
            <a:br>
              <a:rPr lang="ru-RU" sz="2400"/>
            </a:br>
            <a:r>
              <a:rPr lang="ru-RU" sz="2000"/>
              <a:t/>
            </a:r>
            <a:br>
              <a:rPr lang="ru-RU" sz="2000"/>
            </a:br>
            <a:endParaRPr lang="ru-RU" sz="2000"/>
          </a:p>
        </p:txBody>
      </p:sp>
      <p:pic>
        <p:nvPicPr>
          <p:cNvPr id="25605" name="Picture 5" descr="Turk00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836613"/>
            <a:ext cx="4537075" cy="5181600"/>
          </a:xfrm>
          <a:prstGeom prst="rect">
            <a:avLst/>
          </a:prstGeom>
          <a:noFill/>
        </p:spPr>
      </p:pic>
    </p:spTree>
  </p:cSld>
  <p:clrMapOvr>
    <a:masterClrMapping/>
  </p:clrMapOvr>
  <p:transition advTm="7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Места, которые посещал А.С.Пушкин</a:t>
            </a:r>
          </a:p>
        </p:txBody>
      </p:sp>
      <p:pic>
        <p:nvPicPr>
          <p:cNvPr id="26629" name="Picture 5" descr="цитадел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1700213"/>
            <a:ext cx="3821112" cy="4681537"/>
          </a:xfrm>
          <a:prstGeom prst="rect">
            <a:avLst/>
          </a:prstGeom>
          <a:noFill/>
        </p:spPr>
      </p:pic>
      <p:pic>
        <p:nvPicPr>
          <p:cNvPr id="26631" name="Picture 7" descr="«кладбище»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4025" y="1700213"/>
            <a:ext cx="3889375" cy="4752975"/>
          </a:xfrm>
          <a:prstGeom prst="rect">
            <a:avLst/>
          </a:prstGeom>
          <a:noFill/>
        </p:spPr>
      </p:pic>
    </p:spTree>
  </p:cSld>
  <p:clrMapOvr>
    <a:masterClrMapping/>
  </p:clrMapOvr>
  <p:transition advTm="7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774700"/>
          </a:xfrm>
        </p:spPr>
        <p:txBody>
          <a:bodyPr/>
          <a:lstStyle/>
          <a:p>
            <a:r>
              <a:rPr lang="en-US" sz="4000"/>
              <a:t/>
            </a:r>
            <a:br>
              <a:rPr lang="en-US" sz="4000"/>
            </a:br>
            <a:r>
              <a:rPr lang="en-US" sz="4000"/>
              <a:t/>
            </a:r>
            <a:br>
              <a:rPr lang="en-US" sz="4000"/>
            </a:br>
            <a:endParaRPr lang="ru-RU" sz="400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55875" y="188913"/>
            <a:ext cx="4032250" cy="611981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/>
              <a:t>Мы не знаем, заходил ли Пушкин в медресе Чифте-Минарели, но  то, что мимо не прошел – это точно. Медресе выходит нарядным порталом с двумя изящными минаретами прямо на цитадель. По легенде, архитектор поспорил со своим учеником, что тот никогда не превзойдет его и не построит минарет лучше и красивее, чем он. Ученик превзошёл-таки своего учителя в мастерстве, и обескураженный архитектор бросился со своего творения вниз. Разбился, разумеется. Такая вот грустная история о человеческом тщеславии и нежелании уступать дорогу молодым талантам приключилась</a:t>
            </a:r>
            <a:r>
              <a:rPr lang="ru-RU" sz="1800"/>
              <a:t> </a:t>
            </a:r>
            <a:r>
              <a:rPr lang="ru-RU" sz="2000"/>
              <a:t>в Эрзуруме в XIII веке.</a:t>
            </a:r>
          </a:p>
        </p:txBody>
      </p:sp>
      <p:pic>
        <p:nvPicPr>
          <p:cNvPr id="27653" name="Picture 5" descr="Чифте-Минарел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341438"/>
            <a:ext cx="2235200" cy="4392612"/>
          </a:xfrm>
          <a:prstGeom prst="rect">
            <a:avLst/>
          </a:prstGeom>
          <a:noFill/>
        </p:spPr>
      </p:pic>
      <p:pic>
        <p:nvPicPr>
          <p:cNvPr id="27655" name="Picture 7" descr="Чифте-Минарел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341438"/>
            <a:ext cx="2519363" cy="4321175"/>
          </a:xfrm>
          <a:prstGeom prst="rect">
            <a:avLst/>
          </a:prstGeom>
          <a:noFill/>
        </p:spPr>
      </p:pic>
    </p:spTree>
  </p:cSld>
  <p:clrMapOvr>
    <a:masterClrMapping/>
  </p:clrMapOvr>
  <p:transition advTm="7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/>
            </a:r>
            <a:br>
              <a:rPr lang="en-US" sz="4000"/>
            </a:br>
            <a:endParaRPr lang="ru-RU" sz="400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8263" y="476250"/>
            <a:ext cx="3743325" cy="55102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/>
              <a:t>Ещё одно медресе мог посетить Пушкин в 1829 году – Якутийе, а также Большую мечеть Улу Джами (1179 г.). В Эрзуруме сохранился ещё караван-сарай Рустем-паши XVI века (сейчас там крытый рынок украшений из серебра и камней), а также многочисленные источники питьевой воды. «Арзрум славится своею водою. </a:t>
            </a:r>
          </a:p>
        </p:txBody>
      </p:sp>
      <p:pic>
        <p:nvPicPr>
          <p:cNvPr id="28677" name="Picture 5" descr="Чифте-Минарел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196975"/>
            <a:ext cx="4645025" cy="4941888"/>
          </a:xfrm>
          <a:prstGeom prst="rect">
            <a:avLst/>
          </a:prstGeom>
          <a:noFill/>
        </p:spPr>
      </p:pic>
    </p:spTree>
  </p:cSld>
  <p:clrMapOvr>
    <a:masterClrMapping/>
  </p:clrMapOvr>
  <p:transition advTm="7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gradFill rotWithShape="0">
          <a:gsLst>
            <a:gs pos="0">
              <a:srgbClr val="FFCC99"/>
            </a:gs>
            <a:gs pos="100000">
              <a:srgbClr val="FFCC99">
                <a:gamma/>
                <a:shade val="46275"/>
                <a:invGamma/>
              </a:srgbClr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92500" y="404813"/>
            <a:ext cx="5651500" cy="611981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>
                <a:solidFill>
                  <a:srgbClr val="000066"/>
                </a:solidFill>
              </a:rPr>
              <a:t>Еще при жизни великого поэта Александра Сергеевича Пушкина (1799–1837) современники называли его имя в ряду славных имен, составляющих гордость великой русской нации. «Это был… не только великий русский поэт своего времени, но и великий поэт всех народов и всех веков… слава всемирная», - так восторженно писал о А.С. Пушкине известный критик В. Белинский </a:t>
            </a:r>
          </a:p>
        </p:txBody>
      </p:sp>
      <p:pic>
        <p:nvPicPr>
          <p:cNvPr id="6158" name="Picture 14" descr="i?id=3525723&amp;tov=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836613"/>
            <a:ext cx="2106612" cy="1882775"/>
          </a:xfrm>
          <a:prstGeom prst="rect">
            <a:avLst/>
          </a:prstGeom>
          <a:noFill/>
        </p:spPr>
      </p:pic>
      <p:pic>
        <p:nvPicPr>
          <p:cNvPr id="6161" name="Picture 17" descr="Pushkin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8888" y="2997200"/>
            <a:ext cx="1843087" cy="2303463"/>
          </a:xfrm>
          <a:prstGeom prst="rect">
            <a:avLst/>
          </a:prstGeom>
          <a:noFill/>
        </p:spPr>
      </p:pic>
    </p:spTree>
  </p:cSld>
  <p:clrMapOvr>
    <a:masterClrMapping/>
  </p:clrMapOvr>
  <p:transition advTm="7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60350"/>
            <a:ext cx="8496300" cy="21605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/>
              <a:t>Поездка на Кавказ и Кубань имела для молодого поэта очень большое значение, так как она помогла открыть ему кавказскую тематику, которая в те годы для современников поэта была довольно актуальна, ибо на Кавказе и Кубани шла колониальная война, длительная и кровопролитная</a:t>
            </a:r>
            <a:r>
              <a:rPr lang="ru-RU"/>
              <a:t> </a:t>
            </a:r>
          </a:p>
        </p:txBody>
      </p:sp>
      <p:pic>
        <p:nvPicPr>
          <p:cNvPr id="23559" name="Picture 7" descr="19-1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2492375"/>
            <a:ext cx="6553200" cy="4365625"/>
          </a:xfrm>
          <a:prstGeom prst="rect">
            <a:avLst/>
          </a:prstGeom>
          <a:noFill/>
        </p:spPr>
      </p:pic>
    </p:spTree>
  </p:cSld>
  <p:clrMapOvr>
    <a:masterClrMapping/>
  </p:clrMapOvr>
  <p:transition advTm="7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27538" y="1196975"/>
            <a:ext cx="4259262" cy="4530725"/>
          </a:xfrm>
        </p:spPr>
        <p:txBody>
          <a:bodyPr/>
          <a:lstStyle/>
          <a:p>
            <a:r>
              <a:rPr lang="ru-RU"/>
              <a:t>А.С. Пушкин побывал на Кубани всего один раз, во время своей поездки на Кавказ с семьей генерала Николая Николаевича Раевского-старшего. </a:t>
            </a:r>
          </a:p>
        </p:txBody>
      </p:sp>
      <p:pic>
        <p:nvPicPr>
          <p:cNvPr id="29701" name="Picture 5" descr="Кузьмин Н.В. ''...и после скучного обеда''. ''Евгений Онегин''.  1933-34 гг. 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341438"/>
            <a:ext cx="4140200" cy="4392612"/>
          </a:xfrm>
          <a:prstGeom prst="rect">
            <a:avLst/>
          </a:prstGeom>
          <a:noFill/>
        </p:spPr>
      </p:pic>
    </p:spTree>
  </p:cSld>
  <p:clrMapOvr>
    <a:masterClrMapping/>
  </p:clrMapOvr>
  <p:transition advTm="7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10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</p:bldLst>
  </p:timing>
</p:sld>
</file>

<file path=ppt/theme/theme1.xml><?xml version="1.0" encoding="utf-8"?>
<a:theme xmlns:a="http://schemas.openxmlformats.org/drawingml/2006/main" name="Вершина горы">
  <a:themeElements>
    <a:clrScheme name="Вершина горы 12">
      <a:dk1>
        <a:srgbClr val="404B3D"/>
      </a:dk1>
      <a:lt1>
        <a:srgbClr val="FFFFFF"/>
      </a:lt1>
      <a:dk2>
        <a:srgbClr val="A7A491"/>
      </a:dk2>
      <a:lt2>
        <a:srgbClr val="21E15C"/>
      </a:lt2>
      <a:accent1>
        <a:srgbClr val="33CCCC"/>
      </a:accent1>
      <a:accent2>
        <a:srgbClr val="004E4C"/>
      </a:accent2>
      <a:accent3>
        <a:srgbClr val="D0CFC7"/>
      </a:accent3>
      <a:accent4>
        <a:srgbClr val="DADADA"/>
      </a:accent4>
      <a:accent5>
        <a:srgbClr val="ADE2E2"/>
      </a:accent5>
      <a:accent6>
        <a:srgbClr val="004644"/>
      </a:accent6>
      <a:hlink>
        <a:srgbClr val="477781"/>
      </a:hlink>
      <a:folHlink>
        <a:srgbClr val="85CC74"/>
      </a:folHlink>
    </a:clrScheme>
    <a:fontScheme name="Вершина го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ершина горы 10">
        <a:dk1>
          <a:srgbClr val="000000"/>
        </a:dk1>
        <a:lt1>
          <a:srgbClr val="ACE0DA"/>
        </a:lt1>
        <a:dk2>
          <a:srgbClr val="006666"/>
        </a:dk2>
        <a:lt2>
          <a:srgbClr val="006666"/>
        </a:lt2>
        <a:accent1>
          <a:srgbClr val="FFCC00"/>
        </a:accent1>
        <a:accent2>
          <a:srgbClr val="B2B2B2"/>
        </a:accent2>
        <a:accent3>
          <a:srgbClr val="D2EDEA"/>
        </a:accent3>
        <a:accent4>
          <a:srgbClr val="000000"/>
        </a:accent4>
        <a:accent5>
          <a:srgbClr val="FFE2AA"/>
        </a:accent5>
        <a:accent6>
          <a:srgbClr val="A1A1A1"/>
        </a:accent6>
        <a:hlink>
          <a:srgbClr val="0099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ершина горы 11">
        <a:dk1>
          <a:srgbClr val="1C1C1C"/>
        </a:dk1>
        <a:lt1>
          <a:srgbClr val="A7A491"/>
        </a:lt1>
        <a:dk2>
          <a:srgbClr val="6043F3"/>
        </a:dk2>
        <a:lt2>
          <a:srgbClr val="404B3D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161616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ершина горы 12">
        <a:dk1>
          <a:srgbClr val="404B3D"/>
        </a:dk1>
        <a:lt1>
          <a:srgbClr val="FFFFFF"/>
        </a:lt1>
        <a:dk2>
          <a:srgbClr val="A7A491"/>
        </a:dk2>
        <a:lt2>
          <a:srgbClr val="21E15C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361</TotalTime>
  <Words>518</Words>
  <Application>Microsoft Office PowerPoint</Application>
  <PresentationFormat>Экран (4:3)</PresentationFormat>
  <Paragraphs>38</Paragraphs>
  <Slides>14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Wingdings</vt:lpstr>
      <vt:lpstr>Times New Roman</vt:lpstr>
      <vt:lpstr>Вершина горы</vt:lpstr>
      <vt:lpstr>Пушкин на Кавказе</vt:lpstr>
      <vt:lpstr>А.С.ПУШКИН</vt:lpstr>
      <vt:lpstr> </vt:lpstr>
      <vt:lpstr>Места, которые посещал А.С.Пушкин</vt:lpstr>
      <vt:lpstr>  </vt:lpstr>
      <vt:lpstr> </vt:lpstr>
      <vt:lpstr>Слайд 7</vt:lpstr>
      <vt:lpstr> </vt:lpstr>
      <vt:lpstr>Слайд 9</vt:lpstr>
      <vt:lpstr>Слайд 10</vt:lpstr>
      <vt:lpstr>Слайд 11</vt:lpstr>
      <vt:lpstr>Слайд 12</vt:lpstr>
      <vt:lpstr>Слайд 13</vt:lpstr>
      <vt:lpstr>Вопросы для закрепления.</vt:lpstr>
    </vt:vector>
  </TitlesOfParts>
  <Company>---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Музеи Краснодарского края</dc:title>
  <dc:creator>---</dc:creator>
  <cp:lastModifiedBy>User</cp:lastModifiedBy>
  <cp:revision>16</cp:revision>
  <dcterms:created xsi:type="dcterms:W3CDTF">2006-09-26T05:47:06Z</dcterms:created>
  <dcterms:modified xsi:type="dcterms:W3CDTF">2017-12-23T17:40:15Z</dcterms:modified>
</cp:coreProperties>
</file>