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1C976-90EA-47F9-900B-85D5133730C3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53FB1-E2AB-4F84-BFAA-83885514C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46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3FB1-E2AB-4F84-BFAA-83885514CDF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45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725144"/>
            <a:ext cx="6400800" cy="188823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b="1" i="1" dirty="0" smtClean="0"/>
              <a:t>выполнила:</a:t>
            </a:r>
          </a:p>
          <a:p>
            <a:pPr algn="r"/>
            <a:r>
              <a:rPr lang="ru-RU" b="1" i="1" dirty="0" smtClean="0"/>
              <a:t>ученица </a:t>
            </a:r>
            <a:r>
              <a:rPr lang="ru-RU" b="1" i="1" dirty="0" smtClean="0"/>
              <a:t>8А </a:t>
            </a:r>
            <a:r>
              <a:rPr lang="ru-RU" b="1" i="1" dirty="0" smtClean="0"/>
              <a:t>класса</a:t>
            </a:r>
          </a:p>
          <a:p>
            <a:pPr algn="r"/>
            <a:r>
              <a:rPr lang="ru-RU" b="1" i="1" dirty="0" err="1" smtClean="0"/>
              <a:t>Валько</a:t>
            </a:r>
            <a:r>
              <a:rPr lang="ru-RU" b="1" i="1" dirty="0" smtClean="0"/>
              <a:t> Елена</a:t>
            </a:r>
          </a:p>
          <a:p>
            <a:pPr algn="r"/>
            <a:r>
              <a:rPr lang="ru-RU" b="1" i="1" dirty="0" smtClean="0"/>
              <a:t>проверила:</a:t>
            </a:r>
          </a:p>
          <a:p>
            <a:pPr algn="r"/>
            <a:r>
              <a:rPr lang="ru-RU" b="1" i="1" dirty="0" smtClean="0"/>
              <a:t>Белова Е. Н.</a:t>
            </a:r>
            <a:endParaRPr lang="ru-RU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Успенский собор </a:t>
            </a:r>
            <a:br>
              <a:rPr lang="ru-RU" dirty="0" smtClean="0"/>
            </a:br>
            <a:r>
              <a:rPr lang="ru-RU" dirty="0" smtClean="0"/>
              <a:t>Московского Кремля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38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История создания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9335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У</a:t>
            </a:r>
            <a:r>
              <a:rPr lang="ru-RU" dirty="0" smtClean="0"/>
              <a:t>спенский </a:t>
            </a:r>
            <a:r>
              <a:rPr lang="ru-RU" dirty="0"/>
              <a:t>собор в Московском Кремле был построен </a:t>
            </a:r>
            <a:r>
              <a:rPr lang="ru-RU" dirty="0" smtClean="0"/>
              <a:t>царём </a:t>
            </a:r>
            <a:r>
              <a:rPr lang="ru-RU" dirty="0"/>
              <a:t>Иваном III в 1479 году по образу </a:t>
            </a:r>
            <a:r>
              <a:rPr lang="ru-RU" dirty="0" smtClean="0"/>
              <a:t>Успенского </a:t>
            </a:r>
            <a:r>
              <a:rPr lang="ru-RU" dirty="0"/>
              <a:t>собора во Владимире.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В Москве                                          Во Владимире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987175"/>
            <a:ext cx="2232248" cy="1830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140968"/>
            <a:ext cx="2016224" cy="1668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0068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Архитектура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447800"/>
            <a:ext cx="8075240" cy="507754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Собор имеет монолитный лаконичный облик. Единство здания подчёркнуто равным делением фасадов с помощью лопаток. На гладких стенах — узкие </a:t>
            </a:r>
            <a:r>
              <a:rPr lang="ru-RU" dirty="0" smtClean="0"/>
              <a:t>окна. </a:t>
            </a:r>
            <a:r>
              <a:rPr lang="ru-RU" dirty="0"/>
              <a:t>Апсиды собора относительно </a:t>
            </a:r>
            <a:r>
              <a:rPr lang="ru-RU" dirty="0" smtClean="0"/>
              <a:t>невысокие. </a:t>
            </a:r>
            <a:r>
              <a:rPr lang="ru-RU" dirty="0"/>
              <a:t>Собор украшен пятью мощными </a:t>
            </a:r>
            <a:r>
              <a:rPr lang="ru-RU" dirty="0" smtClean="0"/>
              <a:t>главами.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Выполняя сложнейшую задачу увеличения внутреннего объема храма, с которой не справились его предшественники Кривцов и Мышкин, Аристотель </a:t>
            </a:r>
            <a:r>
              <a:rPr lang="ru-RU" dirty="0" err="1"/>
              <a:t>Фиораванти</a:t>
            </a:r>
            <a:r>
              <a:rPr lang="ru-RU" dirty="0"/>
              <a:t> впервые в русской архитектуре применил и крестовые своды толщиной в один кирпич, и металлические внутристенные и проемные связи. Но главной его инженерной идеей было то, что благодаря возведению позади иконостаса дополнительных арок </a:t>
            </a:r>
            <a:r>
              <a:rPr lang="ru-RU" dirty="0" err="1" smtClean="0"/>
              <a:t>компартименты</a:t>
            </a:r>
            <a:r>
              <a:rPr lang="ru-RU" dirty="0" smtClean="0"/>
              <a:t> </a:t>
            </a:r>
            <a:r>
              <a:rPr lang="ru-RU" dirty="0"/>
              <a:t>храма фактически превратились в </a:t>
            </a:r>
            <a:r>
              <a:rPr lang="ru-RU" dirty="0" smtClean="0"/>
              <a:t>монолит. </a:t>
            </a:r>
            <a:r>
              <a:rPr lang="ru-RU" dirty="0"/>
              <a:t>Соответственно, появилась возможность возвести в центральной и западной частях собора относительно тонкие круглые столпы, что создало ощущение легкости конструкции и </a:t>
            </a:r>
            <a:r>
              <a:rPr lang="ru-RU" dirty="0" smtClean="0"/>
              <a:t>цельности.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71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Исторические факты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8424936" cy="5256584"/>
          </a:xfrm>
        </p:spPr>
        <p:txBody>
          <a:bodyPr>
            <a:noAutofit/>
          </a:bodyPr>
          <a:lstStyle/>
          <a:p>
            <a:r>
              <a:rPr lang="ru-RU" sz="1600" b="1" dirty="0"/>
              <a:t>В 1547 году здесь было впервые совершено венчание на царство Ивана IV</a:t>
            </a:r>
            <a:r>
              <a:rPr lang="ru-RU" sz="1600" b="1" dirty="0" smtClean="0"/>
              <a:t>.</a:t>
            </a:r>
            <a:endParaRPr lang="ru-RU" sz="1600" b="1" dirty="0"/>
          </a:p>
          <a:p>
            <a:r>
              <a:rPr lang="ru-RU" sz="1600" b="1" dirty="0"/>
              <a:t>В здании собора проходил Земский собор 1613 года, на котором царём был избран Михаил Фёдорович</a:t>
            </a:r>
            <a:r>
              <a:rPr lang="ru-RU" sz="1600" b="1" dirty="0" smtClean="0"/>
              <a:t>.</a:t>
            </a:r>
            <a:endParaRPr lang="ru-RU" sz="1600" b="1" dirty="0"/>
          </a:p>
          <a:p>
            <a:r>
              <a:rPr lang="ru-RU" sz="1600" b="1" dirty="0"/>
              <a:t>В 1625 году в собор была перенесена Риза Господня, присланная в дар царю Михаилу </a:t>
            </a:r>
            <a:r>
              <a:rPr lang="ru-RU" sz="1600" b="1" dirty="0" err="1" smtClean="0"/>
              <a:t>Феодоровичу</a:t>
            </a:r>
            <a:endParaRPr lang="ru-RU" sz="1600" b="1" dirty="0"/>
          </a:p>
          <a:p>
            <a:r>
              <a:rPr lang="ru-RU" sz="1600" b="1" dirty="0"/>
              <a:t>В петербургский период продолжал быть местом коронации всех российских императоров, начиная с Петра II</a:t>
            </a:r>
            <a:r>
              <a:rPr lang="ru-RU" sz="1600" b="1" dirty="0" smtClean="0"/>
              <a:t>.</a:t>
            </a:r>
            <a:endParaRPr lang="ru-RU" sz="1600" b="1" dirty="0"/>
          </a:p>
          <a:p>
            <a:r>
              <a:rPr lang="ru-RU" sz="1600" b="1" dirty="0"/>
              <a:t>В 1812 году собор был осквернён и разграблен наполеоновской армией, хотя наиболее ценные святыни были эвакуированы в Вологду. </a:t>
            </a:r>
            <a:endParaRPr lang="ru-RU" sz="1600" b="1" dirty="0" smtClean="0"/>
          </a:p>
          <a:p>
            <a:r>
              <a:rPr lang="ru-RU" sz="1600" b="1" dirty="0" smtClean="0"/>
              <a:t>Реставрации </a:t>
            </a:r>
            <a:r>
              <a:rPr lang="ru-RU" sz="1600" b="1" dirty="0"/>
              <a:t>Успенского собора проведены в 1895—1897 годах архитектором С. К. Родионовым, в 1900-е годы архитектором С. У. Соловьёвым, в 1911—1915 годах — архитектором И. П. Машковым</a:t>
            </a:r>
            <a:r>
              <a:rPr lang="ru-RU" sz="1600" b="1" dirty="0" smtClean="0"/>
              <a:t>.</a:t>
            </a:r>
            <a:endParaRPr lang="ru-RU" sz="1600" b="1" dirty="0"/>
          </a:p>
          <a:p>
            <a:r>
              <a:rPr lang="ru-RU" sz="1600" b="1" dirty="0"/>
              <a:t>15 августа 1917 года, в престольный праздник, здесь открылся Всероссийский Поместный Собор Православной Российской </a:t>
            </a:r>
            <a:r>
              <a:rPr lang="ru-RU" sz="1600" b="1" dirty="0" smtClean="0"/>
              <a:t>Церкви.</a:t>
            </a:r>
            <a:endParaRPr lang="ru-RU" sz="1600" b="1" dirty="0"/>
          </a:p>
          <a:p>
            <a:r>
              <a:rPr lang="ru-RU" sz="1600" b="1" dirty="0"/>
              <a:t>Закрыт для доступа и богослужений в марте 1918 года, после переезда в Кремль правительства РСФСР</a:t>
            </a:r>
            <a:r>
              <a:rPr lang="ru-RU" sz="1600" b="1" dirty="0" smtClean="0"/>
              <a:t>.</a:t>
            </a:r>
            <a:endParaRPr lang="ru-RU" sz="1600" b="1" dirty="0"/>
          </a:p>
          <a:p>
            <a:r>
              <a:rPr lang="ru-RU" sz="1600" b="1" dirty="0"/>
              <a:t>Последняя перед закрытием храма служба была совершена на Пасху 1918 года — 22 апреля (5 </a:t>
            </a:r>
            <a:r>
              <a:rPr lang="ru-RU" sz="1600" b="1" dirty="0" smtClean="0"/>
              <a:t>мая).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78263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Некрополь Успенского собора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8147248" cy="56886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/>
              <a:t>Митрополиты </a:t>
            </a:r>
            <a:r>
              <a:rPr lang="ru-RU" sz="1600" b="1" dirty="0" smtClean="0"/>
              <a:t>Киевские:</a:t>
            </a:r>
            <a:endParaRPr lang="ru-RU" sz="1600" b="1" dirty="0"/>
          </a:p>
          <a:p>
            <a:pPr marL="0" indent="0">
              <a:buNone/>
            </a:pPr>
            <a:r>
              <a:rPr lang="ru-RU" sz="1600" b="1" dirty="0"/>
              <a:t>Пётр (ум. 1326),</a:t>
            </a:r>
          </a:p>
          <a:p>
            <a:pPr marL="0" indent="0">
              <a:buNone/>
            </a:pPr>
            <a:r>
              <a:rPr lang="ru-RU" sz="1600" b="1" dirty="0"/>
              <a:t>Феогност (ум. 1353),</a:t>
            </a:r>
          </a:p>
          <a:p>
            <a:pPr marL="0" indent="0">
              <a:buNone/>
            </a:pPr>
            <a:r>
              <a:rPr lang="ru-RU" sz="1600" b="1" dirty="0" err="1"/>
              <a:t>Киприан</a:t>
            </a:r>
            <a:r>
              <a:rPr lang="ru-RU" sz="1600" b="1" dirty="0"/>
              <a:t> (ум. 1406),</a:t>
            </a:r>
          </a:p>
          <a:p>
            <a:pPr marL="0" indent="0">
              <a:buNone/>
            </a:pPr>
            <a:r>
              <a:rPr lang="ru-RU" sz="1600" b="1" dirty="0" err="1"/>
              <a:t>Фотий</a:t>
            </a:r>
            <a:r>
              <a:rPr lang="ru-RU" sz="1600" b="1" dirty="0"/>
              <a:t> (ум. 1431),</a:t>
            </a:r>
          </a:p>
          <a:p>
            <a:pPr marL="0" indent="0">
              <a:buNone/>
            </a:pPr>
            <a:r>
              <a:rPr lang="ru-RU" sz="1600" b="1" dirty="0"/>
              <a:t>Иона (ум. 1461).</a:t>
            </a:r>
          </a:p>
          <a:p>
            <a:pPr marL="0" indent="0">
              <a:buNone/>
            </a:pPr>
            <a:r>
              <a:rPr lang="ru-RU" sz="1600" b="1" dirty="0"/>
              <a:t>Митрополиты </a:t>
            </a:r>
            <a:r>
              <a:rPr lang="ru-RU" sz="1600" b="1" dirty="0" smtClean="0"/>
              <a:t>Московские:</a:t>
            </a:r>
            <a:endParaRPr lang="ru-RU" sz="1600" b="1" dirty="0"/>
          </a:p>
          <a:p>
            <a:pPr marL="0" indent="0">
              <a:buNone/>
            </a:pPr>
            <a:r>
              <a:rPr lang="ru-RU" sz="1600" b="1" dirty="0"/>
              <a:t>Филипп </a:t>
            </a:r>
            <a:r>
              <a:rPr lang="en-US" sz="1600" b="1" dirty="0"/>
              <a:t>I (</a:t>
            </a:r>
            <a:r>
              <a:rPr lang="ru-RU" sz="1600" b="1" dirty="0"/>
              <a:t>ум. 1473),</a:t>
            </a:r>
          </a:p>
          <a:p>
            <a:pPr marL="0" indent="0">
              <a:buNone/>
            </a:pPr>
            <a:r>
              <a:rPr lang="ru-RU" sz="1600" b="1" dirty="0" err="1"/>
              <a:t>Геронтий</a:t>
            </a:r>
            <a:r>
              <a:rPr lang="ru-RU" sz="1600" b="1" dirty="0"/>
              <a:t> (ум. 1489),</a:t>
            </a:r>
          </a:p>
          <a:p>
            <a:pPr marL="0" indent="0">
              <a:buNone/>
            </a:pPr>
            <a:r>
              <a:rPr lang="ru-RU" sz="1600" b="1" dirty="0" err="1" smtClean="0"/>
              <a:t>Макарий</a:t>
            </a:r>
            <a:r>
              <a:rPr lang="ru-RU" sz="1600" b="1" dirty="0" smtClean="0"/>
              <a:t> </a:t>
            </a:r>
            <a:r>
              <a:rPr lang="ru-RU" sz="1600" b="1" dirty="0"/>
              <a:t>(ум. 1563),</a:t>
            </a:r>
          </a:p>
          <a:p>
            <a:pPr marL="0" indent="0">
              <a:buNone/>
            </a:pPr>
            <a:r>
              <a:rPr lang="ru-RU" sz="1600" b="1" dirty="0"/>
              <a:t>Филипп </a:t>
            </a:r>
            <a:r>
              <a:rPr lang="en-US" sz="1600" b="1" dirty="0"/>
              <a:t>II (</a:t>
            </a:r>
            <a:r>
              <a:rPr lang="ru-RU" sz="1600" b="1" dirty="0"/>
              <a:t>ум. 1569).</a:t>
            </a:r>
          </a:p>
          <a:p>
            <a:pPr marL="0" indent="0">
              <a:buNone/>
            </a:pPr>
            <a:r>
              <a:rPr lang="ru-RU" sz="1600" b="1" dirty="0"/>
              <a:t>Патриархи </a:t>
            </a:r>
            <a:r>
              <a:rPr lang="ru-RU" sz="1600" b="1" dirty="0" smtClean="0"/>
              <a:t>Московские:</a:t>
            </a:r>
            <a:endParaRPr lang="ru-RU" sz="1600" b="1" dirty="0"/>
          </a:p>
          <a:p>
            <a:pPr marL="0" indent="0">
              <a:buNone/>
            </a:pPr>
            <a:r>
              <a:rPr lang="ru-RU" sz="1600" b="1" dirty="0"/>
              <a:t>Иов (ум. 1607),</a:t>
            </a:r>
          </a:p>
          <a:p>
            <a:pPr marL="0" indent="0">
              <a:buNone/>
            </a:pPr>
            <a:r>
              <a:rPr lang="ru-RU" sz="1600" b="1" dirty="0" smtClean="0"/>
              <a:t>Филарет </a:t>
            </a:r>
            <a:r>
              <a:rPr lang="ru-RU" sz="1600" b="1" dirty="0"/>
              <a:t>(ум. 1633),</a:t>
            </a:r>
          </a:p>
          <a:p>
            <a:pPr marL="0" indent="0">
              <a:buNone/>
            </a:pPr>
            <a:r>
              <a:rPr lang="ru-RU" sz="1600" b="1" dirty="0" smtClean="0"/>
              <a:t>Иосиф </a:t>
            </a:r>
            <a:r>
              <a:rPr lang="ru-RU" sz="1600" b="1" dirty="0"/>
              <a:t>(ум. 1652),</a:t>
            </a:r>
          </a:p>
          <a:p>
            <a:pPr marL="0" indent="0">
              <a:buNone/>
            </a:pPr>
            <a:r>
              <a:rPr lang="ru-RU" sz="1600" b="1" dirty="0" smtClean="0"/>
              <a:t>Питирим </a:t>
            </a:r>
            <a:r>
              <a:rPr lang="ru-RU" sz="1600" b="1" dirty="0"/>
              <a:t>(ум. 1673),</a:t>
            </a:r>
          </a:p>
          <a:p>
            <a:pPr marL="0" indent="0">
              <a:buNone/>
            </a:pPr>
            <a:r>
              <a:rPr lang="ru-RU" sz="1600" b="1" dirty="0" smtClean="0"/>
              <a:t>Адриан </a:t>
            </a:r>
            <a:r>
              <a:rPr lang="ru-RU" sz="1600" b="1" dirty="0"/>
              <a:t>(ум.1700).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484784"/>
            <a:ext cx="3168352" cy="3227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45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Внутреннее расположение</a:t>
            </a:r>
            <a:endParaRPr lang="ru-RU" sz="5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2952328" cy="309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707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908720"/>
            <a:ext cx="3384376" cy="217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789040"/>
            <a:ext cx="38884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286383"/>
            <a:ext cx="2124236" cy="142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843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9363" y="57784"/>
            <a:ext cx="2564039" cy="1920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501008"/>
            <a:ext cx="2874565" cy="1915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628800"/>
            <a:ext cx="1897541" cy="2458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373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71420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Спасибо за просмотр презентации!</a:t>
            </a:r>
            <a:endParaRPr lang="ru-RU" sz="6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132856"/>
            <a:ext cx="3168352" cy="2595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72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282</TotalTime>
  <Words>440</Words>
  <Application>Microsoft Office PowerPoint</Application>
  <PresentationFormat>Экран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Успенский собор  Московского Кремля</vt:lpstr>
      <vt:lpstr>История создания</vt:lpstr>
      <vt:lpstr>Архитектура</vt:lpstr>
      <vt:lpstr>Исторические факты</vt:lpstr>
      <vt:lpstr>Некрополь Успенского собора</vt:lpstr>
      <vt:lpstr>Внутреннее расположение</vt:lpstr>
      <vt:lpstr>Презентация PowerPoint</vt:lpstr>
      <vt:lpstr>Презентация PowerPoint</vt:lpstr>
      <vt:lpstr>Спасибо за просмотр презентации!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Успенский собор  Московского Кремля</dc:title>
  <dc:creator>User</dc:creator>
  <cp:lastModifiedBy>История</cp:lastModifiedBy>
  <cp:revision>10</cp:revision>
  <dcterms:created xsi:type="dcterms:W3CDTF">2016-05-02T13:24:25Z</dcterms:created>
  <dcterms:modified xsi:type="dcterms:W3CDTF">2017-12-23T06:33:54Z</dcterms:modified>
</cp:coreProperties>
</file>