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17"/>
  </p:notesMasterIdLst>
  <p:sldIdLst>
    <p:sldId id="256" r:id="rId2"/>
    <p:sldId id="291" r:id="rId3"/>
    <p:sldId id="302" r:id="rId4"/>
    <p:sldId id="257" r:id="rId5"/>
    <p:sldId id="278" r:id="rId6"/>
    <p:sldId id="273" r:id="rId7"/>
    <p:sldId id="265" r:id="rId8"/>
    <p:sldId id="274" r:id="rId9"/>
    <p:sldId id="277" r:id="rId10"/>
    <p:sldId id="280" r:id="rId11"/>
    <p:sldId id="267" r:id="rId12"/>
    <p:sldId id="286" r:id="rId13"/>
    <p:sldId id="287" r:id="rId14"/>
    <p:sldId id="303" r:id="rId15"/>
    <p:sldId id="29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1575"/>
    <a:srgbClr val="4A20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926" autoAdjust="0"/>
    <p:restoredTop sz="95737" autoAdjust="0"/>
  </p:normalViewPr>
  <p:slideViewPr>
    <p:cSldViewPr>
      <p:cViewPr>
        <p:scale>
          <a:sx n="81" d="100"/>
          <a:sy n="81" d="100"/>
        </p:scale>
        <p:origin x="-822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77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BEF2D-C3FC-44B2-B131-FC0A6B552C8D}" type="datetimeFigureOut">
              <a:rPr lang="ru-RU" smtClean="0"/>
              <a:pPr/>
              <a:t>23.12.2017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BAC97F-22A7-435A-950D-E8EC66468E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468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23.12.2017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5.gif"/><Relationship Id="rId7" Type="http://schemas.openxmlformats.org/officeDocument/2006/relationships/image" Target="../media/image2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работа\презентация\rfhnbyrb\73721881_large_64163649_fonves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43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214422"/>
            <a:ext cx="9036496" cy="1224136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			Проект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«Я и окружающие меня люди»</a:t>
            </a:r>
            <a:r>
              <a:rPr lang="en-US" b="1" i="1" dirty="0" smtClean="0">
                <a:solidFill>
                  <a:srgbClr val="0070C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4143380"/>
            <a:ext cx="3756454" cy="1752600"/>
          </a:xfrm>
        </p:spPr>
        <p:txBody>
          <a:bodyPr>
            <a:noAutofit/>
          </a:bodyPr>
          <a:lstStyle/>
          <a:p>
            <a:pPr algn="r">
              <a:spcBef>
                <a:spcPts val="575"/>
              </a:spcBef>
            </a:pP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Проект выполнила                            ученица 2 класса А </a:t>
            </a:r>
          </a:p>
          <a:p>
            <a:pPr algn="r">
              <a:spcBef>
                <a:spcPts val="575"/>
              </a:spcBef>
            </a:pP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МБОУ СОШ № 85 </a:t>
            </a:r>
          </a:p>
          <a:p>
            <a:pPr algn="r">
              <a:spcBef>
                <a:spcPts val="575"/>
              </a:spcBef>
            </a:pP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г. Ульяновска</a:t>
            </a:r>
          </a:p>
          <a:p>
            <a:pPr algn="r"/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Ибрагимова Амалия.</a:t>
            </a:r>
            <a:endParaRPr lang="ru-RU" sz="2000" b="1" dirty="0">
              <a:solidFill>
                <a:srgbClr val="4A206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2786058"/>
            <a:ext cx="80283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«Не обязательно иметь крылья, чтобы летать. 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Надо иметь в жизни людей, которые упасть не дадут»</a:t>
            </a:r>
            <a:r>
              <a:rPr lang="en-US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39402" y="5961042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7800972" cy="1143000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357290" y="0"/>
            <a:ext cx="7572428" cy="5877272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buNone/>
              <a:defRPr/>
            </a:pPr>
            <a:endParaRPr lang="ru-RU" sz="2600" b="1" dirty="0" smtClean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buNone/>
              <a:defRPr/>
            </a:pPr>
            <a:r>
              <a:rPr lang="ru-RU" b="1" i="1" dirty="0" smtClean="0">
                <a:solidFill>
                  <a:srgbClr val="0070C0"/>
                </a:solidFill>
                <a:latin typeface="Garamond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1903644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116632"/>
            <a:ext cx="41044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Друзья и дружба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59832" y="548680"/>
            <a:ext cx="6552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С кем поведешься, от того и наберешься». </a:t>
            </a:r>
            <a:endParaRPr lang="ru-RU" sz="2000" b="1" i="1" dirty="0" smtClean="0">
              <a:solidFill>
                <a:srgbClr val="4A206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15816" y="1196753"/>
            <a:ext cx="6228184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451575"/>
                </a:solidFill>
                <a:latin typeface="Times New Roman" pitchFamily="18" charset="0"/>
                <a:cs typeface="Times New Roman" pitchFamily="18" charset="0"/>
              </a:rPr>
              <a:t>Дружба – близкие отношения, основанные на</a:t>
            </a:r>
            <a:r>
              <a:rPr lang="en-US" sz="2000" b="1" dirty="0" smtClean="0">
                <a:solidFill>
                  <a:srgbClr val="45157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451575"/>
                </a:solidFill>
                <a:latin typeface="Times New Roman" pitchFamily="18" charset="0"/>
                <a:cs typeface="Times New Roman" pitchFamily="18" charset="0"/>
              </a:rPr>
              <a:t>взаимном доверии, привязанности, общности интересов.</a:t>
            </a:r>
            <a:r>
              <a:rPr lang="ru-RU" sz="2000" b="1" i="1" dirty="0" smtClean="0">
                <a:solidFill>
                  <a:srgbClr val="451575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buNone/>
            </a:pPr>
            <a:r>
              <a:rPr lang="en-US" sz="2000" b="1" dirty="0" smtClean="0">
                <a:solidFill>
                  <a:srgbClr val="451575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b="1" dirty="0" smtClean="0">
                <a:solidFill>
                  <a:srgbClr val="451575"/>
                </a:solidFill>
                <a:latin typeface="Times New Roman" pitchFamily="18" charset="0"/>
                <a:cs typeface="Times New Roman" pitchFamily="18" charset="0"/>
              </a:rPr>
              <a:t>Именно друзья имеют самое большое влияние. </a:t>
            </a:r>
          </a:p>
          <a:p>
            <a:pPr algn="just"/>
            <a:r>
              <a:rPr lang="ru-RU" sz="2000" b="1" dirty="0" smtClean="0">
                <a:solidFill>
                  <a:srgbClr val="451575"/>
                </a:solidFill>
                <a:latin typeface="Times New Roman" pitchFamily="18" charset="0"/>
                <a:cs typeface="Times New Roman" pitchFamily="18" charset="0"/>
              </a:rPr>
              <a:t>Вы замечали, как похожи близкие друзья (подруги)? </a:t>
            </a:r>
          </a:p>
          <a:p>
            <a:pPr algn="just"/>
            <a:r>
              <a:rPr lang="ru-RU" sz="2000" b="1" dirty="0" smtClean="0">
                <a:solidFill>
                  <a:srgbClr val="451575"/>
                </a:solidFill>
                <a:latin typeface="Times New Roman" pitchFamily="18" charset="0"/>
                <a:cs typeface="Times New Roman" pitchFamily="18" charset="0"/>
              </a:rPr>
              <a:t>      Обычно друзья много времени проводят вместе. Постепенно они перенимают  друг у друга манеру общения,  поведения, стиль одежды. </a:t>
            </a:r>
            <a:endParaRPr lang="en-US" sz="2000" b="1" dirty="0" smtClean="0">
              <a:solidFill>
                <a:srgbClr val="451575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45157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C:\Users\лиза\Videos\Новая папка\джипег\FotorCreated 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980728"/>
            <a:ext cx="2808312" cy="2481770"/>
          </a:xfrm>
          <a:prstGeom prst="rect">
            <a:avLst/>
          </a:prstGeom>
          <a:noFill/>
        </p:spPr>
      </p:pic>
      <p:pic>
        <p:nvPicPr>
          <p:cNvPr id="3077" name="Picture 5" descr="C:\Users\лиза\Videos\Новая папка\FotorCreated8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2880320" cy="2403720"/>
          </a:xfrm>
          <a:prstGeom prst="rect">
            <a:avLst/>
          </a:prstGeom>
          <a:noFill/>
        </p:spPr>
      </p:pic>
      <p:pic>
        <p:nvPicPr>
          <p:cNvPr id="3081" name="Picture 9" descr="C:\Users\лиза\Pictures\осень2014\день им-ка\FotorCreated18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124744"/>
            <a:ext cx="2595217" cy="2929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620688"/>
            <a:ext cx="7308304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i="1" dirty="0" smtClean="0">
                <a:solidFill>
                  <a:srgbClr val="0070C0"/>
                </a:solidFill>
                <a:latin typeface="Garamond" pitchFamily="18" charset="0"/>
              </a:rPr>
              <a:t>   </a:t>
            </a:r>
            <a:r>
              <a:rPr lang="en-US" sz="3100" b="1" i="1" dirty="0" smtClean="0">
                <a:solidFill>
                  <a:srgbClr val="0070C0"/>
                </a:solidFill>
                <a:latin typeface="Garamond" pitchFamily="18" charset="0"/>
              </a:rPr>
              <a:t/>
            </a:r>
            <a:br>
              <a:rPr lang="en-US" sz="3100" b="1" i="1" dirty="0" smtClean="0">
                <a:solidFill>
                  <a:srgbClr val="0070C0"/>
                </a:solidFill>
                <a:latin typeface="Garamond" pitchFamily="18" charset="0"/>
              </a:rPr>
            </a:br>
            <a:r>
              <a:rPr lang="ru-RU" sz="3100" b="1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sz="3100" b="1" i="1" dirty="0" smtClean="0">
                <a:solidFill>
                  <a:srgbClr val="0070C0"/>
                </a:solidFill>
                <a:latin typeface="Arial Black" pitchFamily="34" charset="0"/>
              </a:rPr>
              <a:t>         </a:t>
            </a:r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Учительский труд – </a:t>
            </a:r>
            <a:b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одно из величайших призваний </a:t>
            </a:r>
            <a:b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в жизни… </a:t>
            </a:r>
            <a:endParaRPr lang="ru-RU" sz="31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2928934"/>
            <a:ext cx="65882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451575"/>
                </a:solidFill>
                <a:latin typeface="Times New Roman" pitchFamily="18" charset="0"/>
                <a:cs typeface="Times New Roman" pitchFamily="18" charset="0"/>
              </a:rPr>
              <a:t>Они учат нас мыслить, а не просто запоминать. Учат самостоятельно</a:t>
            </a:r>
            <a:r>
              <a:rPr lang="en-US" sz="2400" b="1" dirty="0" smtClean="0">
                <a:solidFill>
                  <a:srgbClr val="45157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451575"/>
                </a:solidFill>
                <a:latin typeface="Times New Roman" pitchFamily="18" charset="0"/>
                <a:cs typeface="Times New Roman" pitchFamily="18" charset="0"/>
              </a:rPr>
              <a:t>добывать знания, учат учиться. </a:t>
            </a:r>
            <a:endParaRPr lang="ru-RU" sz="2400" b="1" dirty="0">
              <a:solidFill>
                <a:srgbClr val="45157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1792243"/>
            <a:ext cx="626469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Учителя часто влияют на становление характера и определение дальнейшей судьбы своего ученика.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2000" b="1" dirty="0" smtClean="0">
              <a:solidFill>
                <a:srgbClr val="4A206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лиза\Videos\Новая папка\FotorCreated20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2555776" cy="2926573"/>
          </a:xfrm>
          <a:prstGeom prst="rect">
            <a:avLst/>
          </a:prstGeom>
          <a:noFill/>
        </p:spPr>
      </p:pic>
      <p:pic>
        <p:nvPicPr>
          <p:cNvPr id="7171" name="Picture 3" descr="C:\Users\лиза\Videos\Новая папка\FotorCreated2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748" y="4045562"/>
            <a:ext cx="2520280" cy="2808990"/>
          </a:xfrm>
          <a:prstGeom prst="rect">
            <a:avLst/>
          </a:prstGeom>
          <a:noFill/>
        </p:spPr>
      </p:pic>
      <p:pic>
        <p:nvPicPr>
          <p:cNvPr id="7172" name="Picture 4" descr="C:\Users\лиза\Videos\Новая папка\джипег\FotorCreated2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9692" y="3789040"/>
            <a:ext cx="2520280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28604"/>
            <a:ext cx="8892480" cy="917596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Кто же такой тренер???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  <a:latin typeface="Garamond" pitchFamily="18" charset="0"/>
              </a:rPr>
              <a:t>"</a:t>
            </a:r>
          </a:p>
          <a:p>
            <a:pPr>
              <a:buNone/>
            </a:pPr>
            <a:endParaRPr lang="ru-RU" sz="1600" dirty="0" smtClean="0">
              <a:solidFill>
                <a:srgbClr val="7030A0"/>
              </a:solidFill>
              <a:latin typeface="Garamond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1142984"/>
            <a:ext cx="695057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     Тренер помогает ребенку четко расставить цели, определить на каком уровне находится учеба и спорт, что важнее и почему. </a:t>
            </a:r>
          </a:p>
          <a:p>
            <a:pPr algn="just"/>
            <a:endParaRPr lang="ru-RU" sz="2000" b="1" dirty="0">
              <a:solidFill>
                <a:srgbClr val="4A206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2420888"/>
            <a:ext cx="750209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4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Конечно, многое зависит от человека, но спорт, безусловно, влияет на становление характера.</a:t>
            </a:r>
          </a:p>
          <a:p>
            <a:pPr algn="just"/>
            <a:r>
              <a:rPr lang="ru-RU" sz="24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 У меня он стал более волевой, </a:t>
            </a:r>
          </a:p>
          <a:p>
            <a:pPr algn="just"/>
            <a:r>
              <a:rPr lang="ru-RU" sz="24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я поняла, что достичь можно </a:t>
            </a:r>
          </a:p>
          <a:p>
            <a:pPr algn="just"/>
            <a:r>
              <a:rPr lang="ru-RU" sz="24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многого. У меня появилось </a:t>
            </a:r>
          </a:p>
          <a:p>
            <a:pPr algn="just"/>
            <a:r>
              <a:rPr lang="ru-RU" sz="24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умение   работать.</a:t>
            </a:r>
          </a:p>
          <a:p>
            <a:pPr algn="just"/>
            <a:r>
              <a:rPr lang="ru-RU" sz="24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 Спортсмены знают, чего хотят…</a:t>
            </a:r>
            <a:endParaRPr lang="ru-RU" sz="2400" b="1" dirty="0">
              <a:solidFill>
                <a:srgbClr val="4A206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Users\user\Desktop\УЧителя, наставники\SAM_04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5426" y="3212976"/>
            <a:ext cx="2520280" cy="354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25759" y="188640"/>
            <a:ext cx="849287" cy="288032"/>
          </a:xfrm>
        </p:spPr>
        <p:txBody>
          <a:bodyPr>
            <a:normAutofit/>
          </a:bodyPr>
          <a:lstStyle/>
          <a:p>
            <a:r>
              <a:rPr lang="ru-RU" sz="800" b="1" i="1" dirty="0" smtClean="0">
                <a:solidFill>
                  <a:srgbClr val="00B0F0"/>
                </a:solidFill>
              </a:rPr>
              <a:t>.</a:t>
            </a:r>
            <a:endParaRPr lang="ru-RU" sz="800" b="1" i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6264696" cy="223224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srgbClr val="4A206A"/>
                </a:solidFill>
                <a:latin typeface="Cambria Math" pitchFamily="18" charset="0"/>
                <a:ea typeface="Cambria Math" pitchFamily="18" charset="0"/>
              </a:rPr>
              <a:t>         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428604"/>
            <a:ext cx="39604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Одноклассники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124745"/>
            <a:ext cx="66437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rgbClr val="4A206A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Все мы разные, но объединяет нас  школа, иногда – общие интересы. В моём классе учатся ребята, которые мне стали настоящими друзьями, готовыми помочь в трудную минуту… </a:t>
            </a:r>
            <a:endParaRPr lang="en-US" sz="2400" b="1" dirty="0" smtClean="0">
              <a:solidFill>
                <a:srgbClr val="4A206A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just"/>
            <a:endParaRPr lang="en-US" sz="2000" b="1" dirty="0" smtClean="0">
              <a:solidFill>
                <a:srgbClr val="4A206A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solidFill>
                <a:srgbClr val="4A206A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4A206A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564357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лиза\Videos\Новая папка\SAM_0411=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692" y="3068960"/>
            <a:ext cx="5832649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73638"/>
            <a:ext cx="9144000" cy="743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19672" y="5373215"/>
            <a:ext cx="5760640" cy="148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 descr="C:\Users\лиза\Videos\Новая папка\джипег\фото-визитка\IMG_30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-387424"/>
            <a:ext cx="2448272" cy="36731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79512" y="3717032"/>
            <a:ext cx="8568952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7030A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ctr"/>
            <a:r>
              <a:rPr lang="en-US" b="1" dirty="0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   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Все эти люди во многом определяют и то, какая я.</a:t>
            </a:r>
            <a:endParaRPr lang="en-US" sz="2000" b="1" dirty="0" smtClean="0">
              <a:solidFill>
                <a:srgbClr val="4A206A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И я</a:t>
            </a:r>
            <a:r>
              <a:rPr lang="en-US" sz="2000" b="1" dirty="0" smtClean="0">
                <a:solidFill>
                  <a:srgbClr val="4A206A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благодарю всех людей, с которыми живу </a:t>
            </a:r>
          </a:p>
          <a:p>
            <a:pPr algn="ctr"/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и которых я </a:t>
            </a:r>
            <a:r>
              <a:rPr lang="en-US" sz="20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встречаю ежедневно за то, что они мне дали и дают</a:t>
            </a:r>
            <a:r>
              <a:rPr lang="en-US" sz="20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каждый день.</a:t>
            </a: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endParaRPr lang="ru-RU" sz="2000" dirty="0">
              <a:solidFill>
                <a:srgbClr val="4A206A"/>
              </a:solidFill>
            </a:endParaRPr>
          </a:p>
        </p:txBody>
      </p:sp>
      <p:pic>
        <p:nvPicPr>
          <p:cNvPr id="9222" name="Picture 6" descr="C:\Users\лиза\Videos\Новая папка\джипег\FotorCreated28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572" y="-260666"/>
            <a:ext cx="2699792" cy="2920055"/>
          </a:xfrm>
          <a:prstGeom prst="rect">
            <a:avLst/>
          </a:prstGeom>
          <a:noFill/>
        </p:spPr>
      </p:pic>
      <p:pic>
        <p:nvPicPr>
          <p:cNvPr id="9223" name="Picture 7" descr="C:\Users\лиза\Videos\Новая папка\джипег\image (2)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820" y="2496511"/>
            <a:ext cx="2448272" cy="1578330"/>
          </a:xfrm>
          <a:prstGeom prst="rect">
            <a:avLst/>
          </a:prstGeom>
          <a:noFill/>
        </p:spPr>
      </p:pic>
      <p:pic>
        <p:nvPicPr>
          <p:cNvPr id="9225" name="Picture 9" descr="C:\Users\лиза\Videos\Новая папка\FotorCreated2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33677"/>
            <a:ext cx="2198425" cy="2520280"/>
          </a:xfrm>
          <a:prstGeom prst="rect">
            <a:avLst/>
          </a:prstGeom>
          <a:noFill/>
        </p:spPr>
      </p:pic>
      <p:pic>
        <p:nvPicPr>
          <p:cNvPr id="9226" name="Picture 10" descr="C:\Users\лиза\Videos\Новая папка\FotorCreated21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1052736"/>
            <a:ext cx="1800200" cy="2032343"/>
          </a:xfrm>
          <a:prstGeom prst="rect">
            <a:avLst/>
          </a:prstGeom>
          <a:noFill/>
        </p:spPr>
      </p:pic>
      <p:pic>
        <p:nvPicPr>
          <p:cNvPr id="9228" name="Picture 12" descr="C:\Users\лиза\Videos\Новая папка\джипег\image (9)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2494" y="2960948"/>
            <a:ext cx="2271802" cy="1512168"/>
          </a:xfrm>
          <a:prstGeom prst="rect">
            <a:avLst/>
          </a:prstGeom>
          <a:noFill/>
        </p:spPr>
      </p:pic>
      <p:pic>
        <p:nvPicPr>
          <p:cNvPr id="9231" name="Picture 15" descr="http://uld15.mycdn.me/image?t=3&amp;bid=667083081213&amp;id=667083081213&amp;plc=WEB&amp;tkn=bnh5yL3uz6pYpetaSdbLtqswnc0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855045"/>
            <a:ext cx="2592288" cy="1723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работа\презентация\rfhnbyrb\73721881_large_64163649_fonves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926"/>
            <a:ext cx="9144000" cy="68943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214422"/>
            <a:ext cx="9036496" cy="1224136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			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2852936"/>
            <a:ext cx="62646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тем людям, </a:t>
            </a:r>
            <a:b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которые вошли в мою жизнь и сделали ее прекрасной! </a:t>
            </a:r>
            <a:endParaRPr lang="ru-RU" sz="32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5832648" cy="1440160"/>
          </a:xfrm>
        </p:spPr>
        <p:txBody>
          <a:bodyPr>
            <a:noAutofit/>
          </a:bodyPr>
          <a:lstStyle/>
          <a:p>
            <a:r>
              <a:rPr lang="ru-RU" sz="800" b="1" i="1" dirty="0" smtClean="0">
                <a:solidFill>
                  <a:srgbClr val="0070C0"/>
                </a:solidFill>
                <a:effectLst/>
                <a:latin typeface="Arial Black" pitchFamily="34" charset="0"/>
                <a:ea typeface="Cambria Math" pitchFamily="18" charset="0"/>
                <a:cs typeface="Times New Roman" pitchFamily="18" charset="0"/>
              </a:rPr>
              <a:t>.</a:t>
            </a:r>
            <a:endParaRPr lang="ru-RU" sz="800" b="1" i="1" dirty="0">
              <a:solidFill>
                <a:srgbClr val="0070C0"/>
              </a:solidFill>
              <a:effectLst/>
              <a:latin typeface="Arial Black" pitchFamily="34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331640" y="4869160"/>
            <a:ext cx="59245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28596" y="1500175"/>
            <a:ext cx="87154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Garamond" pitchFamily="18" charset="0"/>
                <a:cs typeface="Times New Roman" pitchFamily="18" charset="0"/>
              </a:rPr>
              <a:t>	</a:t>
            </a:r>
          </a:p>
          <a:p>
            <a:r>
              <a:rPr lang="ru-RU" dirty="0" smtClean="0">
                <a:solidFill>
                  <a:srgbClr val="7030A0"/>
                </a:solidFill>
                <a:latin typeface="Garamond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7030A0"/>
                </a:solidFill>
                <a:latin typeface="Garamond" pitchFamily="18" charset="0"/>
                <a:cs typeface="Times New Roman" pitchFamily="18" charset="0"/>
              </a:rPr>
              <a:t>	</a:t>
            </a:r>
            <a:endParaRPr lang="ru-RU" sz="2400" dirty="0" smtClean="0">
              <a:solidFill>
                <a:schemeClr val="accent4">
                  <a:lumMod val="75000"/>
                </a:schemeClr>
              </a:solidFill>
              <a:latin typeface="Garamond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4A206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573016"/>
            <a:ext cx="8820472" cy="464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dirty="0">
              <a:solidFill>
                <a:srgbClr val="4A206A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928670"/>
            <a:ext cx="597666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b="1" i="1" dirty="0" smtClean="0">
              <a:solidFill>
                <a:srgbClr val="4A206A"/>
              </a:solidFill>
              <a:latin typeface="Garamond" pitchFamily="18" charset="0"/>
            </a:endParaRPr>
          </a:p>
          <a:p>
            <a:endParaRPr lang="ru-RU" sz="2800" b="1" i="1" dirty="0" smtClean="0">
              <a:solidFill>
                <a:srgbClr val="4A206A"/>
              </a:solidFill>
              <a:latin typeface="Garamond" pitchFamily="18" charset="0"/>
            </a:endParaRPr>
          </a:p>
          <a:p>
            <a:r>
              <a:rPr lang="ru-RU" b="1" i="1" dirty="0" smtClean="0">
                <a:solidFill>
                  <a:srgbClr val="7030A0"/>
                </a:solidFill>
                <a:latin typeface="Garamond" pitchFamily="18" charset="0"/>
              </a:rPr>
              <a:t>                                             </a:t>
            </a:r>
            <a:endParaRPr lang="ru-RU" b="1" i="1" dirty="0">
              <a:solidFill>
                <a:srgbClr val="7030A0"/>
              </a:solidFill>
              <a:latin typeface="Garamond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214422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 smtClean="0">
                <a:solidFill>
                  <a:srgbClr val="4A206A"/>
                </a:solidFill>
                <a:latin typeface="Arial Black" pitchFamily="34" charset="0"/>
              </a:rPr>
              <a:t>         </a:t>
            </a:r>
            <a:endParaRPr lang="ru-RU" sz="2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303529"/>
            <a:ext cx="8064896" cy="4728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Цель исследования: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4A206A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    </a:t>
            </a: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на сколько разнообразны и интересны окружающие меня люди.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endParaRPr lang="ru-RU" dirty="0" smtClean="0">
              <a:solidFill>
                <a:srgbClr val="4A206A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Задачи:</a:t>
            </a:r>
            <a:endParaRPr lang="ru-RU" sz="2400" b="1" dirty="0" smtClean="0">
              <a:solidFill>
                <a:srgbClr val="4A206A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marL="457200">
              <a:lnSpc>
                <a:spcPct val="115000"/>
              </a:lnSpc>
              <a:buFont typeface="Wingdings" pitchFamily="2" charset="2"/>
              <a:buChar char="Ø"/>
              <a:defRPr/>
            </a:pP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узнать значение понятия </a:t>
            </a:r>
            <a:r>
              <a:rPr lang="en-US" sz="2000" b="1" dirty="0" smtClean="0">
                <a:solidFill>
                  <a:srgbClr val="4A206A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“</a:t>
            </a: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окружающие люди</a:t>
            </a:r>
            <a:r>
              <a:rPr lang="en-US" sz="2000" b="1" dirty="0" smtClean="0">
                <a:solidFill>
                  <a:srgbClr val="4A206A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”</a:t>
            </a: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;</a:t>
            </a:r>
          </a:p>
          <a:p>
            <a:pPr marL="457200">
              <a:lnSpc>
                <a:spcPct val="115000"/>
              </a:lnSpc>
              <a:buFont typeface="Wingdings" pitchFamily="2" charset="2"/>
              <a:buChar char="Ø"/>
              <a:defRPr/>
            </a:pP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выяснить, кого мы относим к своему окружению;</a:t>
            </a:r>
          </a:p>
          <a:p>
            <a:pPr marL="457200">
              <a:lnSpc>
                <a:spcPct val="115000"/>
              </a:lnSpc>
              <a:buFont typeface="Wingdings" pitchFamily="2" charset="2"/>
              <a:buChar char="Ø"/>
              <a:defRPr/>
            </a:pP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понаблюдать насколько разнообразно моё окружение;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что дает мне моё окружение.         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                                                           </a:t>
            </a:r>
            <a:r>
              <a:rPr lang="ru-RU" sz="2000" dirty="0" smtClean="0">
                <a:solidFill>
                  <a:srgbClr val="4A206A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                    </a:t>
            </a:r>
            <a:r>
              <a:rPr lang="ru-RU" dirty="0" smtClean="0">
                <a:solidFill>
                  <a:srgbClr val="4A206A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                                                      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Гипотеза исследования: 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4A206A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    </a:t>
            </a: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предполагаю, что мое окружение разнообразно и интересно,         поэтому я могу у них многому    научиться.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9432"/>
            <a:ext cx="9144000" cy="7317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03648" y="5085185"/>
            <a:ext cx="5544616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619672" y="476672"/>
            <a:ext cx="38096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Механизм реализации: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196752"/>
            <a:ext cx="4572000" cy="90749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наблюдение;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беседы.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2276872"/>
            <a:ext cx="3261086" cy="9785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Продукт проекта: </a:t>
            </a:r>
          </a:p>
          <a:p>
            <a:pPr>
              <a:lnSpc>
                <a:spcPct val="115000"/>
              </a:lnSpc>
              <a:spcAft>
                <a:spcPts val="0"/>
              </a:spcAft>
              <a:defRPr/>
            </a:pPr>
            <a:endParaRPr lang="ru-RU" sz="2400" b="1" i="1" dirty="0" smtClean="0">
              <a:solidFill>
                <a:srgbClr val="0070C0"/>
              </a:solidFill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2852936"/>
            <a:ext cx="2085764" cy="9077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rgbClr val="4A206A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</a:t>
            </a:r>
            <a:r>
              <a:rPr lang="ru-RU" sz="2400" b="1" dirty="0" err="1" smtClean="0">
                <a:solidFill>
                  <a:srgbClr val="4A206A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фотокнига</a:t>
            </a:r>
            <a:r>
              <a:rPr lang="ru-RU" sz="2400" b="1" dirty="0" smtClean="0">
                <a:solidFill>
                  <a:srgbClr val="4A206A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;</a:t>
            </a: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 smtClean="0">
                <a:solidFill>
                  <a:srgbClr val="4A206A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видеоклип.</a:t>
            </a:r>
          </a:p>
        </p:txBody>
      </p:sp>
      <p:pic>
        <p:nvPicPr>
          <p:cNvPr id="1030" name="Picture 6" descr="C:\Users\лиза\Videos\Новая папка\SAM_118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4485" y="2104245"/>
            <a:ext cx="4047558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/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Кто такие «окружающие меня люди»?</a:t>
            </a:r>
            <a:endParaRPr lang="ru-RU" sz="3200" b="1" i="1" dirty="0">
              <a:solidFill>
                <a:srgbClr val="0070C0"/>
              </a:solidFill>
              <a:effectLst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56376" y="5229200"/>
            <a:ext cx="730424" cy="89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00" dirty="0" smtClean="0">
                <a:solidFill>
                  <a:schemeClr val="bg1"/>
                </a:solidFill>
              </a:rPr>
              <a:t>.</a:t>
            </a:r>
            <a:endParaRPr lang="ru-RU" sz="8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3496" y="1246175"/>
            <a:ext cx="8715404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7030A0"/>
                </a:solidFill>
                <a:latin typeface="Garamond" pitchFamily="18" charset="0"/>
                <a:cs typeface="Times New Roman" pitchFamily="18" charset="0"/>
              </a:rPr>
              <a:t>	</a:t>
            </a:r>
            <a:r>
              <a:rPr lang="ru-RU" sz="2400" b="1" dirty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Возможно, мое окружение – это не просто люди, которые живут рядом. Окружающие меня люди влияют на то, какой я становлюсь, каким я вижу этот мир</a:t>
            </a:r>
            <a:r>
              <a:rPr lang="ru-RU" sz="24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4A206A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В моём представлении, окружающие люди – это те, которые непосредственно составляют мой круг общения. Это: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семья;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друзья;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учителя и наставники;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одноклассники.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855723"/>
            <a:ext cx="1500187" cy="150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    Окружающие меня люди </a:t>
            </a:r>
            <a:r>
              <a:rPr lang="ru-RU" sz="2000" i="1" dirty="0" smtClean="0">
                <a:solidFill>
                  <a:srgbClr val="0070C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/>
            </a:r>
            <a:br>
              <a:rPr lang="ru-RU" sz="2000" i="1" dirty="0" smtClean="0">
                <a:solidFill>
                  <a:srgbClr val="0070C0"/>
                </a:solidFill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</a:br>
            <a:endParaRPr lang="ru-RU" sz="3200" b="1" i="1" dirty="0">
              <a:solidFill>
                <a:srgbClr val="0070C0"/>
              </a:solidFill>
              <a:effectLst/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56376" y="5229200"/>
            <a:ext cx="730424" cy="89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00" dirty="0" smtClean="0">
                <a:solidFill>
                  <a:schemeClr val="bg1"/>
                </a:solidFill>
              </a:rPr>
              <a:t>.</a:t>
            </a:r>
            <a:endParaRPr lang="ru-RU" sz="8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500175"/>
            <a:ext cx="8715404" cy="466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7030A0"/>
                </a:solidFill>
                <a:latin typeface="Garamond" pitchFamily="18" charset="0"/>
                <a:cs typeface="Times New Roman" pitchFamily="18" charset="0"/>
              </a:rPr>
              <a:t>	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5380672"/>
            <a:ext cx="66437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Garamond" pitchFamily="18" charset="0"/>
              </a:rPr>
              <a:t>.</a:t>
            </a:r>
            <a:endParaRPr lang="ru-RU" dirty="0">
              <a:solidFill>
                <a:srgbClr val="7030A0"/>
              </a:solidFill>
              <a:latin typeface="Garamond" pitchFamily="18" charset="0"/>
            </a:endParaRPr>
          </a:p>
        </p:txBody>
      </p:sp>
      <p:pic>
        <p:nvPicPr>
          <p:cNvPr id="8" name="Picture 2" descr="C:\Users\user\Desktop\FotorCreate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980728"/>
            <a:ext cx="5589240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 rot="20550679">
            <a:off x="249413" y="2010418"/>
            <a:ext cx="13464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Семья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9966559">
            <a:off x="219381" y="5329410"/>
            <a:ext cx="14743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Учителя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 rot="1505029">
            <a:off x="7137153" y="2094050"/>
            <a:ext cx="21350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Одноклассники</a:t>
            </a:r>
            <a:endParaRPr lang="ru-RU" sz="20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350583">
            <a:off x="7500958" y="5072074"/>
            <a:ext cx="1295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Друзья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5832648" cy="1440160"/>
          </a:xfrm>
        </p:spPr>
        <p:txBody>
          <a:bodyPr>
            <a:noAutofit/>
          </a:bodyPr>
          <a:lstStyle/>
          <a:p>
            <a:r>
              <a:rPr lang="ru-RU" sz="800" b="1" i="1" dirty="0" smtClean="0">
                <a:solidFill>
                  <a:srgbClr val="0070C0"/>
                </a:solidFill>
                <a:effectLst/>
                <a:latin typeface="Arial Black" pitchFamily="34" charset="0"/>
                <a:ea typeface="Cambria Math" pitchFamily="18" charset="0"/>
                <a:cs typeface="Times New Roman" pitchFamily="18" charset="0"/>
              </a:rPr>
              <a:t>.</a:t>
            </a:r>
            <a:endParaRPr lang="ru-RU" sz="800" b="1" i="1" dirty="0">
              <a:solidFill>
                <a:srgbClr val="0070C0"/>
              </a:solidFill>
              <a:effectLst/>
              <a:latin typeface="Arial Black" pitchFamily="34" charset="0"/>
              <a:ea typeface="Cambria Math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331640" y="4653136"/>
            <a:ext cx="59245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23528" y="729556"/>
            <a:ext cx="87154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Garamond" pitchFamily="18" charset="0"/>
                <a:cs typeface="Times New Roman" pitchFamily="18" charset="0"/>
              </a:rPr>
              <a:t>	</a:t>
            </a:r>
          </a:p>
          <a:p>
            <a:r>
              <a:rPr lang="ru-RU" dirty="0" smtClean="0">
                <a:solidFill>
                  <a:srgbClr val="7030A0"/>
                </a:solidFill>
                <a:latin typeface="Garamond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7030A0"/>
                </a:solidFill>
                <a:latin typeface="Garamond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rgbClr val="451575"/>
                </a:solidFill>
                <a:latin typeface="Times New Roman" pitchFamily="18" charset="0"/>
                <a:cs typeface="Times New Roman" pitchFamily="18" charset="0"/>
              </a:rPr>
              <a:t>Мои окружающие – они разные. Есть хорошие, есть потрясающие, есть умные, есть приятные, есть смешные.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451575"/>
                </a:solidFill>
                <a:latin typeface="Times New Roman" pitchFamily="18" charset="0"/>
                <a:cs typeface="Times New Roman" pitchFamily="18" charset="0"/>
              </a:rPr>
              <a:t> Я </a:t>
            </a:r>
            <a:r>
              <a:rPr lang="ru-RU" sz="2400" b="1" dirty="0">
                <a:solidFill>
                  <a:srgbClr val="451575"/>
                </a:solidFill>
                <a:latin typeface="Times New Roman" pitchFamily="18" charset="0"/>
                <a:cs typeface="Times New Roman" pitchFamily="18" charset="0"/>
              </a:rPr>
              <a:t>смотрю сердцем на поведение окружающих меня людей.</a:t>
            </a:r>
            <a:br>
              <a:rPr lang="ru-RU" sz="2400" b="1" dirty="0">
                <a:solidFill>
                  <a:srgbClr val="45157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451575"/>
                </a:solidFill>
                <a:latin typeface="Times New Roman" pitchFamily="18" charset="0"/>
                <a:cs typeface="Times New Roman" pitchFamily="18" charset="0"/>
              </a:rPr>
              <a:t> Я слушаю, </a:t>
            </a:r>
            <a:r>
              <a:rPr lang="ru-RU" sz="2400" b="1" dirty="0">
                <a:solidFill>
                  <a:srgbClr val="451575"/>
                </a:solidFill>
                <a:latin typeface="Times New Roman" pitchFamily="18" charset="0"/>
                <a:cs typeface="Times New Roman" pitchFamily="18" charset="0"/>
              </a:rPr>
              <a:t>и пытаюсь разглядеть за словами и привычками их эмоции, потребности, реальную мотивацию. </a:t>
            </a:r>
            <a:endParaRPr lang="ru-RU" sz="2400" b="1" dirty="0" smtClean="0">
              <a:solidFill>
                <a:srgbClr val="45157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chemeClr val="accent4">
                  <a:lumMod val="75000"/>
                </a:schemeClr>
              </a:solidFill>
              <a:latin typeface="Garamond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4A206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573016"/>
            <a:ext cx="8820472" cy="464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ru-RU" dirty="0">
              <a:solidFill>
                <a:srgbClr val="4A206A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928670"/>
            <a:ext cx="597666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b="1" i="1" dirty="0" smtClean="0">
              <a:solidFill>
                <a:srgbClr val="4A206A"/>
              </a:solidFill>
              <a:latin typeface="Garamond" pitchFamily="18" charset="0"/>
            </a:endParaRPr>
          </a:p>
          <a:p>
            <a:endParaRPr lang="ru-RU" sz="2800" b="1" i="1" dirty="0" smtClean="0">
              <a:solidFill>
                <a:srgbClr val="4A206A"/>
              </a:solidFill>
              <a:latin typeface="Garamond" pitchFamily="18" charset="0"/>
            </a:endParaRPr>
          </a:p>
          <a:p>
            <a:r>
              <a:rPr lang="ru-RU" b="1" i="1" dirty="0" smtClean="0">
                <a:solidFill>
                  <a:srgbClr val="7030A0"/>
                </a:solidFill>
                <a:latin typeface="Garamond" pitchFamily="18" charset="0"/>
              </a:rPr>
              <a:t>                                             </a:t>
            </a:r>
            <a:endParaRPr lang="ru-RU" b="1" i="1" dirty="0">
              <a:solidFill>
                <a:srgbClr val="7030A0"/>
              </a:solidFill>
              <a:latin typeface="Garamond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44" y="729556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 smtClean="0">
                <a:solidFill>
                  <a:srgbClr val="4A206A"/>
                </a:solidFill>
                <a:latin typeface="Arial Black" pitchFamily="34" charset="0"/>
              </a:rPr>
              <a:t>         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Мое </a:t>
            </a:r>
            <a:r>
              <a:rPr lang="ru-RU" sz="3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отношение к людям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0"/>
            <a:ext cx="4950292" cy="69269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Моя семья</a:t>
            </a:r>
            <a:endParaRPr lang="ru-RU" sz="3200" b="1" i="1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3728" y="4114800"/>
            <a:ext cx="7020272" cy="2638646"/>
          </a:xfrm>
        </p:spPr>
        <p:txBody>
          <a:bodyPr>
            <a:no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4A206A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       </a:t>
            </a:r>
            <a:r>
              <a:rPr lang="ru-RU" sz="2000" b="1" dirty="0" smtClean="0">
                <a:solidFill>
                  <a:srgbClr val="451575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Для меня семья - это не просто люди, которые      живут вместе. Это близкие друг другу люди, которых объединяют  чувства, интересы, идеалы, отношение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451575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     к  жизни.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451575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            </a:t>
            </a:r>
            <a:r>
              <a:rPr lang="ru-RU" sz="2000" b="1" dirty="0" smtClean="0">
                <a:solidFill>
                  <a:srgbClr val="451575"/>
                </a:solidFill>
                <a:latin typeface="Times New Roman" pitchFamily="18" charset="0"/>
                <a:cs typeface="Times New Roman" pitchFamily="18" charset="0"/>
              </a:rPr>
              <a:t>Любовь родителей — величайший и незаменимый источник.</a:t>
            </a:r>
            <a:endParaRPr lang="ru-RU" sz="1800" dirty="0" smtClean="0">
              <a:solidFill>
                <a:srgbClr val="451575"/>
              </a:solidFill>
              <a:latin typeface="Garamond" pitchFamily="18" charset="0"/>
              <a:ea typeface="Cambria Math" pitchFamily="18" charset="0"/>
            </a:endParaRPr>
          </a:p>
          <a:p>
            <a:pPr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000" dirty="0" smtClean="0">
              <a:solidFill>
                <a:srgbClr val="7030A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ru-RU" sz="3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620688"/>
            <a:ext cx="525069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87424"/>
            <a:ext cx="9144000" cy="7277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/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70C0"/>
                </a:solidFill>
                <a:effectLst/>
                <a:latin typeface="Garamond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</a:br>
            <a:endParaRPr lang="ru-RU" sz="3200" b="1" i="1" dirty="0">
              <a:solidFill>
                <a:srgbClr val="0070C0"/>
              </a:solidFill>
              <a:effectLst/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1800" y="2563627"/>
            <a:ext cx="6048672" cy="23762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   </a:t>
            </a:r>
            <a:endParaRPr lang="en-US" sz="2000" b="1" dirty="0" smtClean="0">
              <a:solidFill>
                <a:srgbClr val="4A206A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solidFill>
                <a:srgbClr val="4A206A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  </a:t>
            </a:r>
            <a:endParaRPr lang="en-US" sz="2000" b="1" dirty="0" smtClean="0">
              <a:solidFill>
                <a:srgbClr val="4A206A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b="1" dirty="0" smtClean="0">
              <a:solidFill>
                <a:srgbClr val="4A206A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rgbClr val="4A206A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Я хотела бы, как  мой папа,  свои поставленные цели</a:t>
            </a:r>
            <a:r>
              <a:rPr lang="en-US" sz="2000" b="1" dirty="0" smtClean="0">
                <a:solidFill>
                  <a:srgbClr val="4A206A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доводить до конца, быть как он,</a:t>
            </a:r>
            <a:r>
              <a:rPr lang="en-US" sz="2000" b="1" dirty="0" smtClean="0">
                <a:solidFill>
                  <a:srgbClr val="4A206A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целеустремленной и доброй. 	</a:t>
            </a:r>
          </a:p>
          <a:p>
            <a:pPr>
              <a:buNone/>
            </a:pPr>
            <a:endParaRPr lang="ru-RU" sz="1800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4509120"/>
            <a:ext cx="61206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4A206A"/>
                </a:solidFill>
                <a:latin typeface="Cambria Math" pitchFamily="18" charset="0"/>
                <a:ea typeface="Cambria Math" pitchFamily="18" charset="0"/>
              </a:rPr>
              <a:t>    </a:t>
            </a:r>
          </a:p>
          <a:p>
            <a:r>
              <a:rPr lang="en-US" sz="2000" b="1" dirty="0" smtClean="0">
                <a:solidFill>
                  <a:srgbClr val="4A206A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Мечтаю, быть как мама, активной, энергичной,  спортивной, красивой</a:t>
            </a:r>
            <a:r>
              <a:rPr lang="ru-RU" sz="2400" b="1" dirty="0" smtClean="0">
                <a:solidFill>
                  <a:srgbClr val="4A206A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. </a:t>
            </a:r>
            <a:endParaRPr lang="ru-RU" sz="2400" b="1" dirty="0">
              <a:solidFill>
                <a:srgbClr val="4A206A"/>
              </a:solidFill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34381" y="2204864"/>
            <a:ext cx="395384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4A206A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>
              <a:solidFill>
                <a:srgbClr val="4A206A"/>
              </a:solidFill>
            </a:endParaRPr>
          </a:p>
          <a:p>
            <a:endParaRPr lang="ru-RU" dirty="0" smtClean="0">
              <a:solidFill>
                <a:srgbClr val="4A206A"/>
              </a:solidFill>
            </a:endParaRPr>
          </a:p>
          <a:p>
            <a:endParaRPr lang="ru-RU" dirty="0">
              <a:solidFill>
                <a:srgbClr val="4A206A"/>
              </a:solidFill>
            </a:endParaRPr>
          </a:p>
          <a:p>
            <a:endParaRPr lang="ru-RU" dirty="0" smtClean="0">
              <a:solidFill>
                <a:srgbClr val="4A206A"/>
              </a:solidFill>
            </a:endParaRPr>
          </a:p>
          <a:p>
            <a:endParaRPr lang="ru-RU" dirty="0">
              <a:solidFill>
                <a:srgbClr val="4A206A"/>
              </a:solidFill>
            </a:endParaRPr>
          </a:p>
          <a:p>
            <a:r>
              <a:rPr lang="ru-RU" dirty="0" smtClean="0">
                <a:solidFill>
                  <a:srgbClr val="4A206A"/>
                </a:solidFill>
              </a:rPr>
              <a:t>  </a:t>
            </a:r>
            <a:endParaRPr lang="ru-RU" dirty="0">
              <a:solidFill>
                <a:srgbClr val="4A206A"/>
              </a:solidFill>
            </a:endParaRPr>
          </a:p>
        </p:txBody>
      </p:sp>
      <p:pic>
        <p:nvPicPr>
          <p:cNvPr id="1026" name="Picture 2" descr="C:\Users\лиза\Videos\Новая папка\джипег\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-315416"/>
            <a:ext cx="6096000" cy="406717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96" y="-422448"/>
            <a:ext cx="9144000" cy="7277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0070C0"/>
                </a:solidFill>
                <a:effectLst/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70C0"/>
                </a:solidFill>
                <a:effectLst/>
                <a:latin typeface="Garamond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  <a:t/>
            </a:r>
            <a:br>
              <a:rPr lang="ru-RU" sz="3200" b="1" i="1" dirty="0">
                <a:solidFill>
                  <a:srgbClr val="0070C0"/>
                </a:solidFill>
                <a:latin typeface="Garamond" pitchFamily="18" charset="0"/>
                <a:cs typeface="Times New Roman" pitchFamily="18" charset="0"/>
              </a:rPr>
            </a:br>
            <a:endParaRPr lang="ru-RU" sz="3200" b="1" i="1" dirty="0">
              <a:solidFill>
                <a:srgbClr val="0070C0"/>
              </a:solidFill>
              <a:effectLst/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0"/>
            <a:ext cx="3579288" cy="3076134"/>
          </a:xfrm>
        </p:spPr>
        <p:txBody>
          <a:bodyPr/>
          <a:lstStyle/>
          <a:p>
            <a:pPr>
              <a:buNone/>
            </a:pPr>
            <a:endParaRPr lang="ru-RU" sz="1800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pic>
        <p:nvPicPr>
          <p:cNvPr id="1031" name="Picture 7" descr="F:\визитка\фото для презентации\SAM_0365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0"/>
            <a:ext cx="3000396" cy="3312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444208" y="-276334"/>
            <a:ext cx="24226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4A206A"/>
                </a:solidFill>
                <a:latin typeface="Cambria Math" pitchFamily="18" charset="0"/>
                <a:ea typeface="Cambria Math" pitchFamily="18" charset="0"/>
              </a:rPr>
              <a:t>  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596" y="428604"/>
            <a:ext cx="4143404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4A206A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    </a:t>
            </a:r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Я еще хотела бы немного быть похожей на братишку-шалунишку.</a:t>
            </a:r>
          </a:p>
          <a:p>
            <a:r>
              <a:rPr lang="ru-RU" sz="2000" b="1" dirty="0" smtClean="0">
                <a:solidFill>
                  <a:srgbClr val="4A206A"/>
                </a:solidFill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      И даже написала  стихотворение про  него, которое напечатали в журнале «Антошка». </a:t>
            </a:r>
          </a:p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rgbClr val="4A206A"/>
                </a:solidFill>
                <a:latin typeface="Arial" pitchFamily="34" charset="0"/>
                <a:ea typeface="Cambria Math" pitchFamily="18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4A206A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ru-RU" dirty="0">
              <a:solidFill>
                <a:srgbClr val="4A206A"/>
              </a:solidFill>
            </a:endParaRPr>
          </a:p>
          <a:p>
            <a:endParaRPr lang="ru-RU" dirty="0" smtClean="0">
              <a:solidFill>
                <a:srgbClr val="4A206A"/>
              </a:solidFill>
            </a:endParaRPr>
          </a:p>
          <a:p>
            <a:endParaRPr lang="ru-RU" dirty="0">
              <a:solidFill>
                <a:srgbClr val="4A206A"/>
              </a:solidFill>
            </a:endParaRPr>
          </a:p>
          <a:p>
            <a:endParaRPr lang="ru-RU" dirty="0" smtClean="0">
              <a:solidFill>
                <a:srgbClr val="4A206A"/>
              </a:solidFill>
            </a:endParaRPr>
          </a:p>
          <a:p>
            <a:endParaRPr lang="ru-RU" dirty="0">
              <a:solidFill>
                <a:srgbClr val="4A206A"/>
              </a:solidFill>
            </a:endParaRPr>
          </a:p>
          <a:p>
            <a:r>
              <a:rPr lang="ru-RU" dirty="0" smtClean="0">
                <a:solidFill>
                  <a:srgbClr val="4A206A"/>
                </a:solidFill>
              </a:rPr>
              <a:t>  </a:t>
            </a:r>
            <a:endParaRPr lang="ru-RU" dirty="0">
              <a:solidFill>
                <a:srgbClr val="4A206A"/>
              </a:solidFill>
            </a:endParaRPr>
          </a:p>
        </p:txBody>
      </p:sp>
      <p:pic>
        <p:nvPicPr>
          <p:cNvPr id="12290" name="Picture 2" descr="C:\Users\user\Desktop\СЕМЬЯ\журнал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4694" y="2852936"/>
            <a:ext cx="3660827" cy="2640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43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2380</TotalTime>
  <Words>309</Words>
  <Application>Microsoft Office PowerPoint</Application>
  <PresentationFormat>Экран (4:3)</PresentationFormat>
  <Paragraphs>132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    Проект  «Я и окружающие меня люди».</vt:lpstr>
      <vt:lpstr>.</vt:lpstr>
      <vt:lpstr>Презентация PowerPoint</vt:lpstr>
      <vt:lpstr>Кто такие «окружающие меня люди»?</vt:lpstr>
      <vt:lpstr>     Окружающие меня люди  </vt:lpstr>
      <vt:lpstr>.</vt:lpstr>
      <vt:lpstr>Моя семья</vt:lpstr>
      <vt:lpstr>            </vt:lpstr>
      <vt:lpstr>            </vt:lpstr>
      <vt:lpstr> </vt:lpstr>
      <vt:lpstr>              Учительский труд –       одно из величайших призваний          в жизни… </vt:lpstr>
      <vt:lpstr>   Кто же такой тренер???</vt:lpstr>
      <vt:lpstr>.</vt:lpstr>
      <vt:lpstr>Презентация PowerPoint</vt:lpstr>
      <vt:lpstr>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User</cp:lastModifiedBy>
  <cp:revision>256</cp:revision>
  <dcterms:created xsi:type="dcterms:W3CDTF">2015-01-19T22:26:15Z</dcterms:created>
  <dcterms:modified xsi:type="dcterms:W3CDTF">2017-12-23T14:38:39Z</dcterms:modified>
</cp:coreProperties>
</file>