
<file path=[Content_Types].xml><?xml version="1.0" encoding="utf-8"?>
<Types xmlns="http://schemas.openxmlformats.org/package/2006/content-types">
  <Override ContentType="application/vnd.openxmlformats-officedocument.presentationml.slide+xml" PartName="/ppt/slides/slide6.xml"/>
  <Override ContentType="application/vnd.openxmlformats-officedocument.presentationml.slide+xml" PartName="/ppt/slides/slide29.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7.xml"/>
  <Override ContentType="application/vnd.openxmlformats-officedocument.presentationml.slide+xml" PartName="/ppt/slides/slide36.xml"/>
  <Override ContentType="application/vnd.openxmlformats-officedocument.presentationml.slideLayout+xml" PartName="/ppt/slideLayouts/slideLayout4.xml"/>
  <Override ContentType="application/vnd.openxmlformats-officedocument.presentationml.slideLayout+xml" PartName="/ppt/slideLayouts/slideLayout6.xml"/>
  <Override ContentType="application/vnd.openxmlformats-officedocument.presentationml.slide+xml" PartName="/ppt/slides/slide2.xml"/>
  <Override ContentType="application/vnd.openxmlformats-officedocument.presentationml.slide+xml" PartName="/ppt/slides/slide16.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theme+xml" PartName="/ppt/theme/theme1.xml"/>
  <Override ContentType="application/vnd.openxmlformats-officedocument.presentationml.slideLayout+xml" PartName="/ppt/slideLayouts/slideLayout2.xml"/>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31.xml"/>
  <Override ContentType="application/vnd.openxmlformats-officedocument.presentationml.slide+xml" PartName="/ppt/slides/slide32.xml"/>
  <Override ContentType="application/vnd.openxmlformats-officedocument.presentationml.notesMaster+xml" PartName="/ppt/notesMasters/notesMaster1.xml"/>
  <Override ContentType="application/vnd.openxmlformats-officedocument.presentationml.slideLayout+xml" PartName="/ppt/slideLayouts/slideLayout1.xml"/>
  <Override ContentType="application/vnd.openxmlformats-officedocument.presentationml.slideLayout+xml" PartName="/ppt/slideLayouts/slideLayout13.xml"/>
  <Override ContentType="application/vnd.openxmlformats-officedocument.extended-properties+xml" PartName="/docProps/app.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0.xml"/>
  <Override ContentType="application/vnd.openxmlformats-officedocument.presentationml.tableStyles+xml" PartName="/ppt/tableStyles.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viewProps+xml" PartName="/ppt/viewProps.xml"/>
  <Override ContentType="application/vnd.openxmlformats-officedocument.presentationml.slideLayout+xml" PartName="/ppt/slideLayouts/slideLayout9.xml"/>
  <Override ContentType="application/vnd.openxmlformats-package.core-properties+xml" PartName="/docProps/core.xml"/>
  <Override ContentType="application/vnd.openxmlformats-officedocument.presentationml.slide+xml" PartName="/ppt/slides/slide5.xml"/>
  <Override ContentType="application/vnd.openxmlformats-officedocument.presentationml.slide+xml" PartName="/ppt/slides/slide19.xml"/>
  <Override ContentType="application/vnd.openxmlformats-officedocument.presentationml.slide+xml" PartName="/ppt/slides/slide28.xml"/>
  <Override ContentType="application/vnd.openxmlformats-officedocument.presentationml.slideLayout+xml" PartName="/ppt/slideLayouts/slideLayout7.xml"/>
  <Override ContentType="application/vnd.openxmlformats-officedocument.presentationml.notesSlide+xml" PartName="/ppt/notesSlides/notesSlide1.xml"/>
  <Default ContentType="image/png" Extension="png"/>
  <Override ContentType="application/vnd.openxmlformats-officedocument.presentationml.slide+xml" PartName="/ppt/slides/slide3.xml"/>
  <Override ContentType="application/vnd.openxmlformats-officedocument.presentationml.slide+xml" PartName="/ppt/slides/slide17.xml"/>
  <Override ContentType="application/vnd.openxmlformats-officedocument.presentationml.slide+xml" PartName="/ppt/slides/slide26.xml"/>
  <Override ContentType="application/vnd.openxmlformats-officedocument.presentationml.slide+xml" PartName="/ppt/slides/slide37.xml"/>
  <Override ContentType="application/vnd.openxmlformats-officedocument.presentationml.presProps+xml" PartName="/ppt/presProps.xml"/>
  <Override ContentType="application/vnd.openxmlformats-officedocument.presentationml.slideLayout+xml" PartName="/ppt/slideLayouts/slideLayout5.xml"/>
  <Override ContentType="application/vnd.openxmlformats-officedocument.theme+xml" PartName="/ppt/theme/theme2.xml"/>
  <Override ContentType="application/vnd.openxmlformats-officedocument.presentationml.slide+xml" PartName="/ppt/slides/slide1.xml"/>
  <Override ContentType="application/vnd.openxmlformats-officedocument.presentationml.slide+xml" PartName="/ppt/slides/slide15.xml"/>
  <Override ContentType="application/vnd.openxmlformats-officedocument.presentationml.slide+xml" PartName="/ppt/slides/slide24.xml"/>
  <Override ContentType="application/vnd.openxmlformats-officedocument.presentationml.slide+xml" PartName="/ppt/slides/slide33.xml"/>
  <Override ContentType="application/vnd.openxmlformats-officedocument.presentationml.slide+xml" PartName="/ppt/slides/slide35.xml"/>
  <Default ContentType="image/jpeg" Extension="jpeg"/>
  <Override ContentType="application/vnd.openxmlformats-officedocument.presentationml.slideLayout+xml" PartName="/ppt/slideLayouts/slideLayout3.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8" r:id="rId1"/>
  </p:sldMasterIdLst>
  <p:notesMasterIdLst>
    <p:notesMasterId r:id="rId39"/>
  </p:notesMasterIdLst>
  <p:sldIdLst>
    <p:sldId id="256" r:id="rId2"/>
    <p:sldId id="257" r:id="rId3"/>
    <p:sldId id="258" r:id="rId4"/>
    <p:sldId id="259" r:id="rId5"/>
    <p:sldId id="284" r:id="rId6"/>
    <p:sldId id="275" r:id="rId7"/>
    <p:sldId id="313" r:id="rId8"/>
    <p:sldId id="278" r:id="rId9"/>
    <p:sldId id="295" r:id="rId10"/>
    <p:sldId id="262" r:id="rId11"/>
    <p:sldId id="312" r:id="rId12"/>
    <p:sldId id="279" r:id="rId13"/>
    <p:sldId id="281" r:id="rId14"/>
    <p:sldId id="302" r:id="rId15"/>
    <p:sldId id="303" r:id="rId16"/>
    <p:sldId id="264" r:id="rId17"/>
    <p:sldId id="283" r:id="rId18"/>
    <p:sldId id="282" r:id="rId19"/>
    <p:sldId id="304" r:id="rId20"/>
    <p:sldId id="265" r:id="rId21"/>
    <p:sldId id="289" r:id="rId22"/>
    <p:sldId id="288" r:id="rId23"/>
    <p:sldId id="292" r:id="rId24"/>
    <p:sldId id="293" r:id="rId25"/>
    <p:sldId id="266" r:id="rId26"/>
    <p:sldId id="314" r:id="rId27"/>
    <p:sldId id="301" r:id="rId28"/>
    <p:sldId id="300" r:id="rId29"/>
    <p:sldId id="294" r:id="rId30"/>
    <p:sldId id="308" r:id="rId31"/>
    <p:sldId id="309" r:id="rId32"/>
    <p:sldId id="310" r:id="rId33"/>
    <p:sldId id="316" r:id="rId34"/>
    <p:sldId id="315" r:id="rId35"/>
    <p:sldId id="311" r:id="rId36"/>
    <p:sldId id="305" r:id="rId37"/>
    <p:sldId id="306" r:id="rId38"/>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7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15620"/>
    <p:restoredTop sz="94660"/>
  </p:normalViewPr>
  <p:slideViewPr>
    <p:cSldViewPr>
      <p:cViewPr varScale="1">
        <p:scale>
          <a:sx n="66" d="100"/>
          <a:sy n="66" d="100"/>
        </p:scale>
        <p:origin x="-1272"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274"/>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A8876CD2-33C3-4F5D-9983-8E5AD6F9B1A1}" type="datetimeFigureOut">
              <a:rPr lang="ru-RU"/>
              <a:pPr>
                <a:defRPr/>
              </a:pPr>
              <a:t>24.12.2017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smtClean="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F93BAB5B-F6C8-4012-BDD2-9D6C80BE374A}"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DCBD47FC-8E52-4DAF-A41E-CF70FFCC231F}" type="slidenum">
              <a:rPr lang="ru-RU" smtClean="0"/>
              <a:pPr/>
              <a:t>8</a:t>
            </a:fld>
            <a:endParaRPr lang="ru-RU" smtClean="0"/>
          </a:p>
        </p:txBody>
      </p:sp>
      <p:sp>
        <p:nvSpPr>
          <p:cNvPr id="44035" name="Rectangle 2"/>
          <p:cNvSpPr>
            <a:spLocks noRot="1" noChangeArrowheads="1" noTextEdit="1"/>
          </p:cNvSpPr>
          <p:nvPr>
            <p:ph type="sldImg"/>
          </p:nvPr>
        </p:nvSpPr>
        <p:spPr bwMode="auto">
          <a:noFill/>
          <a:ln>
            <a:solidFill>
              <a:srgbClr val="000000"/>
            </a:solidFill>
            <a:miter lim="800000"/>
            <a:headEnd/>
            <a:tailEnd/>
          </a:ln>
        </p:spPr>
      </p:sp>
      <p:sp>
        <p:nvSpPr>
          <p:cNvPr id="4403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a:p>
            <a:pPr eaLnBrk="1" hangingPunct="1">
              <a:spcBef>
                <a:spcPct val="0"/>
              </a:spcBef>
            </a:pPr>
            <a:r>
              <a:rPr lang="ru-RU" smtClean="0"/>
              <a:t>7.пениса - 7, </a:t>
            </a:r>
          </a:p>
          <a:p>
            <a:pPr eaLnBrk="1" hangingPunct="1">
              <a:spcBef>
                <a:spcPct val="0"/>
              </a:spcBef>
            </a:pPr>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cxnSp>
        <p:nvCxnSpPr>
          <p:cNvPr id="4" name="Прямая соединительная линия 3"/>
          <p:cNvCxnSpPr/>
          <p:nvPr/>
        </p:nvCxnSpPr>
        <p:spPr>
          <a:xfrm>
            <a:off x="146367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5" name="Прямая соединительная линия 4"/>
          <p:cNvCxnSpPr/>
          <p:nvPr/>
        </p:nvCxnSpPr>
        <p:spPr>
          <a:xfrm>
            <a:off x="470852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6" name="Овал 5"/>
          <p:cNvSpPr/>
          <p:nvPr/>
        </p:nvSpPr>
        <p:spPr>
          <a:xfrm>
            <a:off x="4540250" y="3525838"/>
            <a:ext cx="46038" cy="46037"/>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anchor="ctr"/>
          <a:lstStyle/>
          <a:p>
            <a:pPr algn="ctr">
              <a:defRPr/>
            </a:pPr>
            <a:endParaRPr lang="en-US"/>
          </a:p>
        </p:txBody>
      </p:sp>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28" name="Заголовок 27"/>
          <p:cNvSpPr>
            <a:spLocks noGrp="1"/>
          </p:cNvSpPr>
          <p:nvPr>
            <p:ph type="ctrTitle"/>
          </p:nvPr>
        </p:nvSpPr>
        <p:spPr>
          <a:xfrm>
            <a:off x="457200" y="1433732"/>
            <a:ext cx="8305800" cy="1981200"/>
          </a:xfrm>
          <a:ln w="6350" cap="rnd">
            <a:noFill/>
          </a:ln>
        </p:spPr>
        <p:txBody>
          <a:bodyPr>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lang="ru-RU" smtClean="0"/>
              <a:t>Образец заголовка</a:t>
            </a:r>
            <a:endParaRPr lang="en-US"/>
          </a:p>
        </p:txBody>
      </p:sp>
      <p:sp>
        <p:nvSpPr>
          <p:cNvPr id="7" name="Дата 14"/>
          <p:cNvSpPr>
            <a:spLocks noGrp="1"/>
          </p:cNvSpPr>
          <p:nvPr>
            <p:ph type="dt" sz="half" idx="10"/>
          </p:nvPr>
        </p:nvSpPr>
        <p:spPr/>
        <p:txBody>
          <a:bodyPr/>
          <a:lstStyle>
            <a:lvl1pPr>
              <a:defRPr/>
            </a:lvl1pPr>
          </a:lstStyle>
          <a:p>
            <a:pPr>
              <a:defRPr/>
            </a:pPr>
            <a:endParaRPr lang="ru-RU"/>
          </a:p>
        </p:txBody>
      </p:sp>
      <p:sp>
        <p:nvSpPr>
          <p:cNvPr id="8" name="Номер слайда 15"/>
          <p:cNvSpPr>
            <a:spLocks noGrp="1"/>
          </p:cNvSpPr>
          <p:nvPr>
            <p:ph type="sldNum" sz="quarter" idx="11"/>
          </p:nvPr>
        </p:nvSpPr>
        <p:spPr/>
        <p:txBody>
          <a:bodyPr/>
          <a:lstStyle>
            <a:lvl1pPr>
              <a:defRPr/>
            </a:lvl1pPr>
          </a:lstStyle>
          <a:p>
            <a:pPr>
              <a:defRPr/>
            </a:pPr>
            <a:fld id="{9204DEEE-3B53-4C55-B1D3-6BC89B3057DE}" type="slidenum">
              <a:rPr lang="ru-RU"/>
              <a:pPr>
                <a:defRPr/>
              </a:pPr>
              <a:t>‹#›</a:t>
            </a:fld>
            <a:endParaRPr lang="ru-RU"/>
          </a:p>
        </p:txBody>
      </p:sp>
      <p:sp>
        <p:nvSpPr>
          <p:cNvPr id="10" name="Нижний колонтитул 16"/>
          <p:cNvSpPr>
            <a:spLocks noGrp="1"/>
          </p:cNvSpPr>
          <p:nvPr>
            <p:ph type="ftr" sz="quarter" idx="12"/>
          </p:nvPr>
        </p:nvSpPr>
        <p:spPr/>
        <p:txBody>
          <a:bodyPr/>
          <a:lstStyle>
            <a:lvl1pPr>
              <a:defRPr/>
            </a:lvl1pPr>
          </a:lstStyle>
          <a:p>
            <a:pPr>
              <a:defRPr/>
            </a:pPr>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3"/>
          <p:cNvSpPr>
            <a:spLocks noGrp="1"/>
          </p:cNvSpPr>
          <p:nvPr>
            <p:ph type="dt" sz="half" idx="10"/>
          </p:nvPr>
        </p:nvSpPr>
        <p:spPr/>
        <p:txBody>
          <a:bodyPr/>
          <a:lstStyle>
            <a:lvl1pPr>
              <a:defRPr/>
            </a:lvl1pPr>
          </a:lstStyle>
          <a:p>
            <a:pPr>
              <a:defRPr/>
            </a:pPr>
            <a:endParaRPr lang="ru-RU"/>
          </a:p>
        </p:txBody>
      </p:sp>
      <p:sp>
        <p:nvSpPr>
          <p:cNvPr id="5" name="Нижний колонтитул 9"/>
          <p:cNvSpPr>
            <a:spLocks noGrp="1"/>
          </p:cNvSpPr>
          <p:nvPr>
            <p:ph type="ftr" sz="quarter" idx="11"/>
          </p:nvPr>
        </p:nvSpPr>
        <p:spPr/>
        <p:txBody>
          <a:bodyPr/>
          <a:lstStyle>
            <a:lvl1pPr>
              <a:defRPr/>
            </a:lvl1pPr>
          </a:lstStyle>
          <a:p>
            <a:pPr>
              <a:defRPr/>
            </a:pPr>
            <a:endParaRPr lang="ru-RU"/>
          </a:p>
        </p:txBody>
      </p:sp>
      <p:sp>
        <p:nvSpPr>
          <p:cNvPr id="6" name="Номер слайда 21"/>
          <p:cNvSpPr>
            <a:spLocks noGrp="1"/>
          </p:cNvSpPr>
          <p:nvPr>
            <p:ph type="sldNum" sz="quarter" idx="12"/>
          </p:nvPr>
        </p:nvSpPr>
        <p:spPr/>
        <p:txBody>
          <a:bodyPr/>
          <a:lstStyle>
            <a:lvl1pPr>
              <a:defRPr/>
            </a:lvl1pPr>
          </a:lstStyle>
          <a:p>
            <a:pPr>
              <a:defRPr/>
            </a:pPr>
            <a:fld id="{9C8F52DB-A5F8-49B6-837B-C01AE3697254}"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3"/>
          <p:cNvSpPr>
            <a:spLocks noGrp="1"/>
          </p:cNvSpPr>
          <p:nvPr>
            <p:ph type="dt" sz="half" idx="10"/>
          </p:nvPr>
        </p:nvSpPr>
        <p:spPr/>
        <p:txBody>
          <a:bodyPr/>
          <a:lstStyle>
            <a:lvl1pPr>
              <a:defRPr/>
            </a:lvl1pPr>
          </a:lstStyle>
          <a:p>
            <a:pPr>
              <a:defRPr/>
            </a:pPr>
            <a:endParaRPr lang="ru-RU"/>
          </a:p>
        </p:txBody>
      </p:sp>
      <p:sp>
        <p:nvSpPr>
          <p:cNvPr id="5" name="Нижний колонтитул 9"/>
          <p:cNvSpPr>
            <a:spLocks noGrp="1"/>
          </p:cNvSpPr>
          <p:nvPr>
            <p:ph type="ftr" sz="quarter" idx="11"/>
          </p:nvPr>
        </p:nvSpPr>
        <p:spPr/>
        <p:txBody>
          <a:bodyPr/>
          <a:lstStyle>
            <a:lvl1pPr>
              <a:defRPr/>
            </a:lvl1pPr>
          </a:lstStyle>
          <a:p>
            <a:pPr>
              <a:defRPr/>
            </a:pPr>
            <a:endParaRPr lang="ru-RU"/>
          </a:p>
        </p:txBody>
      </p:sp>
      <p:sp>
        <p:nvSpPr>
          <p:cNvPr id="6" name="Номер слайда 21"/>
          <p:cNvSpPr>
            <a:spLocks noGrp="1"/>
          </p:cNvSpPr>
          <p:nvPr>
            <p:ph type="sldNum" sz="quarter" idx="12"/>
          </p:nvPr>
        </p:nvSpPr>
        <p:spPr/>
        <p:txBody>
          <a:bodyPr/>
          <a:lstStyle>
            <a:lvl1pPr>
              <a:defRPr/>
            </a:lvl1pPr>
          </a:lstStyle>
          <a:p>
            <a:pPr>
              <a:defRPr/>
            </a:pPr>
            <a:fld id="{F1B0F31B-5510-4C88-96F6-F468BCEC6BE1}"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76400" y="457200"/>
            <a:ext cx="7010400" cy="12954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1676400" y="1981200"/>
            <a:ext cx="3429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5257800" y="1981200"/>
            <a:ext cx="3429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23"/>
          <p:cNvSpPr>
            <a:spLocks noGrp="1"/>
          </p:cNvSpPr>
          <p:nvPr>
            <p:ph type="dt" sz="half" idx="10"/>
          </p:nvPr>
        </p:nvSpPr>
        <p:spPr/>
        <p:txBody>
          <a:bodyPr/>
          <a:lstStyle>
            <a:lvl1pPr>
              <a:defRPr/>
            </a:lvl1pPr>
          </a:lstStyle>
          <a:p>
            <a:pPr>
              <a:defRPr/>
            </a:pPr>
            <a:endParaRPr lang="ru-RU"/>
          </a:p>
        </p:txBody>
      </p:sp>
      <p:sp>
        <p:nvSpPr>
          <p:cNvPr id="6" name="Нижний колонтитул 9"/>
          <p:cNvSpPr>
            <a:spLocks noGrp="1"/>
          </p:cNvSpPr>
          <p:nvPr>
            <p:ph type="ftr" sz="quarter" idx="11"/>
          </p:nvPr>
        </p:nvSpPr>
        <p:spPr/>
        <p:txBody>
          <a:bodyPr/>
          <a:lstStyle>
            <a:lvl1pPr>
              <a:defRPr/>
            </a:lvl1pPr>
          </a:lstStyle>
          <a:p>
            <a:pPr>
              <a:defRPr/>
            </a:pPr>
            <a:endParaRPr lang="ru-RU"/>
          </a:p>
        </p:txBody>
      </p:sp>
      <p:sp>
        <p:nvSpPr>
          <p:cNvPr id="7" name="Номер слайда 21"/>
          <p:cNvSpPr>
            <a:spLocks noGrp="1"/>
          </p:cNvSpPr>
          <p:nvPr>
            <p:ph type="sldNum" sz="quarter" idx="12"/>
          </p:nvPr>
        </p:nvSpPr>
        <p:spPr/>
        <p:txBody>
          <a:bodyPr/>
          <a:lstStyle>
            <a:lvl1pPr>
              <a:defRPr/>
            </a:lvl1pPr>
          </a:lstStyle>
          <a:p>
            <a:pPr>
              <a:defRPr/>
            </a:pPr>
            <a:fld id="{CEAFB69B-EFD4-4935-8325-2A5696534986}" type="slidenum">
              <a:rPr lang="ru-RU"/>
              <a:pPr>
                <a:defRPr/>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cSld name="Заголовок и четыре объекта">
    <p:spTree>
      <p:nvGrpSpPr>
        <p:cNvPr id="1" name=""/>
        <p:cNvGrpSpPr/>
        <p:nvPr/>
      </p:nvGrpSpPr>
      <p:grpSpPr>
        <a:xfrm>
          <a:off x="0" y="0"/>
          <a:ext cx="0" cy="0"/>
          <a:chOff x="0" y="0"/>
          <a:chExt cx="0" cy="0"/>
        </a:xfrm>
      </p:grpSpPr>
      <p:sp>
        <p:nvSpPr>
          <p:cNvPr id="2" name="Заголовок 1"/>
          <p:cNvSpPr>
            <a:spLocks noGrp="1"/>
          </p:cNvSpPr>
          <p:nvPr>
            <p:ph type="title" sz="quarter"/>
          </p:nvPr>
        </p:nvSpPr>
        <p:spPr>
          <a:xfrm>
            <a:off x="1676400" y="457200"/>
            <a:ext cx="7010400" cy="1295400"/>
          </a:xfrm>
        </p:spPr>
        <p:txBody>
          <a:bodyPr/>
          <a:lstStyle/>
          <a:p>
            <a:r>
              <a:rPr lang="ru-RU" smtClean="0"/>
              <a:t>Образец заголовка</a:t>
            </a:r>
            <a:endParaRPr lang="ru-RU"/>
          </a:p>
        </p:txBody>
      </p:sp>
      <p:sp>
        <p:nvSpPr>
          <p:cNvPr id="3" name="Содержимое 2"/>
          <p:cNvSpPr>
            <a:spLocks noGrp="1"/>
          </p:cNvSpPr>
          <p:nvPr>
            <p:ph sz="quarter" idx="1"/>
          </p:nvPr>
        </p:nvSpPr>
        <p:spPr>
          <a:xfrm>
            <a:off x="1676400" y="1981200"/>
            <a:ext cx="3429000" cy="1981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5257800" y="1981200"/>
            <a:ext cx="3429000" cy="1981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1676400" y="4114800"/>
            <a:ext cx="3429000" cy="1981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Содержимое 5"/>
          <p:cNvSpPr>
            <a:spLocks noGrp="1"/>
          </p:cNvSpPr>
          <p:nvPr>
            <p:ph sz="quarter" idx="4"/>
          </p:nvPr>
        </p:nvSpPr>
        <p:spPr>
          <a:xfrm>
            <a:off x="5257800" y="4114800"/>
            <a:ext cx="3429000" cy="1981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23"/>
          <p:cNvSpPr>
            <a:spLocks noGrp="1"/>
          </p:cNvSpPr>
          <p:nvPr>
            <p:ph type="dt" sz="half" idx="10"/>
          </p:nvPr>
        </p:nvSpPr>
        <p:spPr/>
        <p:txBody>
          <a:bodyPr/>
          <a:lstStyle>
            <a:lvl1pPr>
              <a:defRPr/>
            </a:lvl1pPr>
          </a:lstStyle>
          <a:p>
            <a:pPr>
              <a:defRPr/>
            </a:pPr>
            <a:endParaRPr lang="ru-RU"/>
          </a:p>
        </p:txBody>
      </p:sp>
      <p:sp>
        <p:nvSpPr>
          <p:cNvPr id="8" name="Нижний колонтитул 9"/>
          <p:cNvSpPr>
            <a:spLocks noGrp="1"/>
          </p:cNvSpPr>
          <p:nvPr>
            <p:ph type="ftr" sz="quarter" idx="11"/>
          </p:nvPr>
        </p:nvSpPr>
        <p:spPr/>
        <p:txBody>
          <a:bodyPr/>
          <a:lstStyle>
            <a:lvl1pPr>
              <a:defRPr/>
            </a:lvl1pPr>
          </a:lstStyle>
          <a:p>
            <a:pPr>
              <a:defRPr/>
            </a:pPr>
            <a:endParaRPr lang="ru-RU"/>
          </a:p>
        </p:txBody>
      </p:sp>
      <p:sp>
        <p:nvSpPr>
          <p:cNvPr id="9" name="Номер слайда 21"/>
          <p:cNvSpPr>
            <a:spLocks noGrp="1"/>
          </p:cNvSpPr>
          <p:nvPr>
            <p:ph type="sldNum" sz="quarter" idx="12"/>
          </p:nvPr>
        </p:nvSpPr>
        <p:spPr/>
        <p:txBody>
          <a:bodyPr/>
          <a:lstStyle>
            <a:lvl1pPr>
              <a:defRPr/>
            </a:lvl1pPr>
          </a:lstStyle>
          <a:p>
            <a:pPr>
              <a:defRPr/>
            </a:pPr>
            <a:fld id="{C1600307-847E-4EE3-B8ED-0FD67708C649}"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7" name="Заголовок 16"/>
          <p:cNvSpPr>
            <a:spLocks noGrp="1"/>
          </p:cNvSpPr>
          <p:nvPr>
            <p:ph type="title"/>
          </p:nvPr>
        </p:nvSpPr>
        <p:spPr/>
        <p:txBody>
          <a:bodyPr rtlCol="0"/>
          <a:lstStyle/>
          <a:p>
            <a:r>
              <a:rPr lang="ru-RU" smtClean="0"/>
              <a:t>Образец заголовка</a:t>
            </a:r>
            <a:endParaRPr lang="en-US"/>
          </a:p>
        </p:txBody>
      </p:sp>
      <p:sp>
        <p:nvSpPr>
          <p:cNvPr id="4" name="Дата 23"/>
          <p:cNvSpPr>
            <a:spLocks noGrp="1"/>
          </p:cNvSpPr>
          <p:nvPr>
            <p:ph type="dt" sz="half" idx="10"/>
          </p:nvPr>
        </p:nvSpPr>
        <p:spPr/>
        <p:txBody>
          <a:bodyPr/>
          <a:lstStyle>
            <a:lvl1pPr>
              <a:defRPr/>
            </a:lvl1pPr>
          </a:lstStyle>
          <a:p>
            <a:pPr>
              <a:defRPr/>
            </a:pPr>
            <a:endParaRPr lang="ru-RU"/>
          </a:p>
        </p:txBody>
      </p:sp>
      <p:sp>
        <p:nvSpPr>
          <p:cNvPr id="5" name="Нижний колонтитул 9"/>
          <p:cNvSpPr>
            <a:spLocks noGrp="1"/>
          </p:cNvSpPr>
          <p:nvPr>
            <p:ph type="ftr" sz="quarter" idx="11"/>
          </p:nvPr>
        </p:nvSpPr>
        <p:spPr/>
        <p:txBody>
          <a:bodyPr/>
          <a:lstStyle>
            <a:lvl1pPr>
              <a:defRPr/>
            </a:lvl1pPr>
          </a:lstStyle>
          <a:p>
            <a:pPr>
              <a:defRPr/>
            </a:pPr>
            <a:endParaRPr lang="ru-RU"/>
          </a:p>
        </p:txBody>
      </p:sp>
      <p:sp>
        <p:nvSpPr>
          <p:cNvPr id="6" name="Номер слайда 21"/>
          <p:cNvSpPr>
            <a:spLocks noGrp="1"/>
          </p:cNvSpPr>
          <p:nvPr>
            <p:ph type="sldNum" sz="quarter" idx="12"/>
          </p:nvPr>
        </p:nvSpPr>
        <p:spPr/>
        <p:txBody>
          <a:bodyPr/>
          <a:lstStyle>
            <a:lvl1pPr>
              <a:defRPr/>
            </a:lvl1pPr>
          </a:lstStyle>
          <a:p>
            <a:pPr>
              <a:defRPr/>
            </a:pPr>
            <a:fld id="{16E9A7CB-EEB4-41F3-81A6-1A85BA1590CF}"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cxnSp>
        <p:nvCxnSpPr>
          <p:cNvPr id="4" name="Прямая соединительная линия 3"/>
          <p:cNvCxnSpPr/>
          <p:nvPr/>
        </p:nvCxnSpPr>
        <p:spPr>
          <a:xfrm>
            <a:off x="685800" y="4916488"/>
            <a:ext cx="7924800" cy="4762"/>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lang="ru-RU" smtClean="0"/>
              <a:t>Образец заголовка</a:t>
            </a:r>
            <a:endParaRPr lang="en-US"/>
          </a:p>
        </p:txBody>
      </p:sp>
      <p:sp>
        <p:nvSpPr>
          <p:cNvPr id="3" name="Текст 2"/>
          <p:cNvSpPr>
            <a:spLocks noGrp="1"/>
          </p:cNvSpPr>
          <p:nvPr>
            <p:ph type="body" idx="1"/>
          </p:nvPr>
        </p:nvSpPr>
        <p:spPr>
          <a:xfrm>
            <a:off x="685800" y="4958864"/>
            <a:ext cx="7924800" cy="984736"/>
          </a:xfrm>
        </p:spPr>
        <p:txBody>
          <a:bodyPr/>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4B49D433-A891-4DDF-8DBB-1294CEDB803D}"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11" name="Содержимое 10"/>
          <p:cNvSpPr>
            <a:spLocks noGrp="1"/>
          </p:cNvSpPr>
          <p:nvPr>
            <p:ph sz="half" idx="1"/>
          </p:nvPr>
        </p:nvSpPr>
        <p:spPr>
          <a:xfrm>
            <a:off x="457200" y="1524000"/>
            <a:ext cx="4059936"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Содержимое 12"/>
          <p:cNvSpPr>
            <a:spLocks noGrp="1"/>
          </p:cNvSpPr>
          <p:nvPr>
            <p:ph sz="half" idx="2"/>
          </p:nvPr>
        </p:nvSpPr>
        <p:spPr>
          <a:xfrm>
            <a:off x="4648200" y="1524000"/>
            <a:ext cx="4059936"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23"/>
          <p:cNvSpPr>
            <a:spLocks noGrp="1"/>
          </p:cNvSpPr>
          <p:nvPr>
            <p:ph type="dt" sz="half" idx="10"/>
          </p:nvPr>
        </p:nvSpPr>
        <p:spPr/>
        <p:txBody>
          <a:bodyPr/>
          <a:lstStyle>
            <a:lvl1pPr>
              <a:defRPr/>
            </a:lvl1pPr>
          </a:lstStyle>
          <a:p>
            <a:pPr>
              <a:defRPr/>
            </a:pPr>
            <a:endParaRPr lang="ru-RU"/>
          </a:p>
        </p:txBody>
      </p:sp>
      <p:sp>
        <p:nvSpPr>
          <p:cNvPr id="6" name="Нижний колонтитул 9"/>
          <p:cNvSpPr>
            <a:spLocks noGrp="1"/>
          </p:cNvSpPr>
          <p:nvPr>
            <p:ph type="ftr" sz="quarter" idx="11"/>
          </p:nvPr>
        </p:nvSpPr>
        <p:spPr/>
        <p:txBody>
          <a:bodyPr/>
          <a:lstStyle>
            <a:lvl1pPr>
              <a:defRPr/>
            </a:lvl1pPr>
          </a:lstStyle>
          <a:p>
            <a:pPr>
              <a:defRPr/>
            </a:pPr>
            <a:endParaRPr lang="ru-RU"/>
          </a:p>
        </p:txBody>
      </p:sp>
      <p:sp>
        <p:nvSpPr>
          <p:cNvPr id="7" name="Номер слайда 21"/>
          <p:cNvSpPr>
            <a:spLocks noGrp="1"/>
          </p:cNvSpPr>
          <p:nvPr>
            <p:ph type="sldNum" sz="quarter" idx="12"/>
          </p:nvPr>
        </p:nvSpPr>
        <p:spPr/>
        <p:txBody>
          <a:bodyPr/>
          <a:lstStyle>
            <a:lvl1pPr>
              <a:defRPr/>
            </a:lvl1pPr>
          </a:lstStyle>
          <a:p>
            <a:pPr>
              <a:defRPr/>
            </a:pPr>
            <a:fld id="{6847ECD1-BDDF-4F55-BDA0-2DD77606759D}"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cxnSp>
        <p:nvCxnSpPr>
          <p:cNvPr id="7" name="Прямая соединительная линия 6"/>
          <p:cNvCxnSpPr/>
          <p:nvPr/>
        </p:nvCxnSpPr>
        <p:spPr>
          <a:xfrm>
            <a:off x="563563" y="2179638"/>
            <a:ext cx="3748087"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8" name="Прямая соединительная линия 7"/>
          <p:cNvCxnSpPr/>
          <p:nvPr/>
        </p:nvCxnSpPr>
        <p:spPr>
          <a:xfrm>
            <a:off x="4754563" y="2179638"/>
            <a:ext cx="3749675"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34" name="Содержимое 33"/>
          <p:cNvSpPr>
            <a:spLocks noGrp="1"/>
          </p:cNvSpPr>
          <p:nvPr>
            <p:ph sz="quarter" idx="4"/>
          </p:nvPr>
        </p:nvSpPr>
        <p:spPr>
          <a:xfrm>
            <a:off x="4649788" y="2201896"/>
            <a:ext cx="4038600" cy="39136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2" name="Заголовок 1"/>
          <p:cNvSpPr>
            <a:spLocks noGrp="1"/>
          </p:cNvSpPr>
          <p:nvPr>
            <p:ph type="title"/>
          </p:nvPr>
        </p:nvSpPr>
        <p:spPr>
          <a:xfrm>
            <a:off x="457200" y="155448"/>
            <a:ext cx="8229600" cy="1143000"/>
          </a:xfrm>
        </p:spPr>
        <p:txBody>
          <a:bodyPr/>
          <a:lstStyle>
            <a:lvl1pPr>
              <a:defRPr/>
            </a:lvl1pPr>
          </a:lstStyle>
          <a:p>
            <a:r>
              <a:rPr lang="ru-RU" smtClean="0"/>
              <a:t>Образец заголовка</a:t>
            </a:r>
            <a:endParaRPr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9" name="Номер слайда 8"/>
          <p:cNvSpPr>
            <a:spLocks noGrp="1"/>
          </p:cNvSpPr>
          <p:nvPr>
            <p:ph type="sldNum" sz="quarter" idx="10"/>
          </p:nvPr>
        </p:nvSpPr>
        <p:spPr/>
        <p:txBody>
          <a:bodyPr/>
          <a:lstStyle>
            <a:lvl1pPr>
              <a:defRPr/>
            </a:lvl1pPr>
          </a:lstStyle>
          <a:p>
            <a:pPr>
              <a:defRPr/>
            </a:pPr>
            <a:fld id="{339DC1DC-FAE2-4EE2-953E-3D42297C9FA6}" type="slidenum">
              <a:rPr lang="ru-RU"/>
              <a:pPr>
                <a:defRPr/>
              </a:pPr>
              <a:t>‹#›</a:t>
            </a:fld>
            <a:endParaRPr lang="ru-RU"/>
          </a:p>
        </p:txBody>
      </p:sp>
      <p:sp>
        <p:nvSpPr>
          <p:cNvPr id="10" name="Нижний колонтитул 7"/>
          <p:cNvSpPr>
            <a:spLocks noGrp="1"/>
          </p:cNvSpPr>
          <p:nvPr>
            <p:ph type="ftr" sz="quarter" idx="11"/>
          </p:nvPr>
        </p:nvSpPr>
        <p:spPr/>
        <p:txBody>
          <a:bodyPr/>
          <a:lstStyle>
            <a:lvl1pPr>
              <a:defRPr/>
            </a:lvl1pPr>
          </a:lstStyle>
          <a:p>
            <a:pPr>
              <a:defRPr/>
            </a:pPr>
            <a:endParaRPr lang="ru-RU"/>
          </a:p>
        </p:txBody>
      </p:sp>
      <p:sp>
        <p:nvSpPr>
          <p:cNvPr id="11" name="Дата 6"/>
          <p:cNvSpPr>
            <a:spLocks noGrp="1"/>
          </p:cNvSpPr>
          <p:nvPr>
            <p:ph type="dt" sz="half" idx="12"/>
          </p:nvPr>
        </p:nvSpPr>
        <p:spPr/>
        <p:txBody>
          <a:bodyPr/>
          <a:lstStyle>
            <a:lvl1pPr>
              <a:defRPr/>
            </a:lvl1pPr>
          </a:lstStyle>
          <a:p>
            <a:pPr>
              <a:defRPr/>
            </a:pPr>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23"/>
          <p:cNvSpPr>
            <a:spLocks noGrp="1"/>
          </p:cNvSpPr>
          <p:nvPr>
            <p:ph type="dt" sz="half" idx="10"/>
          </p:nvPr>
        </p:nvSpPr>
        <p:spPr/>
        <p:txBody>
          <a:bodyPr/>
          <a:lstStyle>
            <a:lvl1pPr>
              <a:defRPr/>
            </a:lvl1pPr>
          </a:lstStyle>
          <a:p>
            <a:pPr>
              <a:defRPr/>
            </a:pPr>
            <a:endParaRPr lang="ru-RU"/>
          </a:p>
        </p:txBody>
      </p:sp>
      <p:sp>
        <p:nvSpPr>
          <p:cNvPr id="4" name="Нижний колонтитул 9"/>
          <p:cNvSpPr>
            <a:spLocks noGrp="1"/>
          </p:cNvSpPr>
          <p:nvPr>
            <p:ph type="ftr" sz="quarter" idx="11"/>
          </p:nvPr>
        </p:nvSpPr>
        <p:spPr/>
        <p:txBody>
          <a:bodyPr/>
          <a:lstStyle>
            <a:lvl1pPr>
              <a:defRPr/>
            </a:lvl1pPr>
          </a:lstStyle>
          <a:p>
            <a:pPr>
              <a:defRPr/>
            </a:pPr>
            <a:endParaRPr lang="ru-RU"/>
          </a:p>
        </p:txBody>
      </p:sp>
      <p:sp>
        <p:nvSpPr>
          <p:cNvPr id="5" name="Номер слайда 21"/>
          <p:cNvSpPr>
            <a:spLocks noGrp="1"/>
          </p:cNvSpPr>
          <p:nvPr>
            <p:ph type="sldNum" sz="quarter" idx="12"/>
          </p:nvPr>
        </p:nvSpPr>
        <p:spPr/>
        <p:txBody>
          <a:bodyPr/>
          <a:lstStyle>
            <a:lvl1pPr>
              <a:defRPr/>
            </a:lvl1pPr>
          </a:lstStyle>
          <a:p>
            <a:pPr>
              <a:defRPr/>
            </a:pPr>
            <a:fld id="{67A3A205-CF04-4FE4-8EBD-2D0EFA5EAA79}"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23"/>
          <p:cNvSpPr>
            <a:spLocks noGrp="1"/>
          </p:cNvSpPr>
          <p:nvPr>
            <p:ph type="dt" sz="half" idx="10"/>
          </p:nvPr>
        </p:nvSpPr>
        <p:spPr/>
        <p:txBody>
          <a:bodyPr/>
          <a:lstStyle>
            <a:lvl1pPr>
              <a:defRPr/>
            </a:lvl1pPr>
          </a:lstStyle>
          <a:p>
            <a:pPr>
              <a:defRPr/>
            </a:pPr>
            <a:endParaRPr lang="ru-RU"/>
          </a:p>
        </p:txBody>
      </p:sp>
      <p:sp>
        <p:nvSpPr>
          <p:cNvPr id="3" name="Нижний колонтитул 9"/>
          <p:cNvSpPr>
            <a:spLocks noGrp="1"/>
          </p:cNvSpPr>
          <p:nvPr>
            <p:ph type="ftr" sz="quarter" idx="11"/>
          </p:nvPr>
        </p:nvSpPr>
        <p:spPr/>
        <p:txBody>
          <a:bodyPr/>
          <a:lstStyle>
            <a:lvl1pPr>
              <a:defRPr/>
            </a:lvl1pPr>
          </a:lstStyle>
          <a:p>
            <a:pPr>
              <a:defRPr/>
            </a:pPr>
            <a:endParaRPr lang="ru-RU"/>
          </a:p>
        </p:txBody>
      </p:sp>
      <p:sp>
        <p:nvSpPr>
          <p:cNvPr id="4" name="Номер слайда 21"/>
          <p:cNvSpPr>
            <a:spLocks noGrp="1"/>
          </p:cNvSpPr>
          <p:nvPr>
            <p:ph type="sldNum" sz="quarter" idx="12"/>
          </p:nvPr>
        </p:nvSpPr>
        <p:spPr/>
        <p:txBody>
          <a:bodyPr/>
          <a:lstStyle>
            <a:lvl1pPr>
              <a:defRPr/>
            </a:lvl1pPr>
          </a:lstStyle>
          <a:p>
            <a:pPr>
              <a:defRPr/>
            </a:pPr>
            <a:fld id="{AFAA7DD1-C112-4AE0-957B-8A5B8078289D}"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3" name="Текст 2"/>
          <p:cNvSpPr>
            <a:spLocks noGrp="1"/>
          </p:cNvSpPr>
          <p:nvPr>
            <p:ph type="body" idx="2"/>
          </p:nvPr>
        </p:nvSpPr>
        <p:spPr>
          <a:xfrm>
            <a:off x="6781800" y="1600200"/>
            <a:ext cx="1984248" cy="3733800"/>
          </a:xfrm>
        </p:spPr>
        <p:txBody>
          <a:bodyPr/>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ru-RU" smtClean="0"/>
              <a:t>Образец заголовка</a:t>
            </a:r>
            <a:endParaRPr lang="en-US"/>
          </a:p>
        </p:txBody>
      </p:sp>
      <p:sp>
        <p:nvSpPr>
          <p:cNvPr id="5" name="Дата 23"/>
          <p:cNvSpPr>
            <a:spLocks noGrp="1"/>
          </p:cNvSpPr>
          <p:nvPr>
            <p:ph type="dt" sz="half" idx="10"/>
          </p:nvPr>
        </p:nvSpPr>
        <p:spPr/>
        <p:txBody>
          <a:bodyPr/>
          <a:lstStyle>
            <a:lvl1pPr>
              <a:defRPr/>
            </a:lvl1pPr>
          </a:lstStyle>
          <a:p>
            <a:pPr>
              <a:defRPr/>
            </a:pPr>
            <a:endParaRPr lang="ru-RU"/>
          </a:p>
        </p:txBody>
      </p:sp>
      <p:sp>
        <p:nvSpPr>
          <p:cNvPr id="6" name="Нижний колонтитул 9"/>
          <p:cNvSpPr>
            <a:spLocks noGrp="1"/>
          </p:cNvSpPr>
          <p:nvPr>
            <p:ph type="ftr" sz="quarter" idx="11"/>
          </p:nvPr>
        </p:nvSpPr>
        <p:spPr/>
        <p:txBody>
          <a:bodyPr/>
          <a:lstStyle>
            <a:lvl1pPr>
              <a:defRPr/>
            </a:lvl1pPr>
          </a:lstStyle>
          <a:p>
            <a:pPr>
              <a:defRPr/>
            </a:pPr>
            <a:endParaRPr lang="ru-RU"/>
          </a:p>
        </p:txBody>
      </p:sp>
      <p:sp>
        <p:nvSpPr>
          <p:cNvPr id="7" name="Номер слайда 21"/>
          <p:cNvSpPr>
            <a:spLocks noGrp="1"/>
          </p:cNvSpPr>
          <p:nvPr>
            <p:ph type="sldNum" sz="quarter" idx="12"/>
          </p:nvPr>
        </p:nvSpPr>
        <p:spPr/>
        <p:txBody>
          <a:bodyPr/>
          <a:lstStyle>
            <a:lvl1pPr>
              <a:defRPr/>
            </a:lvl1pPr>
          </a:lstStyle>
          <a:p>
            <a:pPr>
              <a:defRPr/>
            </a:pPr>
            <a:fld id="{A57BA543-49AB-4515-9C43-E01193951606}"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ru-RU" smtClean="0"/>
              <a:t>Образец заголовка</a:t>
            </a:r>
            <a:endParaRPr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normAutofit/>
          </a:bodyPr>
          <a:lstStyle>
            <a:lvl1pPr marL="0" indent="0">
              <a:buNone/>
              <a:defRPr sz="3200">
                <a:solidFill>
                  <a:schemeClr val="bg1"/>
                </a:solidFill>
              </a:defRPr>
            </a:lvl1pPr>
          </a:lstStyle>
          <a:p>
            <a:pPr lvl="0"/>
            <a:r>
              <a:rPr lang="ru-RU" noProof="0" smtClean="0"/>
              <a:t>Вставка рисунка</a:t>
            </a:r>
            <a:endParaRPr lang="en-US" noProof="0"/>
          </a:p>
        </p:txBody>
      </p:sp>
      <p:sp>
        <p:nvSpPr>
          <p:cNvPr id="4" name="Текст 3"/>
          <p:cNvSpPr>
            <a:spLocks noGrp="1"/>
          </p:cNvSpPr>
          <p:nvPr>
            <p:ph type="body" sz="half" idx="2"/>
          </p:nvPr>
        </p:nvSpPr>
        <p:spPr>
          <a:xfrm>
            <a:off x="6629400" y="1600200"/>
            <a:ext cx="2057400" cy="4419600"/>
          </a:xfrm>
        </p:spPr>
        <p:txBody>
          <a:bodyPr/>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a:r>
              <a:rPr lang="ru-RU" smtClean="0"/>
              <a:t>Образец текста</a:t>
            </a:r>
          </a:p>
        </p:txBody>
      </p:sp>
      <p:sp>
        <p:nvSpPr>
          <p:cNvPr id="5" name="Дата 23"/>
          <p:cNvSpPr>
            <a:spLocks noGrp="1"/>
          </p:cNvSpPr>
          <p:nvPr>
            <p:ph type="dt" sz="half" idx="10"/>
          </p:nvPr>
        </p:nvSpPr>
        <p:spPr/>
        <p:txBody>
          <a:bodyPr/>
          <a:lstStyle>
            <a:lvl1pPr>
              <a:defRPr/>
            </a:lvl1pPr>
          </a:lstStyle>
          <a:p>
            <a:pPr>
              <a:defRPr/>
            </a:pPr>
            <a:endParaRPr lang="ru-RU"/>
          </a:p>
        </p:txBody>
      </p:sp>
      <p:sp>
        <p:nvSpPr>
          <p:cNvPr id="6" name="Нижний колонтитул 9"/>
          <p:cNvSpPr>
            <a:spLocks noGrp="1"/>
          </p:cNvSpPr>
          <p:nvPr>
            <p:ph type="ftr" sz="quarter" idx="11"/>
          </p:nvPr>
        </p:nvSpPr>
        <p:spPr/>
        <p:txBody>
          <a:bodyPr/>
          <a:lstStyle>
            <a:lvl1pPr>
              <a:defRPr/>
            </a:lvl1pPr>
          </a:lstStyle>
          <a:p>
            <a:pPr>
              <a:defRPr/>
            </a:pPr>
            <a:endParaRPr lang="ru-RU"/>
          </a:p>
        </p:txBody>
      </p:sp>
      <p:sp>
        <p:nvSpPr>
          <p:cNvPr id="7" name="Номер слайда 21"/>
          <p:cNvSpPr>
            <a:spLocks noGrp="1"/>
          </p:cNvSpPr>
          <p:nvPr>
            <p:ph type="sldNum" sz="quarter" idx="12"/>
          </p:nvPr>
        </p:nvSpPr>
        <p:spPr/>
        <p:txBody>
          <a:bodyPr/>
          <a:lstStyle>
            <a:lvl1pPr>
              <a:defRPr/>
            </a:lvl1pPr>
          </a:lstStyle>
          <a:p>
            <a:pPr>
              <a:defRPr/>
            </a:pPr>
            <a:fld id="{11D07998-B513-4777-A408-44E2A5769C0F}"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26" name="Текст 8"/>
          <p:cNvSpPr>
            <a:spLocks noGrp="1"/>
          </p:cNvSpPr>
          <p:nvPr>
            <p:ph type="body" idx="1"/>
          </p:nvPr>
        </p:nvSpPr>
        <p:spPr bwMode="auto">
          <a:xfrm>
            <a:off x="457200" y="1447800"/>
            <a:ext cx="8229600" cy="4678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24" name="Дата 23"/>
          <p:cNvSpPr>
            <a:spLocks noGrp="1"/>
          </p:cNvSpPr>
          <p:nvPr>
            <p:ph type="dt" sz="half" idx="2"/>
          </p:nvPr>
        </p:nvSpPr>
        <p:spPr>
          <a:xfrm>
            <a:off x="5791200" y="6203950"/>
            <a:ext cx="2590800" cy="384175"/>
          </a:xfrm>
          <a:prstGeom prst="rect">
            <a:avLst/>
          </a:prstGeom>
        </p:spPr>
        <p:txBody>
          <a:bodyPr vert="horz" anchor="ctr" anchorCtr="0"/>
          <a:lstStyle>
            <a:lvl1pPr algn="l" eaLnBrk="1" latinLnBrk="0" hangingPunct="1">
              <a:defRPr kumimoji="0" sz="1200">
                <a:solidFill>
                  <a:schemeClr val="tx2"/>
                </a:solidFill>
              </a:defRPr>
            </a:lvl1pPr>
          </a:lstStyle>
          <a:p>
            <a:pPr>
              <a:defRPr/>
            </a:pPr>
            <a:endParaRPr lang="ru-RU"/>
          </a:p>
        </p:txBody>
      </p:sp>
      <p:sp>
        <p:nvSpPr>
          <p:cNvPr id="10" name="Нижний колонтитул 9"/>
          <p:cNvSpPr>
            <a:spLocks noGrp="1"/>
          </p:cNvSpPr>
          <p:nvPr>
            <p:ph type="ftr" sz="quarter" idx="3"/>
          </p:nvPr>
        </p:nvSpPr>
        <p:spPr>
          <a:xfrm>
            <a:off x="2133600" y="6203950"/>
            <a:ext cx="3581400" cy="384175"/>
          </a:xfrm>
          <a:prstGeom prst="rect">
            <a:avLst/>
          </a:prstGeom>
        </p:spPr>
        <p:txBody>
          <a:bodyPr vert="horz" anchor="ctr" anchorCtr="0"/>
          <a:lstStyle>
            <a:lvl1pPr algn="r" eaLnBrk="1" latinLnBrk="0" hangingPunct="1">
              <a:defRPr kumimoji="0" sz="1200">
                <a:solidFill>
                  <a:schemeClr val="tx2"/>
                </a:solidFill>
              </a:defRPr>
            </a:lvl1pPr>
          </a:lstStyle>
          <a:p>
            <a:pPr>
              <a:defRPr/>
            </a:pPr>
            <a:endParaRPr lang="ru-RU"/>
          </a:p>
        </p:txBody>
      </p:sp>
      <p:sp>
        <p:nvSpPr>
          <p:cNvPr id="22" name="Номер слайда 21"/>
          <p:cNvSpPr>
            <a:spLocks noGrp="1"/>
          </p:cNvSpPr>
          <p:nvPr>
            <p:ph type="sldNum" sz="quarter" idx="4"/>
          </p:nvPr>
        </p:nvSpPr>
        <p:spPr>
          <a:xfrm>
            <a:off x="8410575" y="6181725"/>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pPr>
              <a:defRPr/>
            </a:pPr>
            <a:fld id="{68C015B1-60F6-464F-81B7-AEB1A2AD5704}" type="slidenum">
              <a:rPr lang="ru-RU"/>
              <a:pPr>
                <a:defRPr/>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lang="ru-RU" smtClean="0"/>
              <a:t>Образец заголовка</a:t>
            </a:r>
            <a:endParaRPr lang="en-US"/>
          </a:p>
        </p:txBody>
      </p:sp>
    </p:spTree>
  </p:cSld>
  <p:clrMap bg1="dk1" tx1="lt1" bg2="dk2" tx2="lt2" accent1="accent1" accent2="accent2" accent3="accent3" accent4="accent4" accent5="accent5" accent6="accent6" hlink="hlink" folHlink="folHlink"/>
  <p:sldLayoutIdLst>
    <p:sldLayoutId id="2147483953" r:id="rId1"/>
    <p:sldLayoutId id="2147483943" r:id="rId2"/>
    <p:sldLayoutId id="2147483954" r:id="rId3"/>
    <p:sldLayoutId id="2147483944" r:id="rId4"/>
    <p:sldLayoutId id="2147483955" r:id="rId5"/>
    <p:sldLayoutId id="2147483945" r:id="rId6"/>
    <p:sldLayoutId id="2147483946" r:id="rId7"/>
    <p:sldLayoutId id="2147483947" r:id="rId8"/>
    <p:sldLayoutId id="2147483948" r:id="rId9"/>
    <p:sldLayoutId id="2147483949" r:id="rId10"/>
    <p:sldLayoutId id="2147483950" r:id="rId11"/>
    <p:sldLayoutId id="2147483951" r:id="rId12"/>
    <p:sldLayoutId id="2147483952" r:id="rId13"/>
  </p:sldLayoutIdLst>
  <p:txStyles>
    <p:titleStyle>
      <a:lvl1pPr algn="l" rtl="0" eaLnBrk="0" fontAlgn="base" hangingPunct="0">
        <a:spcBef>
          <a:spcPct val="0"/>
        </a:spcBef>
        <a:spcAft>
          <a:spcPct val="0"/>
        </a:spcAft>
        <a:defRPr lang="en-US" sz="4200" kern="1200" spc="-10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a:lvl2pPr algn="l" rtl="0" eaLnBrk="0" fontAlgn="base" hangingPunct="0">
        <a:spcBef>
          <a:spcPct val="0"/>
        </a:spcBef>
        <a:spcAft>
          <a:spcPct val="0"/>
        </a:spcAft>
        <a:defRPr sz="4200">
          <a:solidFill>
            <a:srgbClr val="F9F9F9"/>
          </a:solidFill>
          <a:latin typeface="Constantia" pitchFamily="18" charset="0"/>
        </a:defRPr>
      </a:lvl2pPr>
      <a:lvl3pPr algn="l" rtl="0" eaLnBrk="0" fontAlgn="base" hangingPunct="0">
        <a:spcBef>
          <a:spcPct val="0"/>
        </a:spcBef>
        <a:spcAft>
          <a:spcPct val="0"/>
        </a:spcAft>
        <a:defRPr sz="4200">
          <a:solidFill>
            <a:srgbClr val="F9F9F9"/>
          </a:solidFill>
          <a:latin typeface="Constantia" pitchFamily="18" charset="0"/>
        </a:defRPr>
      </a:lvl3pPr>
      <a:lvl4pPr algn="l" rtl="0" eaLnBrk="0" fontAlgn="base" hangingPunct="0">
        <a:spcBef>
          <a:spcPct val="0"/>
        </a:spcBef>
        <a:spcAft>
          <a:spcPct val="0"/>
        </a:spcAft>
        <a:defRPr sz="4200">
          <a:solidFill>
            <a:srgbClr val="F9F9F9"/>
          </a:solidFill>
          <a:latin typeface="Constantia" pitchFamily="18" charset="0"/>
        </a:defRPr>
      </a:lvl4pPr>
      <a:lvl5pPr algn="l" rtl="0" eaLnBrk="0" fontAlgn="base" hangingPunct="0">
        <a:spcBef>
          <a:spcPct val="0"/>
        </a:spcBef>
        <a:spcAft>
          <a:spcPct val="0"/>
        </a:spcAft>
        <a:defRPr sz="4200">
          <a:solidFill>
            <a:srgbClr val="F9F9F9"/>
          </a:solidFill>
          <a:latin typeface="Constantia" pitchFamily="18" charset="0"/>
        </a:defRPr>
      </a:lvl5pPr>
      <a:lvl6pPr marL="457200" algn="l" rtl="0" fontAlgn="base">
        <a:spcBef>
          <a:spcPct val="0"/>
        </a:spcBef>
        <a:spcAft>
          <a:spcPct val="0"/>
        </a:spcAft>
        <a:defRPr sz="4200">
          <a:solidFill>
            <a:srgbClr val="F9F9F9"/>
          </a:solidFill>
          <a:latin typeface="Constantia" pitchFamily="18" charset="0"/>
        </a:defRPr>
      </a:lvl6pPr>
      <a:lvl7pPr marL="914400" algn="l" rtl="0" fontAlgn="base">
        <a:spcBef>
          <a:spcPct val="0"/>
        </a:spcBef>
        <a:spcAft>
          <a:spcPct val="0"/>
        </a:spcAft>
        <a:defRPr sz="4200">
          <a:solidFill>
            <a:srgbClr val="F9F9F9"/>
          </a:solidFill>
          <a:latin typeface="Constantia" pitchFamily="18" charset="0"/>
        </a:defRPr>
      </a:lvl7pPr>
      <a:lvl8pPr marL="1371600" algn="l" rtl="0" fontAlgn="base">
        <a:spcBef>
          <a:spcPct val="0"/>
        </a:spcBef>
        <a:spcAft>
          <a:spcPct val="0"/>
        </a:spcAft>
        <a:defRPr sz="4200">
          <a:solidFill>
            <a:srgbClr val="F9F9F9"/>
          </a:solidFill>
          <a:latin typeface="Constantia" pitchFamily="18" charset="0"/>
        </a:defRPr>
      </a:lvl8pPr>
      <a:lvl9pPr marL="1828800" algn="l" rtl="0" fontAlgn="base">
        <a:spcBef>
          <a:spcPct val="0"/>
        </a:spcBef>
        <a:spcAft>
          <a:spcPct val="0"/>
        </a:spcAft>
        <a:defRPr sz="4200">
          <a:solidFill>
            <a:srgbClr val="F9F9F9"/>
          </a:solidFill>
          <a:latin typeface="Constantia" pitchFamily="18" charset="0"/>
        </a:defRPr>
      </a:lvl9pPr>
    </p:titleStyle>
    <p:bodyStyle>
      <a:lvl1pPr marL="273050" indent="-273050" algn="l" rtl="0" eaLnBrk="0" fontAlgn="base" hangingPunct="0">
        <a:spcBef>
          <a:spcPts val="600"/>
        </a:spcBef>
        <a:spcAft>
          <a:spcPct val="0"/>
        </a:spcAft>
        <a:buClr>
          <a:schemeClr val="accent2"/>
        </a:buClr>
        <a:buSzPct val="85000"/>
        <a:buFont typeface="Wingdings 2" pitchFamily="18" charset="2"/>
        <a:buChar char=""/>
        <a:defRPr sz="2600" kern="1200">
          <a:solidFill>
            <a:schemeClr val="tx1"/>
          </a:solidFill>
          <a:latin typeface="+mn-lt"/>
          <a:ea typeface="+mn-ea"/>
          <a:cs typeface="+mn-cs"/>
        </a:defRPr>
      </a:lvl1pPr>
      <a:lvl2pPr marL="639763" indent="-273050" algn="l" rtl="0" eaLnBrk="0" fontAlgn="base" hangingPunct="0">
        <a:spcBef>
          <a:spcPts val="300"/>
        </a:spcBef>
        <a:spcAft>
          <a:spcPct val="0"/>
        </a:spcAft>
        <a:buClr>
          <a:srgbClr val="D6903D"/>
        </a:buClr>
        <a:buSzPct val="85000"/>
        <a:buFont typeface="Wingdings 2" pitchFamily="18" charset="2"/>
        <a:buChar char=""/>
        <a:defRPr sz="2400" kern="1200">
          <a:solidFill>
            <a:schemeClr val="tx2"/>
          </a:solidFill>
          <a:latin typeface="+mn-lt"/>
          <a:ea typeface="+mn-ea"/>
          <a:cs typeface="+mn-cs"/>
        </a:defRPr>
      </a:lvl2pPr>
      <a:lvl3pPr marL="1004888" indent="-228600" algn="l" rtl="0" eaLnBrk="0" fontAlgn="base" hangingPunct="0">
        <a:spcBef>
          <a:spcPts val="300"/>
        </a:spcBef>
        <a:spcAft>
          <a:spcPct val="0"/>
        </a:spcAft>
        <a:buClr>
          <a:srgbClr val="B37732"/>
        </a:buClr>
        <a:buSzPct val="85000"/>
        <a:buFont typeface="Wingdings 2" pitchFamily="18" charset="2"/>
        <a:buChar char=""/>
        <a:defRPr sz="2100" kern="1200">
          <a:solidFill>
            <a:schemeClr val="tx1"/>
          </a:solidFill>
          <a:latin typeface="+mn-lt"/>
          <a:ea typeface="+mn-ea"/>
          <a:cs typeface="+mn-cs"/>
        </a:defRPr>
      </a:lvl3pPr>
      <a:lvl4pPr marL="1279525" indent="-228600" algn="l" rtl="0" eaLnBrk="0" fontAlgn="base" hangingPunct="0">
        <a:spcBef>
          <a:spcPts val="300"/>
        </a:spcBef>
        <a:spcAft>
          <a:spcPct val="0"/>
        </a:spcAft>
        <a:buClr>
          <a:srgbClr val="D6903D"/>
        </a:buClr>
        <a:buSzPct val="85000"/>
        <a:buFont typeface="Wingdings 2" pitchFamily="18" charset="2"/>
        <a:buChar char=""/>
        <a:defRPr sz="1900" kern="1200">
          <a:solidFill>
            <a:schemeClr val="tx1"/>
          </a:solidFill>
          <a:latin typeface="+mn-lt"/>
          <a:ea typeface="+mn-ea"/>
          <a:cs typeface="+mn-cs"/>
        </a:defRPr>
      </a:lvl4pPr>
      <a:lvl5pPr marL="1554163" indent="-228600" algn="l" rtl="0" eaLnBrk="0" fontAlgn="base" hangingPunct="0">
        <a:spcBef>
          <a:spcPts val="338"/>
        </a:spcBef>
        <a:spcAft>
          <a:spcPct val="0"/>
        </a:spcAft>
        <a:buClr>
          <a:srgbClr val="D6903D"/>
        </a:buClr>
        <a:buSzPct val="85000"/>
        <a:buFont typeface="Wingdings 2" pitchFamily="18" charset="2"/>
        <a:buChar char=""/>
        <a:defRPr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arget="../media/image36.jpeg" Type="http://schemas.openxmlformats.org/officeDocument/2006/relationships/image"/><Relationship Id="rId1" Target="../slideLayouts/slideLayout7.xml" Type="http://schemas.openxmlformats.org/officeDocument/2006/relationships/slideLayout"/></Relationships>
</file>

<file path=ppt/slides/_rels/slide32.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image" Target="../media/image32.jpeg"/><Relationship Id="rId3" Type="http://schemas.openxmlformats.org/officeDocument/2006/relationships/image" Target="../media/image41.jpeg"/><Relationship Id="rId7" Type="http://schemas.openxmlformats.org/officeDocument/2006/relationships/image" Target="../media/image26.jpeg"/><Relationship Id="rId2" Type="http://schemas.openxmlformats.org/officeDocument/2006/relationships/image" Target="../media/image40.jpeg"/><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15.jpeg"/><Relationship Id="rId4" Type="http://schemas.openxmlformats.org/officeDocument/2006/relationships/image" Target="../media/image13.jpeg"/><Relationship Id="rId9" Type="http://schemas.openxmlformats.org/officeDocument/2006/relationships/image" Target="../media/image33.jpeg"/></Relationships>
</file>

<file path=ppt/slides/_rels/slide3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42.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title"/>
          </p:nvPr>
        </p:nvSpPr>
        <p:spPr>
          <a:xfrm>
            <a:off x="285720" y="285728"/>
            <a:ext cx="8532812" cy="1943100"/>
          </a:xfrm>
        </p:spPr>
        <p:txBody>
          <a:bodyPr>
            <a:normAutofit fontScale="90000"/>
          </a:bodyPr>
          <a:lstStyle/>
          <a:p>
            <a:pPr algn="ctr" eaLnBrk="1" fontAlgn="auto" hangingPunct="1">
              <a:spcAft>
                <a:spcPts val="0"/>
              </a:spcAft>
              <a:defRPr/>
            </a:pPr>
            <a:r>
              <a:rPr lang="ru-RU" sz="4800" b="1" smtClean="0">
                <a:solidFill>
                  <a:schemeClr val="tx1"/>
                </a:solidFill>
                <a:latin typeface="Verdana" pitchFamily="34" charset="0"/>
                <a:ea typeface="Verdana" pitchFamily="34" charset="0"/>
                <a:cs typeface="Verdana" pitchFamily="34" charset="0"/>
              </a:rPr>
              <a:t>Выдающиеся скульпторы                                 Древней Греции </a:t>
            </a:r>
          </a:p>
        </p:txBody>
      </p:sp>
      <p:sp>
        <p:nvSpPr>
          <p:cNvPr id="5123" name="Rectangle 3"/>
          <p:cNvSpPr>
            <a:spLocks noChangeArrowheads="1"/>
          </p:cNvSpPr>
          <p:nvPr/>
        </p:nvSpPr>
        <p:spPr bwMode="auto">
          <a:xfrm>
            <a:off x="5643563" y="4000500"/>
            <a:ext cx="3143250" cy="2246313"/>
          </a:xfrm>
          <a:prstGeom prst="rect">
            <a:avLst/>
          </a:prstGeom>
          <a:noFill/>
          <a:ln w="9525">
            <a:noFill/>
            <a:miter lim="800000"/>
            <a:headEnd/>
            <a:tailEnd/>
          </a:ln>
        </p:spPr>
        <p:txBody>
          <a:bodyPr anchor="ctr">
            <a:spAutoFit/>
          </a:bodyPr>
          <a:lstStyle/>
          <a:p>
            <a:pPr eaLnBrk="0" hangingPunct="0"/>
            <a:r>
              <a:rPr lang="ru-RU" sz="2000">
                <a:latin typeface="Batang" pitchFamily="18" charset="-127"/>
                <a:ea typeface="Batang" pitchFamily="18" charset="-127"/>
                <a:cs typeface="Arial" charset="0"/>
              </a:rPr>
              <a:t>Бондаренко Артём Александрович </a:t>
            </a:r>
          </a:p>
          <a:p>
            <a:pPr eaLnBrk="0" hangingPunct="0"/>
            <a:r>
              <a:rPr lang="ru-RU" sz="2000">
                <a:latin typeface="Batang" pitchFamily="18" charset="-127"/>
                <a:ea typeface="Batang" pitchFamily="18" charset="-127"/>
                <a:cs typeface="Arial" charset="0"/>
              </a:rPr>
              <a:t>10 класс</a:t>
            </a:r>
          </a:p>
          <a:p>
            <a:pPr eaLnBrk="0" hangingPunct="0"/>
            <a:r>
              <a:rPr lang="ru-RU" sz="2000">
                <a:latin typeface="Batang" pitchFamily="18" charset="-127"/>
                <a:ea typeface="Batang" pitchFamily="18" charset="-127"/>
                <a:cs typeface="Arial" charset="0"/>
              </a:rPr>
              <a:t> МОБУ СОШ №5</a:t>
            </a:r>
          </a:p>
          <a:p>
            <a:pPr eaLnBrk="0" hangingPunct="0"/>
            <a:r>
              <a:rPr lang="ru-RU" sz="2000">
                <a:latin typeface="Batang" pitchFamily="18" charset="-127"/>
                <a:ea typeface="Batang" pitchFamily="18" charset="-127"/>
                <a:cs typeface="Arial" charset="0"/>
              </a:rPr>
              <a:t> с. Нагорное </a:t>
            </a:r>
          </a:p>
          <a:p>
            <a:pPr eaLnBrk="0" hangingPunct="0"/>
            <a:r>
              <a:rPr lang="ru-RU" sz="2000">
                <a:latin typeface="Batang" pitchFamily="18" charset="-127"/>
                <a:ea typeface="Batang" pitchFamily="18" charset="-127"/>
                <a:cs typeface="Arial" charset="0"/>
              </a:rPr>
              <a:t>Пожарский район </a:t>
            </a:r>
          </a:p>
          <a:p>
            <a:pPr eaLnBrk="0" hangingPunct="0"/>
            <a:r>
              <a:rPr lang="ru-RU" sz="2000">
                <a:latin typeface="Batang" pitchFamily="18" charset="-127"/>
                <a:ea typeface="Batang" pitchFamily="18" charset="-127"/>
                <a:cs typeface="Arial" charset="0"/>
              </a:rPr>
              <a:t>Приморский край</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4"/>
          <p:cNvSpPr>
            <a:spLocks noGrp="1" noChangeArrowheads="1"/>
          </p:cNvSpPr>
          <p:nvPr>
            <p:ph type="title"/>
          </p:nvPr>
        </p:nvSpPr>
        <p:spPr>
          <a:xfrm>
            <a:off x="1357290" y="142852"/>
            <a:ext cx="2032000" cy="571504"/>
          </a:xfrm>
        </p:spPr>
        <p:txBody>
          <a:bodyPr>
            <a:normAutofit fontScale="90000"/>
          </a:bodyPr>
          <a:lstStyle/>
          <a:p>
            <a:pPr eaLnBrk="1" fontAlgn="auto" hangingPunct="1">
              <a:spcAft>
                <a:spcPts val="0"/>
              </a:spcAft>
              <a:defRPr/>
            </a:pPr>
            <a:r>
              <a:rPr lang="ru-RU" b="1" smtClean="0"/>
              <a:t>Мирон</a:t>
            </a:r>
          </a:p>
        </p:txBody>
      </p:sp>
      <p:sp>
        <p:nvSpPr>
          <p:cNvPr id="14339" name="Rectangle 5"/>
          <p:cNvSpPr>
            <a:spLocks noGrp="1" noChangeArrowheads="1"/>
          </p:cNvSpPr>
          <p:nvPr>
            <p:ph type="body" sz="half" idx="1"/>
          </p:nvPr>
        </p:nvSpPr>
        <p:spPr>
          <a:xfrm>
            <a:off x="0" y="714375"/>
            <a:ext cx="4787900" cy="6143625"/>
          </a:xfrm>
        </p:spPr>
        <p:txBody>
          <a:bodyPr/>
          <a:lstStyle/>
          <a:p>
            <a:pPr eaLnBrk="1" hangingPunct="1">
              <a:lnSpc>
                <a:spcPct val="80000"/>
              </a:lnSpc>
              <a:buFont typeface="Wingdings 2" pitchFamily="18" charset="2"/>
              <a:buNone/>
            </a:pPr>
            <a:r>
              <a:rPr lang="ru-RU" sz="2400" b="1" i="1" smtClean="0"/>
              <a:t>Мирон</a:t>
            </a:r>
            <a:r>
              <a:rPr lang="ru-RU" sz="2400" b="1" smtClean="0"/>
              <a:t> — греческий скульптор середины V в. до н. э. Скульптор эпохи, предшествовавшей непосредственно высшему расцвету греческого искусства  (к. VI — нач. V в.) </a:t>
            </a:r>
          </a:p>
          <a:p>
            <a:pPr eaLnBrk="1" hangingPunct="1">
              <a:lnSpc>
                <a:spcPct val="80000"/>
              </a:lnSpc>
              <a:buFont typeface="Wingdings 2" pitchFamily="18" charset="2"/>
              <a:buNone/>
            </a:pPr>
            <a:r>
              <a:rPr lang="ru-RU" sz="2400" b="1" smtClean="0"/>
              <a:t>Воплотил идеалы силы и красоты Человека. </a:t>
            </a:r>
          </a:p>
          <a:p>
            <a:pPr eaLnBrk="1" hangingPunct="1">
              <a:lnSpc>
                <a:spcPct val="80000"/>
              </a:lnSpc>
              <a:buFont typeface="Wingdings 2" pitchFamily="18" charset="2"/>
              <a:buNone/>
            </a:pPr>
            <a:r>
              <a:rPr lang="ru-RU" sz="2400" b="1" smtClean="0"/>
              <a:t>Был первым мастером сложных бронзовых отливок.</a:t>
            </a:r>
          </a:p>
        </p:txBody>
      </p:sp>
      <p:pic>
        <p:nvPicPr>
          <p:cNvPr id="14340" name="Picture 3" descr="D:\Мои документы\Рабочий стол\акрополь\AAEDIPG2Myron, Diskobolos, Roman copy after bronze original of c 450.jpg"/>
          <p:cNvPicPr>
            <a:picLocks noChangeAspect="1" noChangeArrowheads="1"/>
          </p:cNvPicPr>
          <p:nvPr/>
        </p:nvPicPr>
        <p:blipFill>
          <a:blip r:embed="rId2"/>
          <a:srcRect/>
          <a:stretch>
            <a:fillRect/>
          </a:stretch>
        </p:blipFill>
        <p:spPr bwMode="auto">
          <a:xfrm>
            <a:off x="4643438" y="549275"/>
            <a:ext cx="4249737" cy="5497513"/>
          </a:xfrm>
          <a:prstGeom prst="rect">
            <a:avLst/>
          </a:prstGeom>
          <a:noFill/>
          <a:ln w="9525">
            <a:noFill/>
            <a:miter lim="800000"/>
            <a:headEnd/>
            <a:tailEnd/>
          </a:ln>
        </p:spPr>
      </p:pic>
      <p:sp>
        <p:nvSpPr>
          <p:cNvPr id="14341" name="Прямоугольник 5"/>
          <p:cNvSpPr>
            <a:spLocks noChangeArrowheads="1"/>
          </p:cNvSpPr>
          <p:nvPr/>
        </p:nvSpPr>
        <p:spPr bwMode="auto">
          <a:xfrm>
            <a:off x="4071938" y="6156325"/>
            <a:ext cx="5072062" cy="708025"/>
          </a:xfrm>
          <a:prstGeom prst="rect">
            <a:avLst/>
          </a:prstGeom>
          <a:noFill/>
          <a:ln w="9525">
            <a:noFill/>
            <a:miter lim="800000"/>
            <a:headEnd/>
            <a:tailEnd/>
          </a:ln>
        </p:spPr>
        <p:txBody>
          <a:bodyPr>
            <a:spAutoFit/>
          </a:bodyPr>
          <a:lstStyle/>
          <a:p>
            <a:pPr algn="ctr"/>
            <a:r>
              <a:rPr lang="ru-RU" sz="2000">
                <a:latin typeface="Calibri" pitchFamily="34" charset="0"/>
              </a:rPr>
              <a:t>Мирон. Дискобол.</a:t>
            </a:r>
            <a:r>
              <a:rPr lang="en-US" sz="2000">
                <a:latin typeface="Calibri" pitchFamily="34" charset="0"/>
              </a:rPr>
              <a:t>450</a:t>
            </a:r>
            <a:r>
              <a:rPr lang="ru-RU" sz="2000">
                <a:latin typeface="Calibri" pitchFamily="34" charset="0"/>
              </a:rPr>
              <a:t> лет до н.э.</a:t>
            </a:r>
            <a:endParaRPr lang="ru-RU" sz="2000"/>
          </a:p>
          <a:p>
            <a:pPr algn="ctr"/>
            <a:r>
              <a:rPr lang="ru-RU" sz="2000">
                <a:latin typeface="Calibri" pitchFamily="34" charset="0"/>
              </a:rPr>
              <a:t>Римская копия.</a:t>
            </a:r>
            <a:r>
              <a:rPr lang="ru-RU" sz="2000"/>
              <a:t> </a:t>
            </a:r>
            <a:r>
              <a:rPr lang="ru-RU" sz="2000">
                <a:latin typeface="Calibri" pitchFamily="34" charset="0"/>
              </a:rPr>
              <a:t>Национальный музей, Рим</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Прямоугольник 2"/>
          <p:cNvSpPr>
            <a:spLocks noChangeArrowheads="1"/>
          </p:cNvSpPr>
          <p:nvPr/>
        </p:nvSpPr>
        <p:spPr bwMode="auto">
          <a:xfrm>
            <a:off x="285750" y="285750"/>
            <a:ext cx="8643938" cy="6002338"/>
          </a:xfrm>
          <a:prstGeom prst="rect">
            <a:avLst/>
          </a:prstGeom>
          <a:noFill/>
          <a:ln w="9525">
            <a:noFill/>
            <a:miter lim="800000"/>
            <a:headEnd/>
            <a:tailEnd/>
          </a:ln>
        </p:spPr>
        <p:txBody>
          <a:bodyPr>
            <a:spAutoFit/>
          </a:bodyPr>
          <a:lstStyle/>
          <a:p>
            <a:r>
              <a:rPr lang="ru-RU" sz="2400">
                <a:ea typeface="Times New Roman" pitchFamily="18" charset="0"/>
                <a:cs typeface="Arial" charset="0"/>
              </a:rPr>
              <a:t>Древние характеризуют его как величайшего реалиста и знатока анатомии, не умевшего, однако, придавать лицам жизнь и выражение. Он изображал богов, героев и животных, причём с особенной любовью воспроизводил трудные, скоропреходящие позы</a:t>
            </a:r>
          </a:p>
          <a:p>
            <a:endParaRPr lang="ru-RU" sz="2400">
              <a:ea typeface="Times New Roman" pitchFamily="18" charset="0"/>
              <a:cs typeface="Arial" charset="0"/>
            </a:endParaRPr>
          </a:p>
          <a:p>
            <a:r>
              <a:rPr lang="ru-RU" sz="2400">
                <a:ea typeface="Times New Roman" pitchFamily="18" charset="0"/>
                <a:cs typeface="Arial" charset="0"/>
              </a:rPr>
              <a:t>В одном из оксиринхских папирусов сообщается, что Мирон создал статуи атлетов</a:t>
            </a:r>
          </a:p>
          <a:p>
            <a:r>
              <a:rPr lang="ru-RU" sz="2400">
                <a:ea typeface="Times New Roman" pitchFamily="18" charset="0"/>
                <a:cs typeface="Arial" charset="0"/>
              </a:rPr>
              <a:t>Тиманта, победителя Олимпиады в 456 г. до н. э.,</a:t>
            </a:r>
          </a:p>
          <a:p>
            <a:r>
              <a:rPr lang="ru-RU" sz="2400">
                <a:ea typeface="Times New Roman" pitchFamily="18" charset="0"/>
                <a:cs typeface="Arial" charset="0"/>
              </a:rPr>
              <a:t> Лициния, победителя в 448 и 444 гг. до н. э. </a:t>
            </a:r>
          </a:p>
          <a:p>
            <a:endParaRPr lang="ru-RU" sz="2400">
              <a:ea typeface="Times New Roman" pitchFamily="18" charset="0"/>
              <a:cs typeface="Arial" charset="0"/>
            </a:endParaRPr>
          </a:p>
          <a:p>
            <a:r>
              <a:rPr lang="ru-RU" sz="2400">
                <a:ea typeface="Times New Roman" pitchFamily="18" charset="0"/>
                <a:cs typeface="Arial" charset="0"/>
              </a:rPr>
              <a:t>Это помогло установить время жизни скульптора. Мирон был современником Фидия и Поликлета, учителем его считается Агелад.</a:t>
            </a:r>
          </a:p>
          <a:p>
            <a:r>
              <a:rPr lang="ru-RU" sz="2400">
                <a:ea typeface="Times New Roman" pitchFamily="18" charset="0"/>
                <a:cs typeface="Arial" charset="0"/>
              </a:rPr>
              <a:t>В честь Мирона назван кратер на Меркурии.</a:t>
            </a:r>
          </a:p>
          <a:p>
            <a:pPr eaLnBrk="0" hangingPunct="0"/>
            <a:endParaRPr lang="ru-RU" sz="2400">
              <a:ea typeface="Times New Roman" pitchFamily="18" charset="0"/>
              <a:cs typeface="Arial"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4" descr="180px-Discus_Thrower_Copenhagen"/>
          <p:cNvPicPr>
            <a:picLocks noGrp="1" noChangeAspect="1" noChangeArrowheads="1"/>
          </p:cNvPicPr>
          <p:nvPr>
            <p:ph idx="1"/>
          </p:nvPr>
        </p:nvPicPr>
        <p:blipFill>
          <a:blip r:embed="rId2"/>
          <a:srcRect/>
          <a:stretch>
            <a:fillRect/>
          </a:stretch>
        </p:blipFill>
        <p:spPr>
          <a:xfrm>
            <a:off x="1357313" y="1112838"/>
            <a:ext cx="6272212" cy="5530850"/>
          </a:xfrm>
          <a:noFill/>
        </p:spPr>
      </p:pic>
      <p:sp>
        <p:nvSpPr>
          <p:cNvPr id="2" name="Rectangle 2"/>
          <p:cNvSpPr>
            <a:spLocks noGrp="1" noChangeArrowheads="1"/>
          </p:cNvSpPr>
          <p:nvPr>
            <p:ph type="title"/>
          </p:nvPr>
        </p:nvSpPr>
        <p:spPr>
          <a:xfrm>
            <a:off x="1071538" y="214290"/>
            <a:ext cx="6985000" cy="857256"/>
          </a:xfrm>
        </p:spPr>
        <p:txBody>
          <a:bodyPr>
            <a:normAutofit fontScale="90000"/>
          </a:bodyPr>
          <a:lstStyle/>
          <a:p>
            <a:pPr algn="ctr" eaLnBrk="1" fontAlgn="auto" hangingPunct="1">
              <a:spcAft>
                <a:spcPts val="0"/>
              </a:spcAft>
              <a:defRPr/>
            </a:pPr>
            <a:r>
              <a:rPr lang="ru-RU" sz="2800" b="1" smtClean="0"/>
              <a:t> «Дискобол» Мирона в Ботаническом      </a:t>
            </a:r>
            <a:br>
              <a:rPr lang="ru-RU" sz="2800" b="1" smtClean="0"/>
            </a:br>
            <a:r>
              <a:rPr lang="ru-RU" sz="2800" b="1" smtClean="0"/>
              <a:t>  саду Копенгагена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Содержимое 2"/>
          <p:cNvSpPr>
            <a:spLocks noGrp="1"/>
          </p:cNvSpPr>
          <p:nvPr>
            <p:ph idx="1"/>
          </p:nvPr>
        </p:nvSpPr>
        <p:spPr>
          <a:xfrm>
            <a:off x="0" y="1844675"/>
            <a:ext cx="9144000" cy="4114800"/>
          </a:xfrm>
        </p:spPr>
        <p:txBody>
          <a:bodyPr/>
          <a:lstStyle/>
          <a:p>
            <a:pPr eaLnBrk="1" hangingPunct="1"/>
            <a:r>
              <a:rPr lang="ru-RU" sz="2400" smtClean="0"/>
              <a:t>Скопас (420 – ок. 355 г.г. до н.э.), уроженец острова Парос, богатого мрамором. В отличие от Праксителя Скопас продолжил традиции высокой классики, создавая образы монументально-героические. Но от образов V в. их отличает драматическое напряжение всех духовных сил. </a:t>
            </a:r>
          </a:p>
          <a:p>
            <a:pPr eaLnBrk="1" hangingPunct="1"/>
            <a:r>
              <a:rPr lang="ru-RU" sz="2400" b="1" smtClean="0"/>
              <a:t>Страсть, пафос, сильное движение –  главные черты искусства Скопаса.</a:t>
            </a:r>
          </a:p>
          <a:p>
            <a:pPr eaLnBrk="1" hangingPunct="1"/>
            <a:r>
              <a:rPr lang="ru-RU" sz="2400" smtClean="0"/>
              <a:t>Также известен как зодчий, участвовал в создании рельефного фриза для Галикарнасского мавзолея. </a:t>
            </a:r>
          </a:p>
        </p:txBody>
      </p:sp>
      <p:sp>
        <p:nvSpPr>
          <p:cNvPr id="18434" name="Заголовок 1"/>
          <p:cNvSpPr>
            <a:spLocks noGrp="1"/>
          </p:cNvSpPr>
          <p:nvPr>
            <p:ph type="title"/>
          </p:nvPr>
        </p:nvSpPr>
        <p:spPr/>
        <p:txBody>
          <a:bodyPr>
            <a:normAutofit fontScale="90000"/>
          </a:bodyPr>
          <a:lstStyle/>
          <a:p>
            <a:pPr eaLnBrk="1" fontAlgn="auto" hangingPunct="1">
              <a:spcAft>
                <a:spcPts val="0"/>
              </a:spcAft>
              <a:defRPr/>
            </a:pPr>
            <a:r>
              <a:rPr lang="ru-RU" b="1" smtClean="0"/>
              <a:t>Скульптурные творения Скопаса</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4" name="Text Box 6"/>
          <p:cNvSpPr txBox="1">
            <a:spLocks noChangeArrowheads="1"/>
          </p:cNvSpPr>
          <p:nvPr/>
        </p:nvSpPr>
        <p:spPr bwMode="auto">
          <a:xfrm>
            <a:off x="3635375" y="1341438"/>
            <a:ext cx="3168650" cy="4760912"/>
          </a:xfrm>
          <a:prstGeom prst="rect">
            <a:avLst/>
          </a:prstGeom>
          <a:noFill/>
          <a:ln w="9525">
            <a:noFill/>
            <a:miter lim="800000"/>
            <a:headEnd/>
            <a:tailEnd/>
          </a:ln>
        </p:spPr>
        <p:txBody>
          <a:bodyPr>
            <a:spAutoFit/>
          </a:bodyPr>
          <a:lstStyle/>
          <a:p>
            <a:pPr>
              <a:spcBef>
                <a:spcPct val="50000"/>
              </a:spcBef>
            </a:pPr>
            <a:r>
              <a:rPr lang="ru-RU">
                <a:solidFill>
                  <a:schemeClr val="tx2"/>
                </a:solidFill>
              </a:rPr>
              <a:t>В состоянии экстаза, в бурном порыве страсти изображена Скопасом </a:t>
            </a:r>
            <a:r>
              <a:rPr lang="ru-RU" b="1">
                <a:solidFill>
                  <a:schemeClr val="tx2"/>
                </a:solidFill>
              </a:rPr>
              <a:t>Менада</a:t>
            </a:r>
            <a:r>
              <a:rPr lang="ru-RU">
                <a:solidFill>
                  <a:schemeClr val="tx2"/>
                </a:solidFill>
              </a:rPr>
              <a:t>. Спутница бога Диониса показана в стремительном танце, ее голова запрокинута, волосы упали на плечи, тело изогнуто, представлено в сложном ракурсе, складки короткого хитона подчеркивают бурное движение. В отличие от скульптуры V в. Менада Скопаса рассчитана уже на обозрение со всех сторон. </a:t>
            </a:r>
            <a:endParaRPr lang="ru-RU" sz="2400" b="1"/>
          </a:p>
        </p:txBody>
      </p:sp>
      <p:pic>
        <p:nvPicPr>
          <p:cNvPr id="12296" name="Picture 8" descr="{FF1DA68E-5102-4F30-92F6-40707F354395}"/>
          <p:cNvPicPr>
            <a:picLocks noChangeAspect="1" noChangeArrowheads="1"/>
          </p:cNvPicPr>
          <p:nvPr/>
        </p:nvPicPr>
        <p:blipFill>
          <a:blip r:embed="rId2"/>
          <a:srcRect/>
          <a:stretch>
            <a:fillRect/>
          </a:stretch>
        </p:blipFill>
        <p:spPr bwMode="auto">
          <a:xfrm>
            <a:off x="250825" y="1341438"/>
            <a:ext cx="3306763" cy="5113337"/>
          </a:xfrm>
          <a:prstGeom prst="rect">
            <a:avLst/>
          </a:prstGeom>
          <a:noFill/>
          <a:ln w="9525">
            <a:noFill/>
            <a:miter lim="800000"/>
            <a:headEnd/>
            <a:tailEnd/>
          </a:ln>
        </p:spPr>
      </p:pic>
      <p:sp>
        <p:nvSpPr>
          <p:cNvPr id="12297" name="Text Box 9"/>
          <p:cNvSpPr txBox="1">
            <a:spLocks noChangeArrowheads="1"/>
          </p:cNvSpPr>
          <p:nvPr/>
        </p:nvSpPr>
        <p:spPr bwMode="auto">
          <a:xfrm>
            <a:off x="6838950" y="6461125"/>
            <a:ext cx="2305050" cy="396875"/>
          </a:xfrm>
          <a:prstGeom prst="rect">
            <a:avLst/>
          </a:prstGeom>
          <a:noFill/>
          <a:ln w="9525">
            <a:noFill/>
            <a:miter lim="800000"/>
            <a:headEnd/>
            <a:tailEnd/>
          </a:ln>
        </p:spPr>
        <p:txBody>
          <a:bodyPr>
            <a:spAutoFit/>
          </a:bodyPr>
          <a:lstStyle/>
          <a:p>
            <a:pPr algn="r">
              <a:spcBef>
                <a:spcPct val="50000"/>
              </a:spcBef>
            </a:pPr>
            <a:r>
              <a:rPr lang="ru-RU" sz="2000" b="1"/>
              <a:t>Скопас. Менада</a:t>
            </a:r>
          </a:p>
        </p:txBody>
      </p:sp>
      <p:pic>
        <p:nvPicPr>
          <p:cNvPr id="12298" name="Picture 10" descr="{2DDC6F20-C48F-4DEE-9F7F-72A89DCF9F5E}"/>
          <p:cNvPicPr>
            <a:picLocks noChangeAspect="1" noChangeArrowheads="1"/>
          </p:cNvPicPr>
          <p:nvPr/>
        </p:nvPicPr>
        <p:blipFill>
          <a:blip r:embed="rId3"/>
          <a:srcRect/>
          <a:stretch>
            <a:fillRect/>
          </a:stretch>
        </p:blipFill>
        <p:spPr bwMode="auto">
          <a:xfrm>
            <a:off x="6732588" y="1484313"/>
            <a:ext cx="2136775" cy="4273550"/>
          </a:xfrm>
          <a:prstGeom prst="rect">
            <a:avLst/>
          </a:prstGeom>
          <a:noFill/>
          <a:ln w="9525">
            <a:noFill/>
            <a:miter lim="800000"/>
            <a:headEnd/>
            <a:tailEnd/>
          </a:ln>
        </p:spPr>
      </p:pic>
      <p:sp>
        <p:nvSpPr>
          <p:cNvPr id="18438" name="Заголовок 1"/>
          <p:cNvSpPr>
            <a:spLocks/>
          </p:cNvSpPr>
          <p:nvPr/>
        </p:nvSpPr>
        <p:spPr bwMode="auto">
          <a:xfrm>
            <a:off x="514350" y="404813"/>
            <a:ext cx="8629650" cy="792162"/>
          </a:xfrm>
          <a:prstGeom prst="rect">
            <a:avLst/>
          </a:prstGeom>
          <a:noFill/>
          <a:ln w="9525">
            <a:noFill/>
            <a:miter lim="800000"/>
            <a:headEnd/>
            <a:tailEnd/>
          </a:ln>
        </p:spPr>
        <p:txBody>
          <a:bodyPr anchor="ctr"/>
          <a:lstStyle/>
          <a:p>
            <a:pPr algn="r" eaLnBrk="0" hangingPunct="0"/>
            <a:r>
              <a:rPr lang="ru-RU" sz="3900" b="1">
                <a:solidFill>
                  <a:schemeClr val="tx2"/>
                </a:solidFill>
              </a:rPr>
              <a:t>Скульптурные творения Скопаса</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12294"/>
                                        </p:tgtEl>
                                        <p:attrNameLst>
                                          <p:attrName>style.visibility</p:attrName>
                                        </p:attrNameLst>
                                      </p:cBhvr>
                                      <p:to>
                                        <p:strVal val="visible"/>
                                      </p:to>
                                    </p:set>
                                    <p:anim calcmode="discrete" valueType="clr">
                                      <p:cBhvr override="childStyle">
                                        <p:cTn id="7" dur="80"/>
                                        <p:tgtEl>
                                          <p:spTgt spid="12294"/>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2294"/>
                                        </p:tgtEl>
                                        <p:attrNameLst>
                                          <p:attrName>fillcolor</p:attrName>
                                        </p:attrNameLst>
                                      </p:cBhvr>
                                      <p:tavLst>
                                        <p:tav tm="0">
                                          <p:val>
                                            <p:clrVal>
                                              <a:schemeClr val="accent2"/>
                                            </p:clrVal>
                                          </p:val>
                                        </p:tav>
                                        <p:tav tm="50000">
                                          <p:val>
                                            <p:clrVal>
                                              <a:schemeClr val="hlink"/>
                                            </p:clrVal>
                                          </p:val>
                                        </p:tav>
                                      </p:tavLst>
                                    </p:anim>
                                    <p:set>
                                      <p:cBhvr>
                                        <p:cTn id="9" dur="80"/>
                                        <p:tgtEl>
                                          <p:spTgt spid="12294"/>
                                        </p:tgtEl>
                                        <p:attrNameLst>
                                          <p:attrName>fill.type</p:attrName>
                                        </p:attrNameLst>
                                      </p:cBhvr>
                                      <p:to>
                                        <p:strVal val="solid"/>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12297"/>
                                        </p:tgtEl>
                                        <p:attrNameLst>
                                          <p:attrName>style.visibility</p:attrName>
                                        </p:attrNameLst>
                                      </p:cBhvr>
                                      <p:to>
                                        <p:strVal val="visible"/>
                                      </p:to>
                                    </p:set>
                                    <p:anim calcmode="discrete" valueType="clr">
                                      <p:cBhvr override="childStyle">
                                        <p:cTn id="14" dur="80"/>
                                        <p:tgtEl>
                                          <p:spTgt spid="12297"/>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12297"/>
                                        </p:tgtEl>
                                        <p:attrNameLst>
                                          <p:attrName>fillcolor</p:attrName>
                                        </p:attrNameLst>
                                      </p:cBhvr>
                                      <p:tavLst>
                                        <p:tav tm="0">
                                          <p:val>
                                            <p:clrVal>
                                              <a:schemeClr val="accent2"/>
                                            </p:clrVal>
                                          </p:val>
                                        </p:tav>
                                        <p:tav tm="50000">
                                          <p:val>
                                            <p:clrVal>
                                              <a:schemeClr val="hlink"/>
                                            </p:clrVal>
                                          </p:val>
                                        </p:tav>
                                      </p:tavLst>
                                    </p:anim>
                                    <p:set>
                                      <p:cBhvr>
                                        <p:cTn id="16" dur="80"/>
                                        <p:tgtEl>
                                          <p:spTgt spid="12297"/>
                                        </p:tgtEl>
                                        <p:attrNameLst>
                                          <p:attrName>fill.type</p:attrName>
                                        </p:attrNameLst>
                                      </p:cBhvr>
                                      <p:to>
                                        <p:strVal val="solid"/>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8" presetClass="entr" presetSubtype="16" fill="hold" nodeType="clickEffect">
                                  <p:stCondLst>
                                    <p:cond delay="0"/>
                                  </p:stCondLst>
                                  <p:childTnLst>
                                    <p:set>
                                      <p:cBhvr>
                                        <p:cTn id="20" dur="1" fill="hold">
                                          <p:stCondLst>
                                            <p:cond delay="0"/>
                                          </p:stCondLst>
                                        </p:cTn>
                                        <p:tgtEl>
                                          <p:spTgt spid="12296"/>
                                        </p:tgtEl>
                                        <p:attrNameLst>
                                          <p:attrName>style.visibility</p:attrName>
                                        </p:attrNameLst>
                                      </p:cBhvr>
                                      <p:to>
                                        <p:strVal val="visible"/>
                                      </p:to>
                                    </p:set>
                                    <p:animEffect transition="in" filter="diamond(in)">
                                      <p:cBhvr>
                                        <p:cTn id="21" dur="2000"/>
                                        <p:tgtEl>
                                          <p:spTgt spid="12296"/>
                                        </p:tgtEl>
                                      </p:cBhvr>
                                    </p:animEffect>
                                  </p:childTnLst>
                                </p:cTn>
                              </p:par>
                            </p:childTnLst>
                          </p:cTn>
                        </p:par>
                        <p:par>
                          <p:cTn id="22" fill="hold" nodeType="afterGroup">
                            <p:stCondLst>
                              <p:cond delay="2000"/>
                            </p:stCondLst>
                            <p:childTnLst>
                              <p:par>
                                <p:cTn id="23" presetID="8" presetClass="entr" presetSubtype="16" fill="hold" nodeType="afterEffect">
                                  <p:stCondLst>
                                    <p:cond delay="0"/>
                                  </p:stCondLst>
                                  <p:childTnLst>
                                    <p:set>
                                      <p:cBhvr>
                                        <p:cTn id="24" dur="1" fill="hold">
                                          <p:stCondLst>
                                            <p:cond delay="0"/>
                                          </p:stCondLst>
                                        </p:cTn>
                                        <p:tgtEl>
                                          <p:spTgt spid="12298"/>
                                        </p:tgtEl>
                                        <p:attrNameLst>
                                          <p:attrName>style.visibility</p:attrName>
                                        </p:attrNameLst>
                                      </p:cBhvr>
                                      <p:to>
                                        <p:strVal val="visible"/>
                                      </p:to>
                                    </p:set>
                                    <p:animEffect transition="in" filter="diamond(in)">
                                      <p:cBhvr>
                                        <p:cTn id="25" dur="2000"/>
                                        <p:tgtEl>
                                          <p:spTgt spid="122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4" grpId="0"/>
      <p:bldP spid="1229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300" name="Picture 12" descr="{57B125B5-4449-490D-BF1D-DDD91D56F2CD}"/>
          <p:cNvPicPr>
            <a:picLocks noChangeAspect="1" noChangeArrowheads="1"/>
          </p:cNvPicPr>
          <p:nvPr/>
        </p:nvPicPr>
        <p:blipFill>
          <a:blip r:embed="rId2"/>
          <a:srcRect/>
          <a:stretch>
            <a:fillRect/>
          </a:stretch>
        </p:blipFill>
        <p:spPr bwMode="auto">
          <a:xfrm>
            <a:off x="3533775" y="-41275"/>
            <a:ext cx="5343525" cy="6470650"/>
          </a:xfrm>
          <a:prstGeom prst="rect">
            <a:avLst/>
          </a:prstGeom>
          <a:noFill/>
          <a:ln w="9525">
            <a:noFill/>
            <a:miter lim="800000"/>
            <a:headEnd/>
            <a:tailEnd/>
          </a:ln>
        </p:spPr>
      </p:pic>
      <p:sp>
        <p:nvSpPr>
          <p:cNvPr id="19459" name="Rectangle 9"/>
          <p:cNvSpPr>
            <a:spLocks noChangeArrowheads="1"/>
          </p:cNvSpPr>
          <p:nvPr/>
        </p:nvSpPr>
        <p:spPr bwMode="auto">
          <a:xfrm>
            <a:off x="4932363" y="6237288"/>
            <a:ext cx="3924300" cy="396875"/>
          </a:xfrm>
          <a:prstGeom prst="rect">
            <a:avLst/>
          </a:prstGeom>
          <a:noFill/>
          <a:ln w="9525">
            <a:noFill/>
            <a:miter lim="800000"/>
            <a:headEnd/>
            <a:tailEnd/>
          </a:ln>
        </p:spPr>
        <p:txBody>
          <a:bodyPr>
            <a:spAutoFit/>
          </a:bodyPr>
          <a:lstStyle/>
          <a:p>
            <a:r>
              <a:rPr lang="ru-RU" sz="2000" b="1">
                <a:solidFill>
                  <a:schemeClr val="tx2"/>
                </a:solidFill>
              </a:rPr>
              <a:t>Скопас. </a:t>
            </a:r>
            <a:r>
              <a:rPr lang="ru-RU" sz="2000" b="1"/>
              <a:t>Битва  с  амазонками</a:t>
            </a:r>
            <a:endParaRPr lang="ru-RU" sz="2000" b="1">
              <a:solidFill>
                <a:schemeClr val="tx2"/>
              </a:solidFill>
            </a:endParaRPr>
          </a:p>
        </p:txBody>
      </p:sp>
      <p:sp>
        <p:nvSpPr>
          <p:cNvPr id="19460" name="Rectangle 11"/>
          <p:cNvSpPr>
            <a:spLocks noChangeArrowheads="1"/>
          </p:cNvSpPr>
          <p:nvPr/>
        </p:nvSpPr>
        <p:spPr bwMode="auto">
          <a:xfrm>
            <a:off x="323850" y="357188"/>
            <a:ext cx="2962275" cy="3540125"/>
          </a:xfrm>
          <a:prstGeom prst="rect">
            <a:avLst/>
          </a:prstGeom>
          <a:noFill/>
          <a:ln w="9525">
            <a:noFill/>
            <a:miter lim="800000"/>
            <a:headEnd/>
            <a:tailEnd/>
          </a:ln>
        </p:spPr>
        <p:txBody>
          <a:bodyPr>
            <a:spAutoFit/>
          </a:bodyPr>
          <a:lstStyle/>
          <a:p>
            <a:pPr eaLnBrk="0" hangingPunct="0">
              <a:spcBef>
                <a:spcPct val="20000"/>
              </a:spcBef>
              <a:buClr>
                <a:schemeClr val="accent1"/>
              </a:buClr>
              <a:buSzPct val="85000"/>
              <a:buFont typeface="Wingdings" pitchFamily="2" charset="2"/>
              <a:buNone/>
            </a:pPr>
            <a:r>
              <a:rPr lang="ru-RU" sz="2800">
                <a:solidFill>
                  <a:schemeClr val="tx2"/>
                </a:solidFill>
              </a:rPr>
              <a:t>Также известен как зодчий, участвовал в создании рельефного фриза для Галикарнасского мавзолея.</a:t>
            </a:r>
            <a:r>
              <a:rPr lang="ru-RU" sz="2800"/>
              <a:t>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ntr" presetSubtype="16" fill="hold" nodeType="afterEffect">
                                  <p:stCondLst>
                                    <p:cond delay="0"/>
                                  </p:stCondLst>
                                  <p:childTnLst>
                                    <p:set>
                                      <p:cBhvr>
                                        <p:cTn id="6" dur="1" fill="hold">
                                          <p:stCondLst>
                                            <p:cond delay="0"/>
                                          </p:stCondLst>
                                        </p:cTn>
                                        <p:tgtEl>
                                          <p:spTgt spid="12300"/>
                                        </p:tgtEl>
                                        <p:attrNameLst>
                                          <p:attrName>style.visibility</p:attrName>
                                        </p:attrNameLst>
                                      </p:cBhvr>
                                      <p:to>
                                        <p:strVal val="visible"/>
                                      </p:to>
                                    </p:set>
                                    <p:animEffect transition="in" filter="diamond(in)">
                                      <p:cBhvr>
                                        <p:cTn id="7" dur="2000"/>
                                        <p:tgtEl>
                                          <p:spTgt spid="123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p:cNvSpPr>
            <a:spLocks noGrp="1" noChangeArrowheads="1"/>
          </p:cNvSpPr>
          <p:nvPr>
            <p:ph type="title"/>
          </p:nvPr>
        </p:nvSpPr>
        <p:spPr>
          <a:xfrm>
            <a:off x="1428728" y="214290"/>
            <a:ext cx="3571900" cy="357190"/>
          </a:xfrm>
        </p:spPr>
        <p:txBody>
          <a:bodyPr>
            <a:normAutofit fontScale="90000"/>
          </a:bodyPr>
          <a:lstStyle/>
          <a:p>
            <a:pPr eaLnBrk="1" fontAlgn="auto" hangingPunct="1">
              <a:spcAft>
                <a:spcPts val="0"/>
              </a:spcAft>
              <a:defRPr/>
            </a:pPr>
            <a:r>
              <a:rPr lang="ru-RU" b="1" smtClean="0"/>
              <a:t>Пракситель</a:t>
            </a:r>
          </a:p>
        </p:txBody>
      </p:sp>
      <p:sp>
        <p:nvSpPr>
          <p:cNvPr id="20483" name="Rectangle 5"/>
          <p:cNvSpPr>
            <a:spLocks noGrp="1" noChangeArrowheads="1"/>
          </p:cNvSpPr>
          <p:nvPr>
            <p:ph type="body" sz="half" idx="1"/>
          </p:nvPr>
        </p:nvSpPr>
        <p:spPr>
          <a:xfrm>
            <a:off x="214313" y="500063"/>
            <a:ext cx="5572125" cy="6357937"/>
          </a:xfrm>
        </p:spPr>
        <p:txBody>
          <a:bodyPr/>
          <a:lstStyle/>
          <a:p>
            <a:pPr eaLnBrk="1" hangingPunct="1">
              <a:buFont typeface="Wingdings 2" pitchFamily="18" charset="2"/>
              <a:buNone/>
            </a:pPr>
            <a:r>
              <a:rPr lang="ru-RU" sz="2800" smtClean="0"/>
              <a:t>(</a:t>
            </a:r>
            <a:r>
              <a:rPr lang="ru-RU" sz="2800" b="1" smtClean="0"/>
              <a:t>Праксите́лес</a:t>
            </a:r>
            <a:r>
              <a:rPr lang="ru-RU" sz="2800" smtClean="0"/>
              <a:t>) древнегреческий скульптор IV века до н. э. </a:t>
            </a:r>
          </a:p>
          <a:p>
            <a:pPr eaLnBrk="1" hangingPunct="1">
              <a:buFont typeface="Wingdings 2" pitchFamily="18" charset="2"/>
              <a:buNone/>
            </a:pPr>
            <a:r>
              <a:rPr lang="ru-RU" sz="2800" smtClean="0"/>
              <a:t>Предполагаемый автор знаменитых композиций «Гермес с младенцем Дионисом» и «Аполлон, убивающий ящерицу». Большинство работ Праксителя известно по римским копиям или по описаниям античных авторов. Скульптуры Праксителя раскрашивал афинский художник Никий.</a:t>
            </a:r>
            <a:endParaRPr lang="ru-RU" sz="2800" b="1" i="1" smtClean="0"/>
          </a:p>
        </p:txBody>
      </p:sp>
      <p:pic>
        <p:nvPicPr>
          <p:cNvPr id="20484" name="Picture 7" descr="Афродита Книдская"/>
          <p:cNvPicPr>
            <a:picLocks noGrp="1" noChangeAspect="1" noChangeArrowheads="1"/>
          </p:cNvPicPr>
          <p:nvPr>
            <p:ph sz="half" idx="2"/>
          </p:nvPr>
        </p:nvPicPr>
        <p:blipFill>
          <a:blip r:embed="rId2"/>
          <a:srcRect/>
          <a:stretch>
            <a:fillRect/>
          </a:stretch>
        </p:blipFill>
        <p:spPr>
          <a:xfrm>
            <a:off x="5795963" y="333375"/>
            <a:ext cx="2584450" cy="5832475"/>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D:\Мои документы\Рабочий стол\акрополь\взяла\Praxiteles, Aphrodite of Knidos, Roman copy after an original of c 340-330 bce.jpg"/>
          <p:cNvPicPr>
            <a:picLocks noChangeAspect="1" noChangeArrowheads="1"/>
          </p:cNvPicPr>
          <p:nvPr/>
        </p:nvPicPr>
        <p:blipFill>
          <a:blip r:embed="rId2"/>
          <a:srcRect l="10883" r="10834"/>
          <a:stretch>
            <a:fillRect/>
          </a:stretch>
        </p:blipFill>
        <p:spPr bwMode="auto">
          <a:xfrm>
            <a:off x="5940425" y="981075"/>
            <a:ext cx="2981325" cy="5373688"/>
          </a:xfrm>
          <a:prstGeom prst="rect">
            <a:avLst/>
          </a:prstGeom>
          <a:noFill/>
          <a:ln w="9525">
            <a:noFill/>
            <a:miter lim="800000"/>
            <a:headEnd/>
            <a:tailEnd/>
          </a:ln>
        </p:spPr>
      </p:pic>
      <p:sp>
        <p:nvSpPr>
          <p:cNvPr id="21507" name="Rectangle 3"/>
          <p:cNvSpPr>
            <a:spLocks noGrp="1" noChangeArrowheads="1"/>
          </p:cNvSpPr>
          <p:nvPr>
            <p:ph idx="1"/>
          </p:nvPr>
        </p:nvSpPr>
        <p:spPr>
          <a:xfrm>
            <a:off x="0" y="1071563"/>
            <a:ext cx="6000750" cy="5786437"/>
          </a:xfrm>
        </p:spPr>
        <p:txBody>
          <a:bodyPr/>
          <a:lstStyle/>
          <a:p>
            <a:pPr eaLnBrk="1" hangingPunct="1">
              <a:buFont typeface="Wingdings 2" pitchFamily="18" charset="2"/>
              <a:buNone/>
            </a:pPr>
            <a:r>
              <a:rPr lang="ru-RU" sz="2000" b="1" smtClean="0"/>
              <a:t>Статуя Афродиты Книдской</a:t>
            </a:r>
            <a:r>
              <a:rPr lang="ru-RU" sz="2000" smtClean="0"/>
              <a:t> –  первое в греческом искусстве изображение обнаженной женской фигуры.</a:t>
            </a:r>
          </a:p>
          <a:p>
            <a:pPr eaLnBrk="1" hangingPunct="1">
              <a:buFont typeface="Wingdings 2" pitchFamily="18" charset="2"/>
              <a:buNone/>
            </a:pPr>
            <a:r>
              <a:rPr lang="ru-RU" sz="2000" smtClean="0"/>
              <a:t> Ни одному скульптору не удавалось достичь большего совершенства в передаче как грации тела, так и тонкой гармонии духа, чем Праксителю. </a:t>
            </a:r>
          </a:p>
          <a:p>
            <a:pPr eaLnBrk="1" hangingPunct="1">
              <a:buFont typeface="Wingdings 2" pitchFamily="18" charset="2"/>
              <a:buNone/>
            </a:pPr>
            <a:r>
              <a:rPr lang="ru-RU" sz="2000" smtClean="0"/>
              <a:t>Созданная им статуя Афродиты Книдскойсчиталась в древности не только его лучшим творением, но и лучшей статуей всех времён</a:t>
            </a:r>
          </a:p>
          <a:p>
            <a:pPr eaLnBrk="1" hangingPunct="1">
              <a:buFont typeface="Wingdings 2" pitchFamily="18" charset="2"/>
              <a:buNone/>
            </a:pPr>
            <a:r>
              <a:rPr lang="ru-RU" sz="2000" smtClean="0"/>
              <a:t>Статуя стояла на берегу полуострова Книд, и современники писали о настоящих паломничествах сюда, чтобы полюбоваться красотой богини, готовящейся войти в воду и сбросившей одежды на стоящую рядом вазу. </a:t>
            </a:r>
          </a:p>
          <a:p>
            <a:pPr eaLnBrk="1" hangingPunct="1">
              <a:buFont typeface="Wingdings 2" pitchFamily="18" charset="2"/>
              <a:buNone/>
            </a:pPr>
            <a:r>
              <a:rPr lang="ru-RU" sz="2000" smtClean="0"/>
              <a:t>Оригинал статуи не сохранился</a:t>
            </a:r>
            <a:r>
              <a:rPr lang="ru-RU" sz="2400" smtClean="0"/>
              <a:t>.</a:t>
            </a:r>
          </a:p>
        </p:txBody>
      </p:sp>
      <p:sp>
        <p:nvSpPr>
          <p:cNvPr id="21508" name="Заголовок 1"/>
          <p:cNvSpPr txBox="1">
            <a:spLocks/>
          </p:cNvSpPr>
          <p:nvPr/>
        </p:nvSpPr>
        <p:spPr bwMode="auto">
          <a:xfrm>
            <a:off x="0" y="0"/>
            <a:ext cx="6143625" cy="1295400"/>
          </a:xfrm>
          <a:prstGeom prst="rect">
            <a:avLst/>
          </a:prstGeom>
          <a:noFill/>
          <a:ln w="9525">
            <a:noFill/>
            <a:miter lim="800000"/>
            <a:headEnd/>
            <a:tailEnd/>
          </a:ln>
        </p:spPr>
        <p:txBody>
          <a:bodyPr anchor="ctr"/>
          <a:lstStyle/>
          <a:p>
            <a:pPr algn="ctr" eaLnBrk="0" hangingPunct="0"/>
            <a:r>
              <a:rPr lang="ru-RU" sz="2800" b="1">
                <a:solidFill>
                  <a:schemeClr val="tx2"/>
                </a:solidFill>
              </a:rPr>
              <a:t>Скульптурные творения Праксителя</a:t>
            </a:r>
          </a:p>
        </p:txBody>
      </p:sp>
      <p:sp>
        <p:nvSpPr>
          <p:cNvPr id="17415" name="Text Box 7"/>
          <p:cNvSpPr txBox="1">
            <a:spLocks noChangeArrowheads="1"/>
          </p:cNvSpPr>
          <p:nvPr/>
        </p:nvSpPr>
        <p:spPr bwMode="auto">
          <a:xfrm>
            <a:off x="4427538" y="6524625"/>
            <a:ext cx="4716462" cy="366713"/>
          </a:xfrm>
          <a:prstGeom prst="rect">
            <a:avLst/>
          </a:prstGeom>
          <a:noFill/>
          <a:ln w="9525">
            <a:noFill/>
            <a:miter lim="800000"/>
            <a:headEnd/>
            <a:tailEnd/>
          </a:ln>
        </p:spPr>
        <p:txBody>
          <a:bodyPr>
            <a:spAutoFit/>
          </a:bodyPr>
          <a:lstStyle/>
          <a:p>
            <a:pPr algn="r">
              <a:spcBef>
                <a:spcPct val="50000"/>
              </a:spcBef>
            </a:pPr>
            <a:r>
              <a:rPr lang="ru-RU" b="1"/>
              <a:t>Пракситель. Афродита Книдская</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withEffect">
                                  <p:stCondLst>
                                    <p:cond delay="0"/>
                                  </p:stCondLst>
                                  <p:childTnLst>
                                    <p:set>
                                      <p:cBhvr>
                                        <p:cTn id="6" dur="1" fill="hold">
                                          <p:stCondLst>
                                            <p:cond delay="0"/>
                                          </p:stCondLst>
                                        </p:cTn>
                                        <p:tgtEl>
                                          <p:spTgt spid="17415"/>
                                        </p:tgtEl>
                                        <p:attrNameLst>
                                          <p:attrName>style.visibility</p:attrName>
                                        </p:attrNameLst>
                                      </p:cBhvr>
                                      <p:to>
                                        <p:strVal val="visible"/>
                                      </p:to>
                                    </p:set>
                                    <p:animEffect transition="in" filter="dissolve">
                                      <p:cBhvr>
                                        <p:cTn id="7" dur="500"/>
                                        <p:tgtEl>
                                          <p:spTgt spid="174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Содержимое 2"/>
          <p:cNvSpPr>
            <a:spLocks noGrp="1"/>
          </p:cNvSpPr>
          <p:nvPr>
            <p:ph idx="1"/>
          </p:nvPr>
        </p:nvSpPr>
        <p:spPr>
          <a:xfrm>
            <a:off x="214313" y="714375"/>
            <a:ext cx="5429250" cy="5173663"/>
          </a:xfrm>
        </p:spPr>
        <p:txBody>
          <a:bodyPr/>
          <a:lstStyle/>
          <a:p>
            <a:pPr eaLnBrk="1" hangingPunct="1">
              <a:buFont typeface="Wingdings" pitchFamily="2" charset="2"/>
              <a:buNone/>
            </a:pPr>
            <a:r>
              <a:rPr lang="ru-RU" sz="2000" smtClean="0"/>
              <a:t>     В единственной дошедшей до нас в подлиннике скульптора Праксителя мраморной </a:t>
            </a:r>
            <a:r>
              <a:rPr lang="ru-RU" sz="2000" b="1" smtClean="0"/>
              <a:t>статуе Гермеса </a:t>
            </a:r>
            <a:r>
              <a:rPr lang="ru-RU" sz="2000" smtClean="0"/>
              <a:t>(покровителя торговли и путешественников, а также вестника, «курьера» богов) мастер изобразил прекрасного юношу, в состоянии покоя и безмятежности. Задумчиво он глядит на младенца Диониса, которого держит на руках.  На смену мужественной красоте атлета приходит красота несколько женственная, изящная, но и более одухотворенная. На статуе Гермеса сохранились следы древней раскраски: красно-коричневые волосы, серебряного цвета повязка. </a:t>
            </a:r>
          </a:p>
        </p:txBody>
      </p:sp>
      <p:sp>
        <p:nvSpPr>
          <p:cNvPr id="23554" name="Заголовок 1"/>
          <p:cNvSpPr>
            <a:spLocks noGrp="1"/>
          </p:cNvSpPr>
          <p:nvPr>
            <p:ph type="title"/>
          </p:nvPr>
        </p:nvSpPr>
        <p:spPr>
          <a:xfrm>
            <a:off x="0" y="152400"/>
            <a:ext cx="8686800" cy="561956"/>
          </a:xfrm>
        </p:spPr>
        <p:txBody>
          <a:bodyPr>
            <a:normAutofit fontScale="90000"/>
          </a:bodyPr>
          <a:lstStyle/>
          <a:p>
            <a:pPr eaLnBrk="1" fontAlgn="auto" hangingPunct="1">
              <a:spcAft>
                <a:spcPts val="0"/>
              </a:spcAft>
              <a:defRPr/>
            </a:pPr>
            <a:r>
              <a:rPr lang="ru-RU" b="1" smtClean="0"/>
              <a:t>Скульптурные творения Праксителя</a:t>
            </a:r>
          </a:p>
        </p:txBody>
      </p:sp>
      <p:pic>
        <p:nvPicPr>
          <p:cNvPr id="22532" name="Picture 3" descr="D:\Мои документы\Рабочий стол\акрополь\Praxiteles, Hermes,римск копия с ориг 320-310 лет днэ.jpg"/>
          <p:cNvPicPr>
            <a:picLocks noChangeAspect="1" noChangeArrowheads="1"/>
          </p:cNvPicPr>
          <p:nvPr/>
        </p:nvPicPr>
        <p:blipFill>
          <a:blip r:embed="rId2"/>
          <a:srcRect/>
          <a:stretch>
            <a:fillRect/>
          </a:stretch>
        </p:blipFill>
        <p:spPr bwMode="auto">
          <a:xfrm>
            <a:off x="5643563" y="642938"/>
            <a:ext cx="3273425" cy="5429250"/>
          </a:xfrm>
          <a:prstGeom prst="rect">
            <a:avLst/>
          </a:prstGeom>
          <a:noFill/>
          <a:ln w="9525">
            <a:noFill/>
            <a:miter lim="800000"/>
            <a:headEnd/>
            <a:tailEnd/>
          </a:ln>
        </p:spPr>
      </p:pic>
      <p:sp>
        <p:nvSpPr>
          <p:cNvPr id="22533" name="Прямоугольник 5"/>
          <p:cNvSpPr>
            <a:spLocks noChangeArrowheads="1"/>
          </p:cNvSpPr>
          <p:nvPr/>
        </p:nvSpPr>
        <p:spPr bwMode="auto">
          <a:xfrm>
            <a:off x="5572125" y="6000750"/>
            <a:ext cx="3357563" cy="954088"/>
          </a:xfrm>
          <a:prstGeom prst="rect">
            <a:avLst/>
          </a:prstGeom>
          <a:noFill/>
          <a:ln w="9525">
            <a:noFill/>
            <a:miter lim="800000"/>
            <a:headEnd/>
            <a:tailEnd/>
          </a:ln>
        </p:spPr>
        <p:txBody>
          <a:bodyPr>
            <a:spAutoFit/>
          </a:bodyPr>
          <a:lstStyle/>
          <a:p>
            <a:pPr algn="ctr"/>
            <a:endParaRPr lang="ru-RU">
              <a:solidFill>
                <a:srgbClr val="FFFFFF"/>
              </a:solidFill>
            </a:endParaRPr>
          </a:p>
          <a:p>
            <a:pPr algn="ctr"/>
            <a:r>
              <a:rPr lang="ru-RU" sz="2000" b="1">
                <a:solidFill>
                  <a:srgbClr val="FFFFFF"/>
                </a:solidFill>
              </a:rPr>
              <a:t>Гермес. </a:t>
            </a:r>
          </a:p>
          <a:p>
            <a:pPr algn="ctr"/>
            <a:r>
              <a:rPr lang="ru-RU">
                <a:solidFill>
                  <a:srgbClr val="FFFFFF"/>
                </a:solidFill>
              </a:rPr>
              <a:t>Около 330 г. до н. э.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6" name="Picture 8" descr="{9C97BCC7-0BE9-4255-A3FF-2203DA89BC15}"/>
          <p:cNvPicPr>
            <a:picLocks noChangeAspect="1" noChangeArrowheads="1"/>
          </p:cNvPicPr>
          <p:nvPr/>
        </p:nvPicPr>
        <p:blipFill>
          <a:blip r:embed="rId2"/>
          <a:srcRect/>
          <a:stretch>
            <a:fillRect/>
          </a:stretch>
        </p:blipFill>
        <p:spPr bwMode="auto">
          <a:xfrm>
            <a:off x="6300788" y="146050"/>
            <a:ext cx="2843212" cy="5684838"/>
          </a:xfrm>
          <a:prstGeom prst="rect">
            <a:avLst/>
          </a:prstGeom>
          <a:noFill/>
          <a:ln w="9525">
            <a:noFill/>
            <a:miter lim="800000"/>
            <a:headEnd/>
            <a:tailEnd/>
          </a:ln>
        </p:spPr>
      </p:pic>
      <p:pic>
        <p:nvPicPr>
          <p:cNvPr id="17417" name="Picture 9" descr="{C0D3F356-14F7-4FCB-912E-1E5B86A91788}"/>
          <p:cNvPicPr>
            <a:picLocks noChangeAspect="1" noChangeArrowheads="1"/>
          </p:cNvPicPr>
          <p:nvPr/>
        </p:nvPicPr>
        <p:blipFill>
          <a:blip r:embed="rId3"/>
          <a:srcRect l="4353" t="4306" r="17513"/>
          <a:stretch>
            <a:fillRect/>
          </a:stretch>
        </p:blipFill>
        <p:spPr bwMode="auto">
          <a:xfrm>
            <a:off x="3419475" y="1214438"/>
            <a:ext cx="2895600" cy="5356225"/>
          </a:xfrm>
          <a:prstGeom prst="rect">
            <a:avLst/>
          </a:prstGeom>
          <a:noFill/>
          <a:ln w="9525">
            <a:noFill/>
            <a:miter lim="800000"/>
            <a:headEnd/>
            <a:tailEnd/>
          </a:ln>
        </p:spPr>
      </p:pic>
      <p:pic>
        <p:nvPicPr>
          <p:cNvPr id="23556" name="Picture 3" descr="D:\Мои документы\Рабочий стол\акрополь\Praxiteles, Hermes,римск копия с ориг 320-310 лет днэ.jpg"/>
          <p:cNvPicPr>
            <a:picLocks noChangeAspect="1" noChangeArrowheads="1"/>
          </p:cNvPicPr>
          <p:nvPr/>
        </p:nvPicPr>
        <p:blipFill>
          <a:blip r:embed="rId4"/>
          <a:srcRect/>
          <a:stretch>
            <a:fillRect/>
          </a:stretch>
        </p:blipFill>
        <p:spPr bwMode="auto">
          <a:xfrm>
            <a:off x="395288" y="1825625"/>
            <a:ext cx="3033712" cy="503237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17416"/>
                                        </p:tgtEl>
                                        <p:attrNameLst>
                                          <p:attrName>style.visibility</p:attrName>
                                        </p:attrNameLst>
                                      </p:cBhvr>
                                      <p:to>
                                        <p:strVal val="visible"/>
                                      </p:to>
                                    </p:set>
                                    <p:animEffect transition="in" filter="diamond(in)">
                                      <p:cBhvr>
                                        <p:cTn id="7" dur="2000"/>
                                        <p:tgtEl>
                                          <p:spTgt spid="1741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17417"/>
                                        </p:tgtEl>
                                        <p:attrNameLst>
                                          <p:attrName>style.visibility</p:attrName>
                                        </p:attrNameLst>
                                      </p:cBhvr>
                                      <p:to>
                                        <p:strVal val="visible"/>
                                      </p:to>
                                    </p:set>
                                    <p:animEffect transition="in" filter="diamond(in)">
                                      <p:cBhvr>
                                        <p:cTn id="12" dur="2000"/>
                                        <p:tgtEl>
                                          <p:spTgt spid="174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692275" y="476250"/>
            <a:ext cx="7010400" cy="1295400"/>
          </a:xfrm>
        </p:spPr>
        <p:txBody>
          <a:bodyPr>
            <a:normAutofit fontScale="90000"/>
          </a:bodyPr>
          <a:lstStyle/>
          <a:p>
            <a:pPr eaLnBrk="1" fontAlgn="auto" hangingPunct="1">
              <a:spcAft>
                <a:spcPts val="0"/>
              </a:spcAft>
              <a:defRPr/>
            </a:pPr>
            <a:r>
              <a:rPr lang="ru-RU" b="1" smtClean="0"/>
              <a:t>Особенности древнегреческой скульптуры</a:t>
            </a:r>
          </a:p>
        </p:txBody>
      </p:sp>
      <p:sp>
        <p:nvSpPr>
          <p:cNvPr id="6147" name="Rectangle 3"/>
          <p:cNvSpPr>
            <a:spLocks noGrp="1" noChangeArrowheads="1"/>
          </p:cNvSpPr>
          <p:nvPr>
            <p:ph type="body" sz="half" idx="1"/>
          </p:nvPr>
        </p:nvSpPr>
        <p:spPr>
          <a:xfrm>
            <a:off x="4500563" y="2852738"/>
            <a:ext cx="4103687" cy="2663825"/>
          </a:xfrm>
        </p:spPr>
        <p:txBody>
          <a:bodyPr/>
          <a:lstStyle/>
          <a:p>
            <a:pPr eaLnBrk="1" hangingPunct="1">
              <a:buFont typeface="Wingdings" pitchFamily="2" charset="2"/>
              <a:buNone/>
            </a:pPr>
            <a:r>
              <a:rPr lang="ru-RU" sz="2400" b="1" i="1" smtClean="0"/>
              <a:t>Основной темой</a:t>
            </a:r>
          </a:p>
          <a:p>
            <a:pPr eaLnBrk="1" hangingPunct="1">
              <a:buFont typeface="Wingdings" pitchFamily="2" charset="2"/>
              <a:buNone/>
            </a:pPr>
            <a:r>
              <a:rPr lang="ru-RU" sz="2400" b="1" i="1" smtClean="0"/>
              <a:t>становится образ </a:t>
            </a:r>
          </a:p>
          <a:p>
            <a:pPr eaLnBrk="1" hangingPunct="1">
              <a:buFont typeface="Wingdings" pitchFamily="2" charset="2"/>
              <a:buNone/>
            </a:pPr>
            <a:r>
              <a:rPr lang="ru-RU" sz="2400" b="1" i="1" smtClean="0"/>
              <a:t>человека,  восхищение </a:t>
            </a:r>
          </a:p>
          <a:p>
            <a:pPr eaLnBrk="1" hangingPunct="1">
              <a:buFont typeface="Wingdings" pitchFamily="2" charset="2"/>
              <a:buNone/>
            </a:pPr>
            <a:r>
              <a:rPr lang="ru-RU" sz="2400" b="1" i="1" smtClean="0"/>
              <a:t>красотой человеческого </a:t>
            </a:r>
          </a:p>
          <a:p>
            <a:pPr eaLnBrk="1" hangingPunct="1">
              <a:buFont typeface="Wingdings" pitchFamily="2" charset="2"/>
              <a:buNone/>
            </a:pPr>
            <a:r>
              <a:rPr lang="ru-RU" sz="2400" b="1" i="1" smtClean="0"/>
              <a:t>тела.</a:t>
            </a:r>
          </a:p>
        </p:txBody>
      </p:sp>
      <p:pic>
        <p:nvPicPr>
          <p:cNvPr id="6148" name="Picture 11" descr="Посейдон"/>
          <p:cNvPicPr>
            <a:picLocks noGrp="1" noChangeAspect="1" noChangeArrowheads="1"/>
          </p:cNvPicPr>
          <p:nvPr>
            <p:ph sz="half" idx="2"/>
          </p:nvPr>
        </p:nvPicPr>
        <p:blipFill>
          <a:blip r:embed="rId2"/>
          <a:srcRect/>
          <a:stretch>
            <a:fillRect/>
          </a:stretch>
        </p:blipFill>
        <p:spPr>
          <a:xfrm>
            <a:off x="468313" y="2205038"/>
            <a:ext cx="3394075" cy="3600450"/>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4"/>
          <p:cNvSpPr>
            <a:spLocks noGrp="1" noChangeArrowheads="1"/>
          </p:cNvSpPr>
          <p:nvPr>
            <p:ph type="title"/>
          </p:nvPr>
        </p:nvSpPr>
        <p:spPr>
          <a:xfrm>
            <a:off x="1692275" y="333375"/>
            <a:ext cx="7010400" cy="914400"/>
          </a:xfrm>
        </p:spPr>
        <p:txBody>
          <a:bodyPr/>
          <a:lstStyle/>
          <a:p>
            <a:pPr eaLnBrk="1" fontAlgn="auto" hangingPunct="1">
              <a:spcAft>
                <a:spcPts val="0"/>
              </a:spcAft>
              <a:defRPr/>
            </a:pPr>
            <a:r>
              <a:rPr lang="ru-RU" b="1" smtClean="0"/>
              <a:t>Лисипп</a:t>
            </a:r>
          </a:p>
        </p:txBody>
      </p:sp>
      <p:sp>
        <p:nvSpPr>
          <p:cNvPr id="24579" name="Rectangle 5"/>
          <p:cNvSpPr>
            <a:spLocks noGrp="1" noChangeArrowheads="1"/>
          </p:cNvSpPr>
          <p:nvPr>
            <p:ph type="body" sz="half" idx="1"/>
          </p:nvPr>
        </p:nvSpPr>
        <p:spPr>
          <a:xfrm>
            <a:off x="0" y="1196975"/>
            <a:ext cx="5435600" cy="5661025"/>
          </a:xfrm>
        </p:spPr>
        <p:txBody>
          <a:bodyPr/>
          <a:lstStyle/>
          <a:p>
            <a:pPr eaLnBrk="1" hangingPunct="1"/>
            <a:r>
              <a:rPr lang="ru-RU" sz="2400" smtClean="0"/>
              <a:t>Великий скульптор IV в. до н.э. (370—300 гг. до н. э.). </a:t>
            </a:r>
          </a:p>
          <a:p>
            <a:pPr eaLnBrk="1" hangingPunct="1"/>
            <a:r>
              <a:rPr lang="ru-RU" sz="2400" smtClean="0"/>
              <a:t>Работал в бронзе, т.к. стремился запечатлеть образы в мимолётном порыве. </a:t>
            </a:r>
          </a:p>
          <a:p>
            <a:pPr eaLnBrk="1" hangingPunct="1"/>
            <a:r>
              <a:rPr lang="ru-RU" sz="2400" smtClean="0"/>
              <a:t>Оставил после себя 1500 бронзовых статуй, среди которых колоссальные фигуры богов, героев, атлетов. Им присущи пафос, вдохновенье, эмоциональность</a:t>
            </a:r>
          </a:p>
          <a:p>
            <a:pPr eaLnBrk="1" hangingPunct="1"/>
            <a:r>
              <a:rPr lang="ru-RU" sz="2400" smtClean="0"/>
              <a:t>В подлиннике до нас не дошли. </a:t>
            </a:r>
          </a:p>
          <a:p>
            <a:pPr eaLnBrk="1" hangingPunct="1"/>
            <a:r>
              <a:rPr lang="ru-RU" sz="2400" smtClean="0"/>
              <a:t>Придворный скульптор А.Македонского</a:t>
            </a:r>
          </a:p>
        </p:txBody>
      </p:sp>
      <p:pic>
        <p:nvPicPr>
          <p:cNvPr id="24580" name="Picture 7" descr="Македонский"/>
          <p:cNvPicPr>
            <a:picLocks noGrp="1" noChangeAspect="1" noChangeArrowheads="1"/>
          </p:cNvPicPr>
          <p:nvPr>
            <p:ph sz="half" idx="2"/>
          </p:nvPr>
        </p:nvPicPr>
        <p:blipFill>
          <a:blip r:embed="rId2"/>
          <a:srcRect/>
          <a:stretch>
            <a:fillRect/>
          </a:stretch>
        </p:blipFill>
        <p:spPr>
          <a:xfrm>
            <a:off x="5435600" y="1341438"/>
            <a:ext cx="3455988" cy="4535487"/>
          </a:xfrm>
        </p:spPr>
      </p:pic>
      <p:sp>
        <p:nvSpPr>
          <p:cNvPr id="24581" name="Прямоугольник 4"/>
          <p:cNvSpPr>
            <a:spLocks noChangeArrowheads="1"/>
          </p:cNvSpPr>
          <p:nvPr/>
        </p:nvSpPr>
        <p:spPr bwMode="auto">
          <a:xfrm>
            <a:off x="4438650" y="6237288"/>
            <a:ext cx="4705350" cy="369887"/>
          </a:xfrm>
          <a:prstGeom prst="rect">
            <a:avLst/>
          </a:prstGeom>
          <a:noFill/>
          <a:ln w="9525">
            <a:noFill/>
            <a:miter lim="800000"/>
            <a:headEnd/>
            <a:tailEnd/>
          </a:ln>
        </p:spPr>
        <p:txBody>
          <a:bodyPr wrap="none">
            <a:spAutoFit/>
          </a:bodyPr>
          <a:lstStyle/>
          <a:p>
            <a:r>
              <a:rPr lang="ru-RU"/>
              <a:t>Мраморная копия головы А.Македонского</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D:\Мои документы\Рабочий стол\акрополь\Геракл, борющийся со львом, Лисипп.jpg"/>
          <p:cNvPicPr>
            <a:picLocks noChangeAspect="1" noChangeArrowheads="1"/>
          </p:cNvPicPr>
          <p:nvPr/>
        </p:nvPicPr>
        <p:blipFill>
          <a:blip r:embed="rId2"/>
          <a:srcRect/>
          <a:stretch>
            <a:fillRect/>
          </a:stretch>
        </p:blipFill>
        <p:spPr bwMode="auto">
          <a:xfrm>
            <a:off x="250825" y="-12700"/>
            <a:ext cx="3606800" cy="6010275"/>
          </a:xfrm>
          <a:prstGeom prst="rect">
            <a:avLst/>
          </a:prstGeom>
          <a:noFill/>
          <a:ln w="9525">
            <a:noFill/>
            <a:miter lim="800000"/>
            <a:headEnd/>
            <a:tailEnd/>
          </a:ln>
        </p:spPr>
      </p:pic>
      <p:sp>
        <p:nvSpPr>
          <p:cNvPr id="25603" name="Прямоугольник 4"/>
          <p:cNvSpPr>
            <a:spLocks noChangeArrowheads="1"/>
          </p:cNvSpPr>
          <p:nvPr/>
        </p:nvSpPr>
        <p:spPr bwMode="auto">
          <a:xfrm>
            <a:off x="500063" y="5934075"/>
            <a:ext cx="3286125" cy="923925"/>
          </a:xfrm>
          <a:prstGeom prst="rect">
            <a:avLst/>
          </a:prstGeom>
          <a:noFill/>
          <a:ln w="9525">
            <a:noFill/>
            <a:miter lim="800000"/>
            <a:headEnd/>
            <a:tailEnd/>
          </a:ln>
        </p:spPr>
        <p:txBody>
          <a:bodyPr>
            <a:spAutoFit/>
          </a:bodyPr>
          <a:lstStyle/>
          <a:p>
            <a:r>
              <a:rPr lang="ru-RU">
                <a:latin typeface="Calibri" pitchFamily="34" charset="0"/>
              </a:rPr>
              <a:t>Геракл, борющийся со львом. </a:t>
            </a:r>
          </a:p>
          <a:p>
            <a:r>
              <a:rPr lang="ru-RU">
                <a:latin typeface="Calibri" pitchFamily="34" charset="0"/>
              </a:rPr>
              <a:t>4 век до  н.э. Римская копия</a:t>
            </a:r>
          </a:p>
          <a:p>
            <a:r>
              <a:rPr lang="ru-RU">
                <a:latin typeface="Calibri" pitchFamily="34" charset="0"/>
              </a:rPr>
              <a:t>Эрмитаж, Санкт-Петербург </a:t>
            </a:r>
          </a:p>
        </p:txBody>
      </p:sp>
      <p:sp>
        <p:nvSpPr>
          <p:cNvPr id="25604" name="Содержимое 5"/>
          <p:cNvSpPr>
            <a:spLocks noGrp="1"/>
          </p:cNvSpPr>
          <p:nvPr>
            <p:ph idx="1"/>
          </p:nvPr>
        </p:nvSpPr>
        <p:spPr>
          <a:xfrm>
            <a:off x="4214813" y="1500188"/>
            <a:ext cx="4471987" cy="2792412"/>
          </a:xfrm>
        </p:spPr>
        <p:txBody>
          <a:bodyPr/>
          <a:lstStyle/>
          <a:p>
            <a:pPr eaLnBrk="1" hangingPunct="1">
              <a:buFont typeface="Wingdings 2" pitchFamily="18" charset="2"/>
              <a:buNone/>
            </a:pPr>
            <a:r>
              <a:rPr lang="ru-RU" sz="2400" smtClean="0"/>
              <a:t>      В этой скульптуре с удивительным мастерством передан страстный накал поединка Геракла со львом.</a:t>
            </a:r>
          </a:p>
        </p:txBody>
      </p:sp>
      <p:sp>
        <p:nvSpPr>
          <p:cNvPr id="26629" name="Заголовок 1"/>
          <p:cNvSpPr>
            <a:spLocks noGrp="1"/>
          </p:cNvSpPr>
          <p:nvPr>
            <p:ph type="title"/>
          </p:nvPr>
        </p:nvSpPr>
        <p:spPr>
          <a:xfrm>
            <a:off x="4071934" y="214290"/>
            <a:ext cx="4619625" cy="1295400"/>
          </a:xfrm>
        </p:spPr>
        <p:txBody>
          <a:bodyPr/>
          <a:lstStyle/>
          <a:p>
            <a:pPr algn="ctr" eaLnBrk="1" fontAlgn="auto" hangingPunct="1">
              <a:spcAft>
                <a:spcPts val="0"/>
              </a:spcAft>
              <a:defRPr/>
            </a:pPr>
            <a:r>
              <a:rPr lang="ru-RU" sz="3600" b="1" smtClean="0"/>
              <a:t>Скульптурные творения </a:t>
            </a:r>
            <a:r>
              <a:rPr lang="ru-RU" sz="3600" b="1" err="1" smtClean="0"/>
              <a:t>Лисиппа</a:t>
            </a:r>
            <a:endParaRPr lang="ru-RU" sz="3600" b="1"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Содержимое 2"/>
          <p:cNvSpPr>
            <a:spLocks noGrp="1"/>
          </p:cNvSpPr>
          <p:nvPr>
            <p:ph idx="1"/>
          </p:nvPr>
        </p:nvSpPr>
        <p:spPr>
          <a:xfrm>
            <a:off x="4427538" y="1916113"/>
            <a:ext cx="4716462" cy="4321175"/>
          </a:xfrm>
        </p:spPr>
        <p:txBody>
          <a:bodyPr/>
          <a:lstStyle/>
          <a:p>
            <a:pPr eaLnBrk="1" hangingPunct="1"/>
            <a:r>
              <a:rPr lang="ru-RU" sz="2000" smtClean="0"/>
              <a:t>Лисипп стремился максимально приблизить свои образы к действительности. </a:t>
            </a:r>
          </a:p>
          <a:p>
            <a:pPr eaLnBrk="1" hangingPunct="1"/>
            <a:r>
              <a:rPr lang="ru-RU" sz="2000" smtClean="0"/>
              <a:t>Так, атлетов он показывал не в момент наивысшего напряжения сил, а, как правило, в момент их спада, после состязания. Именно так представлен его Апоксиомен, счищающий с себя песок после спортивного боя. У него усталое лицо, слипшиеся от пота волосы.</a:t>
            </a:r>
          </a:p>
        </p:txBody>
      </p:sp>
      <p:sp>
        <p:nvSpPr>
          <p:cNvPr id="27650" name="Заголовок 1"/>
          <p:cNvSpPr>
            <a:spLocks noGrp="1"/>
          </p:cNvSpPr>
          <p:nvPr>
            <p:ph type="title"/>
          </p:nvPr>
        </p:nvSpPr>
        <p:spPr>
          <a:xfrm>
            <a:off x="4427538" y="476250"/>
            <a:ext cx="4716462" cy="989013"/>
          </a:xfrm>
        </p:spPr>
        <p:txBody>
          <a:bodyPr>
            <a:normAutofit fontScale="90000"/>
          </a:bodyPr>
          <a:lstStyle/>
          <a:p>
            <a:pPr eaLnBrk="1" fontAlgn="auto" hangingPunct="1">
              <a:spcAft>
                <a:spcPts val="0"/>
              </a:spcAft>
              <a:defRPr/>
            </a:pPr>
            <a:r>
              <a:rPr lang="ru-RU" smtClean="0"/>
              <a:t>Скульптурные творения Лисиппа</a:t>
            </a:r>
          </a:p>
        </p:txBody>
      </p:sp>
      <p:pic>
        <p:nvPicPr>
          <p:cNvPr id="26628" name="Picture 2" descr="D:\Мои документы\Рабочий стол\акрополь\Lysippos, Apoxyomenos - рим копия 330.jpg"/>
          <p:cNvPicPr>
            <a:picLocks noChangeAspect="1" noChangeArrowheads="1"/>
          </p:cNvPicPr>
          <p:nvPr/>
        </p:nvPicPr>
        <p:blipFill>
          <a:blip r:embed="rId2"/>
          <a:srcRect/>
          <a:stretch>
            <a:fillRect/>
          </a:stretch>
        </p:blipFill>
        <p:spPr bwMode="auto">
          <a:xfrm>
            <a:off x="250825" y="476250"/>
            <a:ext cx="3892550" cy="5545138"/>
          </a:xfrm>
          <a:prstGeom prst="rect">
            <a:avLst/>
          </a:prstGeom>
          <a:noFill/>
          <a:ln w="9525">
            <a:noFill/>
            <a:miter lim="800000"/>
            <a:headEnd/>
            <a:tailEnd/>
          </a:ln>
        </p:spPr>
      </p:pic>
      <p:sp>
        <p:nvSpPr>
          <p:cNvPr id="26629" name="Прямоугольник 4"/>
          <p:cNvSpPr>
            <a:spLocks noChangeArrowheads="1"/>
          </p:cNvSpPr>
          <p:nvPr/>
        </p:nvSpPr>
        <p:spPr bwMode="auto">
          <a:xfrm>
            <a:off x="395288" y="6308725"/>
            <a:ext cx="5530850" cy="366713"/>
          </a:xfrm>
          <a:prstGeom prst="rect">
            <a:avLst/>
          </a:prstGeom>
          <a:noFill/>
          <a:ln w="9525">
            <a:noFill/>
            <a:miter lim="800000"/>
            <a:headEnd/>
            <a:tailEnd/>
          </a:ln>
        </p:spPr>
        <p:txBody>
          <a:bodyPr wrap="none">
            <a:spAutoFit/>
          </a:bodyPr>
          <a:lstStyle/>
          <a:p>
            <a:r>
              <a:rPr lang="ru-RU">
                <a:solidFill>
                  <a:schemeClr val="tx2"/>
                </a:solidFill>
              </a:rPr>
              <a:t>Лисипп. Апоксиомен.</a:t>
            </a:r>
            <a:r>
              <a:rPr lang="ru-RU"/>
              <a:t> </a:t>
            </a:r>
            <a:r>
              <a:rPr lang="ru-RU">
                <a:latin typeface="Calibri" pitchFamily="34" charset="0"/>
              </a:rPr>
              <a:t>Римская копия, 330 г. до н.э.</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Содержимое 2"/>
          <p:cNvSpPr>
            <a:spLocks noGrp="1"/>
          </p:cNvSpPr>
          <p:nvPr>
            <p:ph idx="1"/>
          </p:nvPr>
        </p:nvSpPr>
        <p:spPr>
          <a:xfrm>
            <a:off x="4716463" y="1981200"/>
            <a:ext cx="3970337" cy="4114800"/>
          </a:xfrm>
        </p:spPr>
        <p:txBody>
          <a:bodyPr/>
          <a:lstStyle/>
          <a:p>
            <a:pPr eaLnBrk="1" hangingPunct="1"/>
            <a:r>
              <a:rPr lang="ru-RU" sz="2400" smtClean="0"/>
              <a:t>Пленительный Гермес, всегда быстрый и живой, тоже представлен Лисиппом как бы в состоянии крайнего утомления, ненадолго присевшим на камень и готовым в следующую секунду бежать дальше в своих крылатых сандалиях.</a:t>
            </a:r>
          </a:p>
        </p:txBody>
      </p:sp>
      <p:sp>
        <p:nvSpPr>
          <p:cNvPr id="28676" name="Заголовок 1"/>
          <p:cNvSpPr>
            <a:spLocks noGrp="1"/>
          </p:cNvSpPr>
          <p:nvPr>
            <p:ph type="title"/>
          </p:nvPr>
        </p:nvSpPr>
        <p:spPr>
          <a:xfrm>
            <a:off x="4668838" y="404813"/>
            <a:ext cx="4475162" cy="1295400"/>
          </a:xfrm>
        </p:spPr>
        <p:txBody>
          <a:bodyPr>
            <a:normAutofit fontScale="90000"/>
          </a:bodyPr>
          <a:lstStyle/>
          <a:p>
            <a:pPr eaLnBrk="1" fontAlgn="auto" hangingPunct="1">
              <a:spcAft>
                <a:spcPts val="0"/>
              </a:spcAft>
              <a:defRPr/>
            </a:pPr>
            <a:r>
              <a:rPr lang="ru-RU" smtClean="0"/>
              <a:t>Скульптурные творения Лисиппа</a:t>
            </a:r>
          </a:p>
        </p:txBody>
      </p:sp>
      <p:pic>
        <p:nvPicPr>
          <p:cNvPr id="27652" name="Picture 2" descr="F:\акрополь\Отдыхающий Гермес.jpg"/>
          <p:cNvPicPr>
            <a:picLocks noChangeAspect="1" noChangeArrowheads="1"/>
          </p:cNvPicPr>
          <p:nvPr/>
        </p:nvPicPr>
        <p:blipFill>
          <a:blip r:embed="rId2"/>
          <a:srcRect/>
          <a:stretch>
            <a:fillRect/>
          </a:stretch>
        </p:blipFill>
        <p:spPr bwMode="auto">
          <a:xfrm>
            <a:off x="395288" y="692150"/>
            <a:ext cx="4117975" cy="5270500"/>
          </a:xfrm>
          <a:prstGeom prst="rect">
            <a:avLst/>
          </a:prstGeom>
          <a:noFill/>
          <a:ln w="9525">
            <a:noFill/>
            <a:miter lim="800000"/>
            <a:headEnd/>
            <a:tailEnd/>
          </a:ln>
        </p:spPr>
      </p:pic>
      <p:sp>
        <p:nvSpPr>
          <p:cNvPr id="27653" name="Прямоугольник 5"/>
          <p:cNvSpPr>
            <a:spLocks noChangeArrowheads="1"/>
          </p:cNvSpPr>
          <p:nvPr/>
        </p:nvSpPr>
        <p:spPr bwMode="auto">
          <a:xfrm>
            <a:off x="179388" y="6308725"/>
            <a:ext cx="3679825" cy="369888"/>
          </a:xfrm>
          <a:prstGeom prst="rect">
            <a:avLst/>
          </a:prstGeom>
          <a:noFill/>
          <a:ln w="9525">
            <a:noFill/>
            <a:miter lim="800000"/>
            <a:headEnd/>
            <a:tailEnd/>
          </a:ln>
        </p:spPr>
        <p:txBody>
          <a:bodyPr wrap="none">
            <a:spAutoFit/>
          </a:bodyPr>
          <a:lstStyle/>
          <a:p>
            <a:r>
              <a:rPr lang="ru-RU"/>
              <a:t>Лисипп. «Отдыхающий Гермес»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Содержимое 2"/>
          <p:cNvSpPr>
            <a:spLocks noGrp="1"/>
          </p:cNvSpPr>
          <p:nvPr>
            <p:ph idx="1"/>
          </p:nvPr>
        </p:nvSpPr>
        <p:spPr>
          <a:xfrm>
            <a:off x="3492500" y="1981200"/>
            <a:ext cx="5194300" cy="2455863"/>
          </a:xfrm>
        </p:spPr>
        <p:txBody>
          <a:bodyPr/>
          <a:lstStyle/>
          <a:p>
            <a:pPr eaLnBrk="1" hangingPunct="1"/>
            <a:r>
              <a:rPr lang="ru-RU" sz="2400" smtClean="0"/>
              <a:t>Лисипп создал свой канон пропорций человеческого тела, по которому его фигуры выше и стройнее, чем у Поликлета (размер головы составляет 1/9 фигуры). </a:t>
            </a:r>
          </a:p>
          <a:p>
            <a:pPr eaLnBrk="1" hangingPunct="1">
              <a:buFont typeface="Wingdings" pitchFamily="2" charset="2"/>
              <a:buNone/>
            </a:pPr>
            <a:endParaRPr lang="ru-RU" smtClean="0"/>
          </a:p>
        </p:txBody>
      </p:sp>
      <p:sp>
        <p:nvSpPr>
          <p:cNvPr id="29700" name="Заголовок 1"/>
          <p:cNvSpPr>
            <a:spLocks noGrp="1"/>
          </p:cNvSpPr>
          <p:nvPr>
            <p:ph type="title"/>
          </p:nvPr>
        </p:nvSpPr>
        <p:spPr>
          <a:xfrm>
            <a:off x="3779838" y="457200"/>
            <a:ext cx="4906962" cy="1295400"/>
          </a:xfrm>
        </p:spPr>
        <p:txBody>
          <a:bodyPr>
            <a:normAutofit fontScale="90000"/>
          </a:bodyPr>
          <a:lstStyle/>
          <a:p>
            <a:pPr eaLnBrk="1" fontAlgn="auto" hangingPunct="1">
              <a:spcAft>
                <a:spcPts val="0"/>
              </a:spcAft>
              <a:defRPr/>
            </a:pPr>
            <a:r>
              <a:rPr lang="ru-RU" smtClean="0"/>
              <a:t>Скульптурные творения Лисиппа</a:t>
            </a:r>
          </a:p>
        </p:txBody>
      </p:sp>
      <p:pic>
        <p:nvPicPr>
          <p:cNvPr id="28676" name="Picture 2" descr="F:\акрополь\Геракл Фарнезский,.jpg"/>
          <p:cNvPicPr>
            <a:picLocks noChangeAspect="1" noChangeArrowheads="1"/>
          </p:cNvPicPr>
          <p:nvPr/>
        </p:nvPicPr>
        <p:blipFill>
          <a:blip r:embed="rId2"/>
          <a:srcRect/>
          <a:stretch>
            <a:fillRect/>
          </a:stretch>
        </p:blipFill>
        <p:spPr bwMode="auto">
          <a:xfrm>
            <a:off x="179388" y="404813"/>
            <a:ext cx="2952750" cy="5668962"/>
          </a:xfrm>
          <a:prstGeom prst="rect">
            <a:avLst/>
          </a:prstGeom>
          <a:noFill/>
          <a:ln w="9525">
            <a:noFill/>
            <a:miter lim="800000"/>
            <a:headEnd/>
            <a:tailEnd/>
          </a:ln>
        </p:spPr>
      </p:pic>
      <p:sp>
        <p:nvSpPr>
          <p:cNvPr id="28677" name="Прямоугольник 5"/>
          <p:cNvSpPr>
            <a:spLocks noChangeArrowheads="1"/>
          </p:cNvSpPr>
          <p:nvPr/>
        </p:nvSpPr>
        <p:spPr bwMode="auto">
          <a:xfrm>
            <a:off x="250825" y="6308725"/>
            <a:ext cx="2963863" cy="396875"/>
          </a:xfrm>
          <a:prstGeom prst="rect">
            <a:avLst/>
          </a:prstGeom>
          <a:noFill/>
          <a:ln w="9525">
            <a:noFill/>
            <a:miter lim="800000"/>
            <a:headEnd/>
            <a:tailEnd/>
          </a:ln>
        </p:spPr>
        <p:txBody>
          <a:bodyPr>
            <a:spAutoFit/>
          </a:bodyPr>
          <a:lstStyle/>
          <a:p>
            <a:pPr marL="342900" indent="-342900" eaLnBrk="0" hangingPunct="0">
              <a:spcBef>
                <a:spcPct val="20000"/>
              </a:spcBef>
              <a:buClr>
                <a:srgbClr val="CC9900"/>
              </a:buClr>
              <a:buSzPct val="85000"/>
            </a:pPr>
            <a:r>
              <a:rPr lang="ru-RU" sz="2000">
                <a:solidFill>
                  <a:srgbClr val="FFFFFF"/>
                </a:solidFill>
              </a:rPr>
              <a:t> «Геракл Фарнезский»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fontAlgn="auto" hangingPunct="1">
              <a:spcAft>
                <a:spcPts val="0"/>
              </a:spcAft>
              <a:defRPr/>
            </a:pPr>
            <a:r>
              <a:rPr lang="ru-RU" b="1" smtClean="0"/>
              <a:t>Леохар</a:t>
            </a:r>
          </a:p>
        </p:txBody>
      </p:sp>
      <p:sp>
        <p:nvSpPr>
          <p:cNvPr id="29699" name="Rectangle 4"/>
          <p:cNvSpPr>
            <a:spLocks noGrp="1" noChangeArrowheads="1"/>
          </p:cNvSpPr>
          <p:nvPr>
            <p:ph type="body" sz="half" idx="1"/>
          </p:nvPr>
        </p:nvSpPr>
        <p:spPr>
          <a:xfrm>
            <a:off x="3563938" y="6210300"/>
            <a:ext cx="5580062" cy="647700"/>
          </a:xfrm>
        </p:spPr>
        <p:txBody>
          <a:bodyPr/>
          <a:lstStyle/>
          <a:p>
            <a:pPr algn="r" eaLnBrk="1" hangingPunct="1">
              <a:lnSpc>
                <a:spcPct val="90000"/>
              </a:lnSpc>
              <a:buFont typeface="Wingdings" pitchFamily="2" charset="2"/>
              <a:buNone/>
            </a:pPr>
            <a:r>
              <a:rPr lang="ru-RU" sz="1800" smtClean="0"/>
              <a:t> Аполлон Бельведерский.</a:t>
            </a:r>
          </a:p>
          <a:p>
            <a:pPr algn="r" eaLnBrk="1" hangingPunct="1">
              <a:lnSpc>
                <a:spcPct val="90000"/>
              </a:lnSpc>
              <a:buFont typeface="Wingdings" pitchFamily="2" charset="2"/>
              <a:buNone/>
            </a:pPr>
            <a:r>
              <a:rPr lang="ru-RU" sz="1800" smtClean="0"/>
              <a:t>4 в до н.э. Римская копия. Музеи Ватикана</a:t>
            </a:r>
          </a:p>
        </p:txBody>
      </p:sp>
      <p:pic>
        <p:nvPicPr>
          <p:cNvPr id="29700" name="Picture 6" descr="аполлон Бельведерский"/>
          <p:cNvPicPr>
            <a:picLocks noGrp="1" noChangeAspect="1" noChangeArrowheads="1"/>
          </p:cNvPicPr>
          <p:nvPr>
            <p:ph sz="half" idx="2"/>
          </p:nvPr>
        </p:nvPicPr>
        <p:blipFill>
          <a:blip r:embed="rId2"/>
          <a:srcRect/>
          <a:stretch>
            <a:fillRect/>
          </a:stretch>
        </p:blipFill>
        <p:spPr>
          <a:xfrm>
            <a:off x="5292725" y="333375"/>
            <a:ext cx="3478213" cy="5832475"/>
          </a:xfrm>
        </p:spPr>
      </p:pic>
      <p:sp>
        <p:nvSpPr>
          <p:cNvPr id="29701" name="Прямоугольник 4"/>
          <p:cNvSpPr>
            <a:spLocks noChangeArrowheads="1"/>
          </p:cNvSpPr>
          <p:nvPr/>
        </p:nvSpPr>
        <p:spPr bwMode="auto">
          <a:xfrm>
            <a:off x="250825" y="1557338"/>
            <a:ext cx="4572000" cy="3743325"/>
          </a:xfrm>
          <a:prstGeom prst="rect">
            <a:avLst/>
          </a:prstGeom>
          <a:noFill/>
          <a:ln w="9525">
            <a:noFill/>
            <a:miter lim="800000"/>
            <a:headEnd/>
            <a:tailEnd/>
          </a:ln>
        </p:spPr>
        <p:txBody>
          <a:bodyPr>
            <a:spAutoFit/>
          </a:bodyPr>
          <a:lstStyle/>
          <a:p>
            <a:r>
              <a:rPr lang="ru-RU" sz="2400"/>
              <a:t>Его творчество являет собой прекрасную попытку запечатлеть классический идеал красоты человека. </a:t>
            </a:r>
          </a:p>
          <a:p>
            <a:endParaRPr lang="ru-RU" sz="2400"/>
          </a:p>
          <a:p>
            <a:r>
              <a:rPr lang="ru-RU" sz="2400"/>
              <a:t>В его произведениях не только совершенство образов, а мастерство и техника исполнения.</a:t>
            </a:r>
          </a:p>
          <a:p>
            <a:endParaRPr lang="ru-RU" sz="2400"/>
          </a:p>
        </p:txBody>
      </p:sp>
      <p:sp>
        <p:nvSpPr>
          <p:cNvPr id="6154" name="Text Box 10"/>
          <p:cNvSpPr txBox="1">
            <a:spLocks noChangeArrowheads="1"/>
          </p:cNvSpPr>
          <p:nvPr/>
        </p:nvSpPr>
        <p:spPr bwMode="auto">
          <a:xfrm>
            <a:off x="642938" y="5286375"/>
            <a:ext cx="3744912" cy="915988"/>
          </a:xfrm>
          <a:prstGeom prst="rect">
            <a:avLst/>
          </a:prstGeom>
          <a:noFill/>
          <a:ln w="9525">
            <a:noFill/>
            <a:miter lim="800000"/>
            <a:headEnd/>
            <a:tailEnd/>
          </a:ln>
        </p:spPr>
        <p:txBody>
          <a:bodyPr>
            <a:spAutoFit/>
          </a:bodyPr>
          <a:lstStyle/>
          <a:p>
            <a:pPr>
              <a:spcBef>
                <a:spcPct val="50000"/>
              </a:spcBef>
            </a:pPr>
            <a:r>
              <a:rPr lang="ru-RU" b="1" i="1"/>
              <a:t>Аполлон считается одним из лучших произведений Античности.</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0" presetClass="entr" presetSubtype="0" fill="hold" grpId="0" nodeType="afterEffect">
                                  <p:stCondLst>
                                    <p:cond delay="0"/>
                                  </p:stCondLst>
                                  <p:iterate type="lt">
                                    <p:tmPct val="10000"/>
                                  </p:iterate>
                                  <p:childTnLst>
                                    <p:set>
                                      <p:cBhvr>
                                        <p:cTn id="6" dur="1" fill="hold">
                                          <p:stCondLst>
                                            <p:cond delay="0"/>
                                          </p:stCondLst>
                                        </p:cTn>
                                        <p:tgtEl>
                                          <p:spTgt spid="6154"/>
                                        </p:tgtEl>
                                        <p:attrNameLst>
                                          <p:attrName>style.visibility</p:attrName>
                                        </p:attrNameLst>
                                      </p:cBhvr>
                                      <p:to>
                                        <p:strVal val="visible"/>
                                      </p:to>
                                    </p:set>
                                    <p:animEffect transition="in" filter="fade">
                                      <p:cBhvr>
                                        <p:cTn id="7" dur="500"/>
                                        <p:tgtEl>
                                          <p:spTgt spid="6154"/>
                                        </p:tgtEl>
                                      </p:cBhvr>
                                    </p:animEffect>
                                    <p:anim calcmode="lin" valueType="num">
                                      <p:cBhvr>
                                        <p:cTn id="8" dur="500" fill="hold"/>
                                        <p:tgtEl>
                                          <p:spTgt spid="6154"/>
                                        </p:tgtEl>
                                        <p:attrNameLst>
                                          <p:attrName>ppt_x</p:attrName>
                                        </p:attrNameLst>
                                      </p:cBhvr>
                                      <p:tavLst>
                                        <p:tav tm="0">
                                          <p:val>
                                            <p:strVal val="#ppt_x-.1"/>
                                          </p:val>
                                        </p:tav>
                                        <p:tav tm="100000">
                                          <p:val>
                                            <p:strVal val="#ppt_x"/>
                                          </p:val>
                                        </p:tav>
                                      </p:tavLst>
                                    </p:anim>
                                    <p:anim calcmode="lin" valueType="num">
                                      <p:cBhvr>
                                        <p:cTn id="9" dur="500" fill="hold"/>
                                        <p:tgtEl>
                                          <p:spTgt spid="61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Рисунок 3" descr="https://upload.wikimedia.org/wikipedia/commons/thumb/5/56/Ganymede_Leochares_Vatican_Inv2445.jpg/800px-Ganymede_Leochares_Vatican_Inv2445.jpg"/>
          <p:cNvPicPr>
            <a:picLocks noChangeAspect="1" noChangeArrowheads="1"/>
          </p:cNvPicPr>
          <p:nvPr/>
        </p:nvPicPr>
        <p:blipFill>
          <a:blip r:embed="rId2"/>
          <a:srcRect/>
          <a:stretch>
            <a:fillRect/>
          </a:stretch>
        </p:blipFill>
        <p:spPr bwMode="auto">
          <a:xfrm>
            <a:off x="285750" y="285750"/>
            <a:ext cx="4214813" cy="5072063"/>
          </a:xfrm>
          <a:prstGeom prst="rect">
            <a:avLst/>
          </a:prstGeom>
          <a:noFill/>
          <a:ln w="9525">
            <a:noFill/>
            <a:miter lim="800000"/>
            <a:headEnd/>
            <a:tailEnd/>
          </a:ln>
        </p:spPr>
      </p:pic>
      <p:sp>
        <p:nvSpPr>
          <p:cNvPr id="30723" name="Прямоугольник 4"/>
          <p:cNvSpPr>
            <a:spLocks noChangeArrowheads="1"/>
          </p:cNvSpPr>
          <p:nvPr/>
        </p:nvSpPr>
        <p:spPr bwMode="auto">
          <a:xfrm>
            <a:off x="285750" y="6072188"/>
            <a:ext cx="3148013" cy="369887"/>
          </a:xfrm>
          <a:prstGeom prst="rect">
            <a:avLst/>
          </a:prstGeom>
          <a:noFill/>
          <a:ln w="9525">
            <a:noFill/>
            <a:miter lim="800000"/>
            <a:headEnd/>
            <a:tailEnd/>
          </a:ln>
        </p:spPr>
        <p:txBody>
          <a:bodyPr wrap="none">
            <a:spAutoFit/>
          </a:bodyPr>
          <a:lstStyle/>
          <a:p>
            <a:r>
              <a:rPr lang="ru-RU" b="1"/>
              <a:t>Ганимед и орёл (Ватикан)</a:t>
            </a:r>
          </a:p>
        </p:txBody>
      </p:sp>
      <p:pic>
        <p:nvPicPr>
          <p:cNvPr id="30724" name="Picture 6" descr="https://upload.wikimedia.org/wikipedia/commons/2/2a/Diane_de_Versailles_Leochares_2.jpg"/>
          <p:cNvPicPr>
            <a:picLocks noChangeAspect="1" noChangeArrowheads="1"/>
          </p:cNvPicPr>
          <p:nvPr/>
        </p:nvPicPr>
        <p:blipFill>
          <a:blip r:embed="rId3"/>
          <a:srcRect/>
          <a:stretch>
            <a:fillRect/>
          </a:stretch>
        </p:blipFill>
        <p:spPr bwMode="auto">
          <a:xfrm>
            <a:off x="4857750" y="285750"/>
            <a:ext cx="3857625" cy="5143500"/>
          </a:xfrm>
          <a:prstGeom prst="rect">
            <a:avLst/>
          </a:prstGeom>
          <a:noFill/>
          <a:ln w="9525">
            <a:noFill/>
            <a:miter lim="800000"/>
            <a:headEnd/>
            <a:tailEnd/>
          </a:ln>
        </p:spPr>
      </p:pic>
      <p:sp>
        <p:nvSpPr>
          <p:cNvPr id="30725" name="Прямоугольник 6"/>
          <p:cNvSpPr>
            <a:spLocks noChangeArrowheads="1"/>
          </p:cNvSpPr>
          <p:nvPr/>
        </p:nvSpPr>
        <p:spPr bwMode="auto">
          <a:xfrm>
            <a:off x="5500688" y="6000750"/>
            <a:ext cx="2443162" cy="369888"/>
          </a:xfrm>
          <a:prstGeom prst="rect">
            <a:avLst/>
          </a:prstGeom>
          <a:noFill/>
          <a:ln w="9525">
            <a:noFill/>
            <a:miter lim="800000"/>
            <a:headEnd/>
            <a:tailEnd/>
          </a:ln>
        </p:spPr>
        <p:txBody>
          <a:bodyPr wrap="none">
            <a:spAutoFit/>
          </a:bodyPr>
          <a:lstStyle/>
          <a:p>
            <a:r>
              <a:rPr lang="ru-RU" b="1"/>
              <a:t>Диана Версальская</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3"/>
          <p:cNvPicPr>
            <a:picLocks noGrp="1" noChangeAspect="1" noChangeArrowheads="1"/>
          </p:cNvPicPr>
          <p:nvPr>
            <p:ph idx="1"/>
          </p:nvPr>
        </p:nvPicPr>
        <p:blipFill>
          <a:blip r:embed="rId2"/>
          <a:srcRect/>
          <a:stretch>
            <a:fillRect/>
          </a:stretch>
        </p:blipFill>
        <p:spPr>
          <a:xfrm>
            <a:off x="0" y="0"/>
            <a:ext cx="3786188" cy="5524500"/>
          </a:xfrm>
        </p:spPr>
      </p:pic>
      <p:sp>
        <p:nvSpPr>
          <p:cNvPr id="43010" name="Rectangle 2"/>
          <p:cNvSpPr>
            <a:spLocks noGrp="1" noChangeArrowheads="1"/>
          </p:cNvSpPr>
          <p:nvPr>
            <p:ph type="title"/>
          </p:nvPr>
        </p:nvSpPr>
        <p:spPr>
          <a:xfrm>
            <a:off x="5214942" y="0"/>
            <a:ext cx="2103438" cy="473075"/>
          </a:xfrm>
        </p:spPr>
        <p:txBody>
          <a:bodyPr>
            <a:normAutofit fontScale="90000"/>
          </a:bodyPr>
          <a:lstStyle/>
          <a:p>
            <a:pPr eaLnBrk="1" fontAlgn="auto" hangingPunct="1">
              <a:spcAft>
                <a:spcPts val="0"/>
              </a:spcAft>
              <a:defRPr/>
            </a:pPr>
            <a:r>
              <a:rPr lang="ru-RU" sz="4000" b="1" smtClean="0"/>
              <a:t>Фидий</a:t>
            </a:r>
            <a:endParaRPr lang="ru-RU" sz="3500" smtClean="0"/>
          </a:p>
        </p:txBody>
      </p:sp>
      <p:sp>
        <p:nvSpPr>
          <p:cNvPr id="31748" name="Rectangle 4"/>
          <p:cNvSpPr>
            <a:spLocks noChangeArrowheads="1"/>
          </p:cNvSpPr>
          <p:nvPr/>
        </p:nvSpPr>
        <p:spPr bwMode="auto">
          <a:xfrm>
            <a:off x="928688" y="5786438"/>
            <a:ext cx="1820862" cy="369887"/>
          </a:xfrm>
          <a:prstGeom prst="rect">
            <a:avLst/>
          </a:prstGeom>
          <a:noFill/>
          <a:ln w="9525">
            <a:noFill/>
            <a:miter lim="800000"/>
            <a:headEnd/>
            <a:tailEnd/>
          </a:ln>
        </p:spPr>
        <p:txBody>
          <a:bodyPr wrap="none">
            <a:spAutoFit/>
          </a:bodyPr>
          <a:lstStyle/>
          <a:p>
            <a:r>
              <a:rPr lang="ru-RU">
                <a:solidFill>
                  <a:schemeClr val="tx2"/>
                </a:solidFill>
              </a:rPr>
              <a:t> Статуя Афины</a:t>
            </a:r>
          </a:p>
        </p:txBody>
      </p:sp>
      <p:sp>
        <p:nvSpPr>
          <p:cNvPr id="31749" name="Прямоугольник 4"/>
          <p:cNvSpPr>
            <a:spLocks noChangeArrowheads="1"/>
          </p:cNvSpPr>
          <p:nvPr/>
        </p:nvSpPr>
        <p:spPr bwMode="auto">
          <a:xfrm>
            <a:off x="4071938" y="500063"/>
            <a:ext cx="4572000" cy="5262562"/>
          </a:xfrm>
          <a:prstGeom prst="rect">
            <a:avLst/>
          </a:prstGeom>
          <a:noFill/>
          <a:ln w="9525">
            <a:noFill/>
            <a:miter lim="800000"/>
            <a:headEnd/>
            <a:tailEnd/>
          </a:ln>
        </p:spPr>
        <p:txBody>
          <a:bodyPr>
            <a:spAutoFit/>
          </a:bodyPr>
          <a:lstStyle/>
          <a:p>
            <a:r>
              <a:rPr lang="ru-RU" sz="2400"/>
              <a:t> (ок. 490 до н. э. — ок. 430 до н. э.) </a:t>
            </a:r>
          </a:p>
          <a:p>
            <a:r>
              <a:rPr lang="ru-RU" sz="2400"/>
              <a:t> Древнегреческий скульптор и архитектор,</a:t>
            </a:r>
          </a:p>
          <a:p>
            <a:r>
              <a:rPr lang="ru-RU" sz="2400"/>
              <a:t> один из величайших художников периода высокой классики. </a:t>
            </a:r>
          </a:p>
          <a:p>
            <a:r>
              <a:rPr lang="ru-RU" sz="2400"/>
              <a:t>Друг Перикла.</a:t>
            </a:r>
          </a:p>
          <a:p>
            <a:r>
              <a:rPr lang="ru-RU" sz="2400"/>
              <a:t> Большинство работ Фидия не сохранились, о них мы можем судить только по описаниям античных авторов и копиям. Тем не менее слава его была колоссальной.</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3" name="Picture 7" descr="{03D3C5C7-E6F8-491E-BDB3-CC9AF8F35DBE}"/>
          <p:cNvPicPr>
            <a:picLocks noChangeAspect="1" noChangeArrowheads="1"/>
          </p:cNvPicPr>
          <p:nvPr/>
        </p:nvPicPr>
        <p:blipFill>
          <a:blip r:embed="rId2"/>
          <a:srcRect/>
          <a:stretch>
            <a:fillRect/>
          </a:stretch>
        </p:blipFill>
        <p:spPr bwMode="auto">
          <a:xfrm>
            <a:off x="4716463" y="620713"/>
            <a:ext cx="3963987" cy="5976937"/>
          </a:xfrm>
          <a:prstGeom prst="rect">
            <a:avLst/>
          </a:prstGeom>
          <a:noFill/>
          <a:ln w="9525">
            <a:noFill/>
            <a:miter lim="800000"/>
            <a:headEnd/>
            <a:tailEnd/>
          </a:ln>
        </p:spPr>
      </p:pic>
      <p:sp>
        <p:nvSpPr>
          <p:cNvPr id="14346" name="Text Box 10"/>
          <p:cNvSpPr txBox="1">
            <a:spLocks noChangeArrowheads="1"/>
          </p:cNvSpPr>
          <p:nvPr/>
        </p:nvSpPr>
        <p:spPr bwMode="auto">
          <a:xfrm>
            <a:off x="539750" y="1916113"/>
            <a:ext cx="3671888" cy="701675"/>
          </a:xfrm>
          <a:prstGeom prst="rect">
            <a:avLst/>
          </a:prstGeom>
          <a:noFill/>
          <a:ln w="9525">
            <a:noFill/>
            <a:miter lim="800000"/>
            <a:headEnd/>
            <a:tailEnd/>
          </a:ln>
        </p:spPr>
        <p:txBody>
          <a:bodyPr>
            <a:spAutoFit/>
          </a:bodyPr>
          <a:lstStyle/>
          <a:p>
            <a:pPr>
              <a:spcBef>
                <a:spcPct val="50000"/>
              </a:spcBef>
            </a:pPr>
            <a:r>
              <a:rPr lang="ru-RU" sz="2000" b="1"/>
              <a:t>Его образы возвышены и прекрасны.</a:t>
            </a:r>
          </a:p>
        </p:txBody>
      </p:sp>
      <p:pic>
        <p:nvPicPr>
          <p:cNvPr id="14347" name="Picture 11" descr="{F6466E0C-3B42-4BCB-B62D-57CB4F112A0C}"/>
          <p:cNvPicPr>
            <a:picLocks noChangeAspect="1" noChangeArrowheads="1"/>
          </p:cNvPicPr>
          <p:nvPr/>
        </p:nvPicPr>
        <p:blipFill>
          <a:blip r:embed="rId3"/>
          <a:srcRect/>
          <a:stretch>
            <a:fillRect/>
          </a:stretch>
        </p:blipFill>
        <p:spPr bwMode="auto">
          <a:xfrm>
            <a:off x="900113" y="2924175"/>
            <a:ext cx="2684462" cy="3652838"/>
          </a:xfrm>
          <a:prstGeom prst="rect">
            <a:avLst/>
          </a:prstGeom>
          <a:noFill/>
          <a:ln w="9525">
            <a:noFill/>
            <a:miter lim="800000"/>
            <a:headEnd/>
            <a:tailEnd/>
          </a:ln>
        </p:spPr>
      </p:pic>
      <p:sp>
        <p:nvSpPr>
          <p:cNvPr id="32773" name="Rectangle 4"/>
          <p:cNvSpPr txBox="1">
            <a:spLocks noChangeArrowheads="1"/>
          </p:cNvSpPr>
          <p:nvPr/>
        </p:nvSpPr>
        <p:spPr bwMode="auto">
          <a:xfrm>
            <a:off x="1476375" y="476250"/>
            <a:ext cx="3600450" cy="792163"/>
          </a:xfrm>
          <a:prstGeom prst="rect">
            <a:avLst/>
          </a:prstGeom>
          <a:noFill/>
          <a:ln w="9525">
            <a:noFill/>
            <a:miter lim="800000"/>
            <a:headEnd/>
            <a:tailEnd/>
          </a:ln>
        </p:spPr>
        <p:txBody>
          <a:bodyPr anchor="ctr"/>
          <a:lstStyle/>
          <a:p>
            <a:r>
              <a:rPr lang="ru-RU" sz="4000" b="1">
                <a:solidFill>
                  <a:schemeClr val="tx2"/>
                </a:solidFill>
              </a:rPr>
              <a:t>Фидий</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14346"/>
                                        </p:tgtEl>
                                        <p:attrNameLst>
                                          <p:attrName>style.visibility</p:attrName>
                                        </p:attrNameLst>
                                      </p:cBhvr>
                                      <p:to>
                                        <p:strVal val="visible"/>
                                      </p:to>
                                    </p:set>
                                    <p:anim calcmode="discrete" valueType="clr">
                                      <p:cBhvr override="childStyle">
                                        <p:cTn id="7" dur="80"/>
                                        <p:tgtEl>
                                          <p:spTgt spid="14346"/>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4346"/>
                                        </p:tgtEl>
                                        <p:attrNameLst>
                                          <p:attrName>fillcolor</p:attrName>
                                        </p:attrNameLst>
                                      </p:cBhvr>
                                      <p:tavLst>
                                        <p:tav tm="0">
                                          <p:val>
                                            <p:clrVal>
                                              <a:schemeClr val="accent2"/>
                                            </p:clrVal>
                                          </p:val>
                                        </p:tav>
                                        <p:tav tm="50000">
                                          <p:val>
                                            <p:clrVal>
                                              <a:schemeClr val="hlink"/>
                                            </p:clrVal>
                                          </p:val>
                                        </p:tav>
                                      </p:tavLst>
                                    </p:anim>
                                    <p:set>
                                      <p:cBhvr>
                                        <p:cTn id="9" dur="80"/>
                                        <p:tgtEl>
                                          <p:spTgt spid="14346"/>
                                        </p:tgtEl>
                                        <p:attrNameLst>
                                          <p:attrName>fill.type</p:attrName>
                                        </p:attrNameLst>
                                      </p:cBhvr>
                                      <p:to>
                                        <p:strVal val="solid"/>
                                      </p:to>
                                    </p:set>
                                  </p:childTnLst>
                                </p:cTn>
                              </p:par>
                            </p:childTnLst>
                          </p:cTn>
                        </p:par>
                        <p:par>
                          <p:cTn id="10" fill="hold" nodeType="afterGroup">
                            <p:stCondLst>
                              <p:cond delay="1200"/>
                            </p:stCondLst>
                            <p:childTnLst>
                              <p:par>
                                <p:cTn id="11" presetID="8" presetClass="entr" presetSubtype="16" fill="hold" nodeType="afterEffect">
                                  <p:stCondLst>
                                    <p:cond delay="0"/>
                                  </p:stCondLst>
                                  <p:childTnLst>
                                    <p:set>
                                      <p:cBhvr>
                                        <p:cTn id="12" dur="1" fill="hold">
                                          <p:stCondLst>
                                            <p:cond delay="0"/>
                                          </p:stCondLst>
                                        </p:cTn>
                                        <p:tgtEl>
                                          <p:spTgt spid="14343"/>
                                        </p:tgtEl>
                                        <p:attrNameLst>
                                          <p:attrName>style.visibility</p:attrName>
                                        </p:attrNameLst>
                                      </p:cBhvr>
                                      <p:to>
                                        <p:strVal val="visible"/>
                                      </p:to>
                                    </p:set>
                                    <p:animEffect transition="in" filter="diamond(in)">
                                      <p:cBhvr>
                                        <p:cTn id="13" dur="2000"/>
                                        <p:tgtEl>
                                          <p:spTgt spid="14343"/>
                                        </p:tgtEl>
                                      </p:cBhvr>
                                    </p:animEffect>
                                  </p:childTnLst>
                                </p:cTn>
                              </p:par>
                            </p:childTnLst>
                          </p:cTn>
                        </p:par>
                        <p:par>
                          <p:cTn id="14" fill="hold" nodeType="afterGroup">
                            <p:stCondLst>
                              <p:cond delay="3200"/>
                            </p:stCondLst>
                            <p:childTnLst>
                              <p:par>
                                <p:cTn id="15" presetID="8" presetClass="entr" presetSubtype="16" fill="hold" nodeType="afterEffect">
                                  <p:stCondLst>
                                    <p:cond delay="0"/>
                                  </p:stCondLst>
                                  <p:childTnLst>
                                    <p:set>
                                      <p:cBhvr>
                                        <p:cTn id="16" dur="1" fill="hold">
                                          <p:stCondLst>
                                            <p:cond delay="0"/>
                                          </p:stCondLst>
                                        </p:cTn>
                                        <p:tgtEl>
                                          <p:spTgt spid="14347"/>
                                        </p:tgtEl>
                                        <p:attrNameLst>
                                          <p:attrName>style.visibility</p:attrName>
                                        </p:attrNameLst>
                                      </p:cBhvr>
                                      <p:to>
                                        <p:strVal val="visible"/>
                                      </p:to>
                                    </p:set>
                                    <p:animEffect transition="in" filter="diamond(in)">
                                      <p:cBhvr>
                                        <p:cTn id="17" dur="2000"/>
                                        <p:tgtEl>
                                          <p:spTgt spid="143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F:\акрополь\Венера Милосская.jpg"/>
          <p:cNvPicPr>
            <a:picLocks noChangeAspect="1" noChangeArrowheads="1"/>
          </p:cNvPicPr>
          <p:nvPr/>
        </p:nvPicPr>
        <p:blipFill>
          <a:blip r:embed="rId2"/>
          <a:srcRect/>
          <a:stretch>
            <a:fillRect/>
          </a:stretch>
        </p:blipFill>
        <p:spPr bwMode="auto">
          <a:xfrm>
            <a:off x="0" y="0"/>
            <a:ext cx="1476375" cy="2951163"/>
          </a:xfrm>
          <a:prstGeom prst="rect">
            <a:avLst/>
          </a:prstGeom>
          <a:noFill/>
          <a:ln w="9525">
            <a:noFill/>
            <a:miter lim="800000"/>
            <a:headEnd/>
            <a:tailEnd/>
          </a:ln>
        </p:spPr>
      </p:pic>
      <p:sp>
        <p:nvSpPr>
          <p:cNvPr id="5" name="Rectangle 4"/>
          <p:cNvSpPr txBox="1">
            <a:spLocks noChangeArrowheads="1"/>
          </p:cNvSpPr>
          <p:nvPr/>
        </p:nvSpPr>
        <p:spPr bwMode="auto">
          <a:xfrm>
            <a:off x="1908175" y="1989138"/>
            <a:ext cx="6192838" cy="2159000"/>
          </a:xfrm>
          <a:prstGeom prst="rect">
            <a:avLst/>
          </a:prstGeom>
          <a:noFill/>
          <a:ln w="9525">
            <a:noFill/>
            <a:miter lim="800000"/>
            <a:headEnd/>
            <a:tailEnd/>
          </a:ln>
        </p:spPr>
        <p:txBody>
          <a:bodyPr anchor="ctr"/>
          <a:lstStyle/>
          <a:p>
            <a:pPr algn="ctr">
              <a:defRPr/>
            </a:pPr>
            <a:r>
              <a:rPr lang="ru-RU" sz="6000" b="1" kern="0" dirty="0">
                <a:solidFill>
                  <a:srgbClr val="FFFF7D"/>
                </a:solidFill>
                <a:latin typeface="+mj-lt"/>
                <a:ea typeface="+mj-ea"/>
                <a:cs typeface="+mj-cs"/>
              </a:rPr>
              <a:t>Скульптурные шедевры эпохи эллинизма</a:t>
            </a:r>
          </a:p>
        </p:txBody>
      </p:sp>
      <p:pic>
        <p:nvPicPr>
          <p:cNvPr id="33796" name="Picture 7" descr="Ника Самофракийская"/>
          <p:cNvPicPr>
            <a:picLocks noGrp="1" noChangeAspect="1" noChangeArrowheads="1"/>
          </p:cNvPicPr>
          <p:nvPr>
            <p:ph idx="1"/>
          </p:nvPr>
        </p:nvPicPr>
        <p:blipFill>
          <a:blip r:embed="rId3"/>
          <a:srcRect/>
          <a:stretch>
            <a:fillRect/>
          </a:stretch>
        </p:blipFill>
        <p:spPr>
          <a:xfrm>
            <a:off x="0" y="2492375"/>
            <a:ext cx="1525588" cy="2681288"/>
          </a:xfrm>
        </p:spPr>
      </p:pic>
      <p:pic>
        <p:nvPicPr>
          <p:cNvPr id="33797" name="Picture 2" descr="D:\Мои документы\Рабочий стол\акрополь\Лаокоон.jpg"/>
          <p:cNvPicPr>
            <a:picLocks noChangeAspect="1" noChangeArrowheads="1"/>
          </p:cNvPicPr>
          <p:nvPr/>
        </p:nvPicPr>
        <p:blipFill>
          <a:blip r:embed="rId4"/>
          <a:srcRect/>
          <a:stretch>
            <a:fillRect/>
          </a:stretch>
        </p:blipFill>
        <p:spPr bwMode="auto">
          <a:xfrm>
            <a:off x="0" y="5157788"/>
            <a:ext cx="1482725" cy="17002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547813" y="457200"/>
            <a:ext cx="3024187" cy="1295400"/>
          </a:xfrm>
        </p:spPr>
        <p:txBody>
          <a:bodyPr>
            <a:normAutofit fontScale="90000"/>
          </a:bodyPr>
          <a:lstStyle/>
          <a:p>
            <a:pPr eaLnBrk="1" fontAlgn="auto" hangingPunct="1">
              <a:spcAft>
                <a:spcPts val="0"/>
              </a:spcAft>
              <a:defRPr/>
            </a:pPr>
            <a:r>
              <a:rPr lang="ru-RU" smtClean="0"/>
              <a:t>Скульптура архаики:</a:t>
            </a:r>
          </a:p>
        </p:txBody>
      </p:sp>
      <p:sp>
        <p:nvSpPr>
          <p:cNvPr id="7171" name="Rectangle 4"/>
          <p:cNvSpPr>
            <a:spLocks noGrp="1" noChangeArrowheads="1"/>
          </p:cNvSpPr>
          <p:nvPr>
            <p:ph type="body" sz="half" idx="1"/>
          </p:nvPr>
        </p:nvSpPr>
        <p:spPr>
          <a:xfrm>
            <a:off x="468313" y="1981200"/>
            <a:ext cx="3671887" cy="4114800"/>
          </a:xfrm>
        </p:spPr>
        <p:txBody>
          <a:bodyPr/>
          <a:lstStyle/>
          <a:p>
            <a:pPr eaLnBrk="1" hangingPunct="1"/>
            <a:r>
              <a:rPr lang="ru-RU" sz="2400" b="1" i="1" smtClean="0"/>
              <a:t>Куросы </a:t>
            </a:r>
            <a:r>
              <a:rPr lang="ru-RU" sz="2400" smtClean="0"/>
              <a:t>– обнаженные атлеты.</a:t>
            </a:r>
          </a:p>
          <a:p>
            <a:pPr eaLnBrk="1" hangingPunct="1"/>
            <a:r>
              <a:rPr lang="ru-RU" sz="2400" smtClean="0"/>
              <a:t>Устанавливались вблизи храмов;</a:t>
            </a:r>
          </a:p>
          <a:p>
            <a:pPr eaLnBrk="1" hangingPunct="1"/>
            <a:r>
              <a:rPr lang="ru-RU" sz="2400" smtClean="0"/>
              <a:t>Воплощали идеал мужской красоты;</a:t>
            </a:r>
          </a:p>
          <a:p>
            <a:pPr eaLnBrk="1" hangingPunct="1"/>
            <a:r>
              <a:rPr lang="ru-RU" sz="2400" smtClean="0"/>
              <a:t>Похожи друг на друга: юные, стройные, высокие.</a:t>
            </a:r>
            <a:endParaRPr lang="ru-RU" sz="2400" b="1" i="1" smtClean="0"/>
          </a:p>
        </p:txBody>
      </p:sp>
      <p:sp>
        <p:nvSpPr>
          <p:cNvPr id="7172" name="Содержимое 4"/>
          <p:cNvSpPr>
            <a:spLocks noGrp="1"/>
          </p:cNvSpPr>
          <p:nvPr>
            <p:ph sz="half" idx="2"/>
          </p:nvPr>
        </p:nvSpPr>
        <p:spPr/>
        <p:txBody>
          <a:bodyPr/>
          <a:lstStyle/>
          <a:p>
            <a:pPr eaLnBrk="1" hangingPunct="1"/>
            <a:endParaRPr lang="ru-RU" smtClean="0"/>
          </a:p>
        </p:txBody>
      </p:sp>
      <p:pic>
        <p:nvPicPr>
          <p:cNvPr id="7173" name="Picture 3" descr="D:\Мои документы\Рабочий стол\акрополь\Kroisos, c 540-525 AAFQKLG0.jpg"/>
          <p:cNvPicPr>
            <a:picLocks noChangeAspect="1" noChangeArrowheads="1"/>
          </p:cNvPicPr>
          <p:nvPr/>
        </p:nvPicPr>
        <p:blipFill>
          <a:blip r:embed="rId2"/>
          <a:srcRect/>
          <a:stretch>
            <a:fillRect/>
          </a:stretch>
        </p:blipFill>
        <p:spPr bwMode="auto">
          <a:xfrm>
            <a:off x="5867400" y="549275"/>
            <a:ext cx="2647950" cy="5486400"/>
          </a:xfrm>
          <a:prstGeom prst="rect">
            <a:avLst/>
          </a:prstGeom>
          <a:noFill/>
          <a:ln w="9525">
            <a:noFill/>
            <a:miter lim="800000"/>
            <a:headEnd/>
            <a:tailEnd/>
          </a:ln>
        </p:spPr>
      </p:pic>
      <p:sp>
        <p:nvSpPr>
          <p:cNvPr id="7174" name="TextBox 6"/>
          <p:cNvSpPr txBox="1">
            <a:spLocks noChangeArrowheads="1"/>
          </p:cNvSpPr>
          <p:nvPr/>
        </p:nvSpPr>
        <p:spPr bwMode="auto">
          <a:xfrm>
            <a:off x="5867400" y="6211888"/>
            <a:ext cx="2289175" cy="369887"/>
          </a:xfrm>
          <a:prstGeom prst="rect">
            <a:avLst/>
          </a:prstGeom>
          <a:noFill/>
          <a:ln w="9525">
            <a:noFill/>
            <a:miter lim="800000"/>
            <a:headEnd/>
            <a:tailEnd/>
          </a:ln>
        </p:spPr>
        <p:txBody>
          <a:bodyPr wrap="none">
            <a:spAutoFit/>
          </a:bodyPr>
          <a:lstStyle/>
          <a:p>
            <a:r>
              <a:rPr lang="ru-RU"/>
              <a:t>Курос. </a:t>
            </a:r>
            <a:r>
              <a:rPr lang="en-US">
                <a:latin typeface="Calibri" pitchFamily="34" charset="0"/>
              </a:rPr>
              <a:t>VI </a:t>
            </a:r>
            <a:r>
              <a:rPr lang="ru-RU"/>
              <a:t>век до н.э.</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Заголовок 1"/>
          <p:cNvSpPr>
            <a:spLocks noGrp="1"/>
          </p:cNvSpPr>
          <p:nvPr>
            <p:ph type="title" idx="4294967295"/>
          </p:nvPr>
        </p:nvSpPr>
        <p:spPr>
          <a:xfrm>
            <a:off x="4714875" y="549275"/>
            <a:ext cx="4429125" cy="942975"/>
          </a:xfrm>
        </p:spPr>
        <p:txBody>
          <a:bodyPr>
            <a:normAutofit fontScale="90000"/>
          </a:bodyPr>
          <a:lstStyle/>
          <a:p>
            <a:pPr eaLnBrk="1" fontAlgn="auto" hangingPunct="1">
              <a:spcAft>
                <a:spcPts val="0"/>
              </a:spcAft>
              <a:defRPr/>
            </a:pPr>
            <a:r>
              <a:rPr lang="ru-RU" sz="3200" b="1" smtClean="0">
                <a:solidFill>
                  <a:srgbClr val="F8FAA4"/>
                </a:solidFill>
              </a:rPr>
              <a:t>Ника Самофракийская</a:t>
            </a:r>
          </a:p>
        </p:txBody>
      </p:sp>
      <p:pic>
        <p:nvPicPr>
          <p:cNvPr id="34819" name="Picture 2"/>
          <p:cNvPicPr>
            <a:picLocks noChangeAspect="1" noChangeArrowheads="1"/>
          </p:cNvPicPr>
          <p:nvPr/>
        </p:nvPicPr>
        <p:blipFill>
          <a:blip r:embed="rId2"/>
          <a:srcRect/>
          <a:stretch>
            <a:fillRect/>
          </a:stretch>
        </p:blipFill>
        <p:spPr bwMode="auto">
          <a:xfrm>
            <a:off x="323850" y="692150"/>
            <a:ext cx="3786188" cy="5572125"/>
          </a:xfrm>
          <a:prstGeom prst="rect">
            <a:avLst/>
          </a:prstGeom>
          <a:noFill/>
          <a:ln w="9525">
            <a:noFill/>
            <a:miter lim="800000"/>
            <a:headEnd/>
            <a:tailEnd/>
          </a:ln>
        </p:spPr>
      </p:pic>
      <p:sp>
        <p:nvSpPr>
          <p:cNvPr id="34820" name="Прямоугольник 4"/>
          <p:cNvSpPr>
            <a:spLocks noChangeArrowheads="1"/>
          </p:cNvSpPr>
          <p:nvPr/>
        </p:nvSpPr>
        <p:spPr bwMode="auto">
          <a:xfrm>
            <a:off x="4787900" y="5445125"/>
            <a:ext cx="3500438" cy="1200150"/>
          </a:xfrm>
          <a:prstGeom prst="rect">
            <a:avLst/>
          </a:prstGeom>
          <a:noFill/>
          <a:ln w="9525">
            <a:noFill/>
            <a:miter lim="800000"/>
            <a:headEnd/>
            <a:tailEnd/>
          </a:ln>
        </p:spPr>
        <p:txBody>
          <a:bodyPr>
            <a:spAutoFit/>
          </a:bodyPr>
          <a:lstStyle/>
          <a:p>
            <a:pPr algn="r">
              <a:buFont typeface="Wingdings" pitchFamily="2" charset="2"/>
              <a:buNone/>
            </a:pPr>
            <a:r>
              <a:rPr lang="ru-RU"/>
              <a:t>Ника Самофракийская</a:t>
            </a:r>
          </a:p>
          <a:p>
            <a:pPr algn="r">
              <a:buFont typeface="Wingdings" pitchFamily="2" charset="2"/>
              <a:buNone/>
            </a:pPr>
            <a:r>
              <a:rPr lang="ru-RU"/>
              <a:t>2 век до н.э.</a:t>
            </a:r>
          </a:p>
          <a:p>
            <a:pPr algn="r"/>
            <a:r>
              <a:rPr lang="ru-RU"/>
              <a:t>Лувр, Париж</a:t>
            </a:r>
          </a:p>
          <a:p>
            <a:pPr algn="r"/>
            <a:r>
              <a:rPr lang="ru-RU">
                <a:solidFill>
                  <a:schemeClr val="tx2"/>
                </a:solidFill>
              </a:rPr>
              <a:t>Мрамор</a:t>
            </a:r>
          </a:p>
        </p:txBody>
      </p:sp>
      <p:sp>
        <p:nvSpPr>
          <p:cNvPr id="34821" name="Прямоугольник 9"/>
          <p:cNvSpPr>
            <a:spLocks noChangeArrowheads="1"/>
          </p:cNvSpPr>
          <p:nvPr/>
        </p:nvSpPr>
        <p:spPr bwMode="auto">
          <a:xfrm>
            <a:off x="4572000" y="1916113"/>
            <a:ext cx="4248150" cy="2862262"/>
          </a:xfrm>
          <a:prstGeom prst="rect">
            <a:avLst/>
          </a:prstGeom>
          <a:noFill/>
          <a:ln w="9525">
            <a:noFill/>
            <a:miter lim="800000"/>
            <a:headEnd/>
            <a:tailEnd/>
          </a:ln>
        </p:spPr>
        <p:txBody>
          <a:bodyPr>
            <a:spAutoFit/>
          </a:bodyPr>
          <a:lstStyle/>
          <a:p>
            <a:pPr eaLnBrk="0" hangingPunct="0"/>
            <a:r>
              <a:rPr lang="ru-RU" sz="2000">
                <a:solidFill>
                  <a:schemeClr val="tx2"/>
                </a:solidFill>
              </a:rPr>
              <a:t>Статуя поставлена по случаю победы македонского флота над египетским в 306 году до н. э. Богиня была изображена как бы на носу корабля, возвещающей победу звуком трубы.</a:t>
            </a:r>
          </a:p>
          <a:p>
            <a:pPr eaLnBrk="0" hangingPunct="0"/>
            <a:r>
              <a:rPr lang="ru-RU" sz="2000">
                <a:solidFill>
                  <a:schemeClr val="tx2"/>
                </a:solidFill>
              </a:rPr>
              <a:t>Пафос победы выражен в стремительном движении богини, в широком взмахе ее крыльев.</a:t>
            </a:r>
          </a:p>
        </p:txBody>
      </p:sp>
    </p:spTree>
  </p:cSld>
  <p:clrMapOvr>
    <a:masterClrMapping/>
  </p:clrMapOvr>
  <p:transition advClick="0" advTm="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Заголовок 1"/>
          <p:cNvSpPr>
            <a:spLocks noGrp="1"/>
          </p:cNvSpPr>
          <p:nvPr>
            <p:ph type="title" idx="4294967295"/>
          </p:nvPr>
        </p:nvSpPr>
        <p:spPr>
          <a:xfrm>
            <a:off x="5059363" y="357188"/>
            <a:ext cx="4084637" cy="2208212"/>
          </a:xfrm>
        </p:spPr>
        <p:txBody>
          <a:bodyPr>
            <a:normAutofit fontScale="90000"/>
          </a:bodyPr>
          <a:lstStyle/>
          <a:p>
            <a:pPr eaLnBrk="1" fontAlgn="auto" hangingPunct="1">
              <a:spcAft>
                <a:spcPts val="0"/>
              </a:spcAft>
              <a:defRPr/>
            </a:pPr>
            <a:r>
              <a:rPr lang="ru-RU" sz="3600" b="1" smtClean="0">
                <a:solidFill>
                  <a:srgbClr val="F8FAA4"/>
                </a:solidFill>
              </a:rPr>
              <a:t>Ника,  развязывающая сандалию </a:t>
            </a:r>
            <a:br>
              <a:rPr lang="ru-RU" sz="3600" b="1" smtClean="0">
                <a:solidFill>
                  <a:srgbClr val="F8FAA4"/>
                </a:solidFill>
              </a:rPr>
            </a:br>
            <a:endParaRPr lang="ru-RU" sz="3600" b="1" smtClean="0"/>
          </a:p>
        </p:txBody>
      </p:sp>
      <p:pic>
        <p:nvPicPr>
          <p:cNvPr id="35843" name="Picture 3"/>
          <p:cNvPicPr>
            <a:picLocks noChangeAspect="1" noChangeArrowheads="1"/>
          </p:cNvPicPr>
          <p:nvPr/>
        </p:nvPicPr>
        <p:blipFill>
          <a:blip r:embed="rId2"/>
          <a:srcRect/>
          <a:stretch>
            <a:fillRect/>
          </a:stretch>
        </p:blipFill>
        <p:spPr bwMode="auto">
          <a:xfrm>
            <a:off x="250825" y="836613"/>
            <a:ext cx="4143375" cy="5786437"/>
          </a:xfrm>
          <a:prstGeom prst="rect">
            <a:avLst/>
          </a:prstGeom>
          <a:noFill/>
          <a:ln w="9525">
            <a:noFill/>
            <a:miter lim="800000"/>
            <a:headEnd/>
            <a:tailEnd/>
          </a:ln>
        </p:spPr>
      </p:pic>
      <p:sp>
        <p:nvSpPr>
          <p:cNvPr id="35844" name="Rectangle 1"/>
          <p:cNvSpPr>
            <a:spLocks noChangeArrowheads="1"/>
          </p:cNvSpPr>
          <p:nvPr/>
        </p:nvSpPr>
        <p:spPr bwMode="auto">
          <a:xfrm rot="10800000" flipV="1">
            <a:off x="4716463" y="2528888"/>
            <a:ext cx="4103687" cy="4032250"/>
          </a:xfrm>
          <a:prstGeom prst="rect">
            <a:avLst/>
          </a:prstGeom>
          <a:noFill/>
          <a:ln w="9525">
            <a:noFill/>
            <a:miter lim="800000"/>
            <a:headEnd/>
            <a:tailEnd/>
          </a:ln>
        </p:spPr>
        <p:txBody>
          <a:bodyPr anchor="ctr">
            <a:spAutoFit/>
          </a:bodyPr>
          <a:lstStyle/>
          <a:p>
            <a:pPr eaLnBrk="0" hangingPunct="0"/>
            <a:r>
              <a:rPr lang="ru-RU" sz="2800">
                <a:solidFill>
                  <a:schemeClr val="tx2"/>
                </a:solidFill>
              </a:rPr>
              <a:t>Богиня изображена </a:t>
            </a:r>
          </a:p>
          <a:p>
            <a:pPr eaLnBrk="0" hangingPunct="0"/>
            <a:r>
              <a:rPr lang="ru-RU" sz="2800">
                <a:solidFill>
                  <a:schemeClr val="tx2"/>
                </a:solidFill>
              </a:rPr>
              <a:t>развязывающей сандалию перед тем, как войти в храм</a:t>
            </a:r>
          </a:p>
          <a:p>
            <a:pPr eaLnBrk="0" hangingPunct="0"/>
            <a:endParaRPr lang="ru-RU" sz="2400">
              <a:solidFill>
                <a:srgbClr val="F8FAA4"/>
              </a:solidFill>
            </a:endParaRPr>
          </a:p>
          <a:p>
            <a:pPr eaLnBrk="0" hangingPunct="0"/>
            <a:endParaRPr lang="ru-RU" sz="2400">
              <a:solidFill>
                <a:srgbClr val="F8FAA4"/>
              </a:solidFill>
            </a:endParaRPr>
          </a:p>
          <a:p>
            <a:pPr eaLnBrk="0" hangingPunct="0"/>
            <a:endParaRPr lang="ru-RU" sz="2400">
              <a:solidFill>
                <a:srgbClr val="F8FAA4"/>
              </a:solidFill>
            </a:endParaRPr>
          </a:p>
          <a:p>
            <a:pPr eaLnBrk="0" hangingPunct="0"/>
            <a:r>
              <a:rPr lang="ru-RU" sz="2400">
                <a:solidFill>
                  <a:schemeClr val="tx2"/>
                </a:solidFill>
              </a:rPr>
              <a:t>Мрамор. Афины</a:t>
            </a:r>
          </a:p>
          <a:p>
            <a:pPr eaLnBrk="0" hangingPunct="0"/>
            <a:endParaRPr lang="ru-RU" sz="2400">
              <a:solidFill>
                <a:srgbClr val="F8FAA4"/>
              </a:solidFill>
            </a:endParaRPr>
          </a:p>
          <a:p>
            <a:pPr eaLnBrk="0" hangingPunct="0"/>
            <a:endParaRPr lang="ru-RU" sz="2400">
              <a:solidFill>
                <a:srgbClr val="F8FAA4"/>
              </a:solidFill>
            </a:endParaRPr>
          </a:p>
        </p:txBody>
      </p:sp>
    </p:spTree>
  </p:cSld>
  <p:clrMapOvr>
    <a:masterClrMapping/>
  </p:clrMapOvr>
  <p:transition advClick="0" advTm="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3"/>
          <p:cNvPicPr>
            <a:picLocks noGrp="1" noChangeAspect="1" noChangeArrowheads="1"/>
          </p:cNvPicPr>
          <p:nvPr>
            <p:ph idx="1"/>
          </p:nvPr>
        </p:nvPicPr>
        <p:blipFill>
          <a:blip r:embed="rId2"/>
          <a:srcRect/>
          <a:stretch>
            <a:fillRect/>
          </a:stretch>
        </p:blipFill>
        <p:spPr>
          <a:xfrm>
            <a:off x="539750" y="692150"/>
            <a:ext cx="2808288" cy="5976938"/>
          </a:xfrm>
          <a:solidFill>
            <a:srgbClr val="FFFF99"/>
          </a:solidFill>
          <a:ln w="19050">
            <a:solidFill>
              <a:srgbClr val="FFFF99"/>
            </a:solidFill>
          </a:ln>
        </p:spPr>
      </p:pic>
      <p:sp>
        <p:nvSpPr>
          <p:cNvPr id="2" name="Rectangle 2"/>
          <p:cNvSpPr>
            <a:spLocks noGrp="1" noChangeArrowheads="1"/>
          </p:cNvSpPr>
          <p:nvPr>
            <p:ph type="title"/>
          </p:nvPr>
        </p:nvSpPr>
        <p:spPr>
          <a:xfrm>
            <a:off x="3419475" y="692150"/>
            <a:ext cx="5543550" cy="561975"/>
          </a:xfrm>
        </p:spPr>
        <p:txBody>
          <a:bodyPr>
            <a:normAutofit fontScale="90000"/>
          </a:bodyPr>
          <a:lstStyle/>
          <a:p>
            <a:pPr algn="ctr" eaLnBrk="1" fontAlgn="auto" hangingPunct="1">
              <a:spcAft>
                <a:spcPts val="0"/>
              </a:spcAft>
              <a:defRPr/>
            </a:pPr>
            <a:r>
              <a:rPr lang="ru-RU" sz="4000" b="1" smtClean="0">
                <a:solidFill>
                  <a:srgbClr val="FFFF99"/>
                </a:solidFill>
              </a:rPr>
              <a:t>Венера  </a:t>
            </a:r>
            <a:r>
              <a:rPr lang="ru-RU" sz="4000" b="1" err="1" smtClean="0">
                <a:solidFill>
                  <a:srgbClr val="FFFF99"/>
                </a:solidFill>
              </a:rPr>
              <a:t>Милосская</a:t>
            </a:r>
            <a:endParaRPr lang="ru-RU" sz="4000" b="1" smtClean="0">
              <a:solidFill>
                <a:srgbClr val="FFFF99"/>
              </a:solidFill>
            </a:endParaRPr>
          </a:p>
        </p:txBody>
      </p:sp>
      <p:sp>
        <p:nvSpPr>
          <p:cNvPr id="36868" name="Rectangle 4"/>
          <p:cNvSpPr>
            <a:spLocks noChangeArrowheads="1"/>
          </p:cNvSpPr>
          <p:nvPr/>
        </p:nvSpPr>
        <p:spPr bwMode="auto">
          <a:xfrm>
            <a:off x="3563938" y="1557338"/>
            <a:ext cx="5257800" cy="4400550"/>
          </a:xfrm>
          <a:prstGeom prst="rect">
            <a:avLst/>
          </a:prstGeom>
          <a:noFill/>
          <a:ln w="9525">
            <a:noFill/>
            <a:miter lim="800000"/>
            <a:headEnd/>
            <a:tailEnd/>
          </a:ln>
        </p:spPr>
        <p:txBody>
          <a:bodyPr anchor="ctr">
            <a:spAutoFit/>
          </a:bodyPr>
          <a:lstStyle/>
          <a:p>
            <a:r>
              <a:rPr lang="ru-RU" sz="2000"/>
              <a:t>8 апреля 1820 года греческий крестьянин с острова Мелос по имени Иоргос, копая землю, почувствовал, что его лопата, глухо звякнув, натолкнулась на что-то твердое. </a:t>
            </a:r>
          </a:p>
          <a:p>
            <a:r>
              <a:rPr lang="ru-RU" sz="2000"/>
              <a:t>Иоргос  копнул рядом — тот же результат. Он отступил на шаг, но и здесь заступ не желал входить в землю.</a:t>
            </a:r>
          </a:p>
          <a:p>
            <a:r>
              <a:rPr lang="ru-RU" sz="2000"/>
              <a:t>Сначала Иоргос увидел каменную нишу. Она была примерно в четыре-пять метров шириной. В каменном склепе он, к своему удивлению, нашел статую из мрамора. </a:t>
            </a:r>
          </a:p>
          <a:p>
            <a:r>
              <a:rPr lang="ru-RU" sz="2000"/>
              <a:t>Это и была  Венера.</a:t>
            </a:r>
          </a:p>
          <a:p>
            <a:pPr eaLnBrk="0" hangingPunct="0"/>
            <a:endParaRPr lang="ru-RU" sz="2000">
              <a:solidFill>
                <a:schemeClr val="accent2"/>
              </a:solidFill>
            </a:endParaRPr>
          </a:p>
        </p:txBody>
      </p:sp>
      <p:sp>
        <p:nvSpPr>
          <p:cNvPr id="36869" name="Rectangle 5"/>
          <p:cNvSpPr txBox="1">
            <a:spLocks noChangeArrowheads="1"/>
          </p:cNvSpPr>
          <p:nvPr/>
        </p:nvSpPr>
        <p:spPr bwMode="auto">
          <a:xfrm>
            <a:off x="3851275" y="5805488"/>
            <a:ext cx="5040313" cy="863600"/>
          </a:xfrm>
          <a:prstGeom prst="rect">
            <a:avLst/>
          </a:prstGeom>
          <a:noFill/>
          <a:ln w="9525">
            <a:noFill/>
            <a:miter lim="800000"/>
            <a:headEnd/>
            <a:tailEnd/>
          </a:ln>
        </p:spPr>
        <p:txBody>
          <a:bodyPr/>
          <a:lstStyle/>
          <a:p>
            <a:pPr marL="342900" indent="-342900" algn="r">
              <a:spcBef>
                <a:spcPct val="20000"/>
              </a:spcBef>
              <a:buClr>
                <a:schemeClr val="accent1"/>
              </a:buClr>
              <a:buSzPct val="85000"/>
              <a:buFont typeface="Wingdings" pitchFamily="2" charset="2"/>
              <a:buNone/>
            </a:pPr>
            <a:r>
              <a:rPr lang="ru-RU" sz="2000" b="1">
                <a:solidFill>
                  <a:schemeClr val="tx2"/>
                </a:solidFill>
              </a:rPr>
              <a:t>Агесандр. Венера Милосская. </a:t>
            </a:r>
          </a:p>
          <a:p>
            <a:pPr marL="342900" indent="-342900" algn="r">
              <a:spcBef>
                <a:spcPct val="20000"/>
              </a:spcBef>
              <a:buClr>
                <a:schemeClr val="accent1"/>
              </a:buClr>
              <a:buSzPct val="85000"/>
            </a:pPr>
            <a:r>
              <a:rPr lang="ru-RU" sz="2000"/>
              <a:t>Лувр. </a:t>
            </a:r>
            <a:r>
              <a:rPr lang="ru-RU" sz="2000" b="1"/>
              <a:t>120 г до н.э.</a:t>
            </a:r>
            <a:r>
              <a:rPr lang="ru-RU"/>
              <a:t> </a:t>
            </a:r>
            <a:endParaRPr lang="ru-RU" sz="2000">
              <a:solidFill>
                <a:schemeClr val="tx2"/>
              </a:solidFill>
            </a:endParaRPr>
          </a:p>
          <a:p>
            <a:pPr marL="342900" indent="-342900" algn="r">
              <a:spcBef>
                <a:spcPct val="20000"/>
              </a:spcBef>
              <a:buClr>
                <a:schemeClr val="accent1"/>
              </a:buClr>
              <a:buSzPct val="85000"/>
              <a:buFont typeface="Wingdings" pitchFamily="2" charset="2"/>
              <a:buNone/>
            </a:pPr>
            <a:endParaRPr lang="ru-RU" sz="2000">
              <a:solidFill>
                <a:schemeClr val="tx2"/>
              </a:solidFill>
            </a:endParaRPr>
          </a:p>
        </p:txBody>
      </p:sp>
    </p:spTree>
  </p:cSld>
  <p:clrMapOvr>
    <a:masterClrMapping/>
  </p:clrMapOvr>
  <p:transition advClick="0" advTm="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Прямоугольник 1"/>
          <p:cNvSpPr>
            <a:spLocks noChangeArrowheads="1"/>
          </p:cNvSpPr>
          <p:nvPr/>
        </p:nvSpPr>
        <p:spPr bwMode="auto">
          <a:xfrm>
            <a:off x="0" y="285750"/>
            <a:ext cx="9144000" cy="6556375"/>
          </a:xfrm>
          <a:prstGeom prst="rect">
            <a:avLst/>
          </a:prstGeom>
          <a:noFill/>
          <a:ln w="9525">
            <a:noFill/>
            <a:miter lim="800000"/>
            <a:headEnd/>
            <a:tailEnd/>
          </a:ln>
        </p:spPr>
        <p:txBody>
          <a:bodyPr>
            <a:spAutoFit/>
          </a:bodyPr>
          <a:lstStyle/>
          <a:p>
            <a:r>
              <a:rPr lang="ru-RU" sz="2800"/>
              <a:t>Были ли руки?</a:t>
            </a:r>
          </a:p>
          <a:p>
            <a:r>
              <a:rPr lang="ru-RU" sz="2800"/>
              <a:t>Существует предположение, что рук Венера Милосская лишилась не в глубокой древности, а срезу же после ее приобретения лейтенантом Вуатье. Будто бы из-за прекрасного произведения искусства заспорили французские и турецкие моряки, и при выяснении отношений повредили статую.</a:t>
            </a:r>
          </a:p>
          <a:p>
            <a:r>
              <a:rPr lang="ru-RU" sz="2800"/>
              <a:t>Большинство ученых сегодня считают, однако, что в момент обнаружения рук уже не хватало. Служа объектом поклонения, в первоначальном виде статуя была раскрашена и драпирована, а кроме этого на ее запястья жрецы надевали металлические браслеты. Возможно, что в ладони Афродита держала яблоко</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http://fb.ru/media/i/1/1/2/7/6/i/11276.jpg"/>
          <p:cNvPicPr>
            <a:picLocks noChangeAspect="1" noChangeArrowheads="1"/>
          </p:cNvPicPr>
          <p:nvPr/>
        </p:nvPicPr>
        <p:blipFill>
          <a:blip r:embed="rId2"/>
          <a:srcRect/>
          <a:stretch>
            <a:fillRect/>
          </a:stretch>
        </p:blipFill>
        <p:spPr bwMode="auto">
          <a:xfrm>
            <a:off x="269875" y="266700"/>
            <a:ext cx="8874125" cy="6591300"/>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3"/>
          <p:cNvPicPr>
            <a:picLocks noGrp="1" noChangeAspect="1" noChangeArrowheads="1"/>
          </p:cNvPicPr>
          <p:nvPr>
            <p:ph idx="1"/>
          </p:nvPr>
        </p:nvPicPr>
        <p:blipFill>
          <a:blip r:embed="rId2"/>
          <a:srcRect t="4105" b="1219"/>
          <a:stretch>
            <a:fillRect/>
          </a:stretch>
        </p:blipFill>
        <p:spPr>
          <a:xfrm>
            <a:off x="0" y="214313"/>
            <a:ext cx="4286250" cy="5969000"/>
          </a:xfrm>
        </p:spPr>
      </p:pic>
      <p:sp>
        <p:nvSpPr>
          <p:cNvPr id="38914" name="Rectangle 2"/>
          <p:cNvSpPr>
            <a:spLocks noGrp="1" noChangeArrowheads="1"/>
          </p:cNvSpPr>
          <p:nvPr>
            <p:ph type="title"/>
          </p:nvPr>
        </p:nvSpPr>
        <p:spPr>
          <a:xfrm>
            <a:off x="4500562" y="0"/>
            <a:ext cx="3898900" cy="1285835"/>
          </a:xfrm>
        </p:spPr>
        <p:txBody>
          <a:bodyPr>
            <a:normAutofit fontScale="90000"/>
          </a:bodyPr>
          <a:lstStyle/>
          <a:p>
            <a:pPr algn="ctr" eaLnBrk="1" fontAlgn="auto" hangingPunct="1">
              <a:spcAft>
                <a:spcPts val="0"/>
              </a:spcAft>
              <a:defRPr/>
            </a:pPr>
            <a:r>
              <a:rPr lang="ru-RU" sz="3200" b="1" smtClean="0">
                <a:solidFill>
                  <a:srgbClr val="FFFF99"/>
                </a:solidFill>
              </a:rPr>
              <a:t>Лаокоон и его сыновья</a:t>
            </a:r>
            <a:br>
              <a:rPr lang="ru-RU" sz="3200" b="1" smtClean="0">
                <a:solidFill>
                  <a:srgbClr val="FFFF99"/>
                </a:solidFill>
              </a:rPr>
            </a:br>
            <a:endParaRPr lang="ru-RU" sz="3200" b="1" smtClean="0">
              <a:solidFill>
                <a:srgbClr val="FFFF99"/>
              </a:solidFill>
            </a:endParaRPr>
          </a:p>
        </p:txBody>
      </p:sp>
      <p:sp>
        <p:nvSpPr>
          <p:cNvPr id="39940" name="Rectangle 4"/>
          <p:cNvSpPr>
            <a:spLocks noChangeArrowheads="1"/>
          </p:cNvSpPr>
          <p:nvPr/>
        </p:nvSpPr>
        <p:spPr bwMode="auto">
          <a:xfrm>
            <a:off x="4284663" y="857250"/>
            <a:ext cx="4859337" cy="4800600"/>
          </a:xfrm>
          <a:prstGeom prst="rect">
            <a:avLst/>
          </a:prstGeom>
          <a:noFill/>
          <a:ln w="9525">
            <a:noFill/>
            <a:miter lim="800000"/>
            <a:headEnd/>
            <a:tailEnd/>
          </a:ln>
        </p:spPr>
        <p:txBody>
          <a:bodyPr anchor="ctr">
            <a:spAutoFit/>
          </a:bodyPr>
          <a:lstStyle/>
          <a:p>
            <a:pPr eaLnBrk="0" hangingPunct="0"/>
            <a:endParaRPr lang="ru-RU"/>
          </a:p>
          <a:p>
            <a:pPr eaLnBrk="0" hangingPunct="0"/>
            <a:r>
              <a:rPr lang="ru-RU"/>
              <a:t>Лаокоон, ты никого не спас!</a:t>
            </a:r>
            <a:br>
              <a:rPr lang="ru-RU"/>
            </a:br>
            <a:r>
              <a:rPr lang="ru-RU"/>
              <a:t>Ни городу, ни миру - не спаситель.</a:t>
            </a:r>
            <a:br>
              <a:rPr lang="ru-RU"/>
            </a:br>
            <a:r>
              <a:rPr lang="ru-RU"/>
              <a:t>Бессилен разум. Гордой Трое пасть </a:t>
            </a:r>
            <a:br>
              <a:rPr lang="ru-RU"/>
            </a:br>
            <a:r>
              <a:rPr lang="ru-RU"/>
              <a:t>предрешено; круг роковых событий </a:t>
            </a:r>
            <a:br>
              <a:rPr lang="ru-RU"/>
            </a:br>
            <a:r>
              <a:rPr lang="ru-RU"/>
              <a:t>замкнулся в удушающем венце </a:t>
            </a:r>
            <a:br>
              <a:rPr lang="ru-RU"/>
            </a:br>
            <a:r>
              <a:rPr lang="ru-RU"/>
              <a:t>колец змеиных. Ужас на лице, </a:t>
            </a:r>
            <a:br>
              <a:rPr lang="ru-RU"/>
            </a:br>
            <a:r>
              <a:rPr lang="ru-RU"/>
              <a:t>мольба и стоны твоего ребёнка;</a:t>
            </a:r>
            <a:br>
              <a:rPr lang="ru-RU"/>
            </a:br>
            <a:r>
              <a:rPr lang="ru-RU"/>
              <a:t>другого сына обеззвучил яд. </a:t>
            </a:r>
            <a:br>
              <a:rPr lang="ru-RU"/>
            </a:br>
            <a:r>
              <a:rPr lang="ru-RU"/>
              <a:t>Твой обморок. Твой хрип: "Пусть буду я..." </a:t>
            </a:r>
            <a:br>
              <a:rPr lang="ru-RU"/>
            </a:br>
            <a:r>
              <a:rPr lang="ru-RU"/>
              <a:t>(...Как блеяние жертвенных ягнят </a:t>
            </a:r>
            <a:br>
              <a:rPr lang="ru-RU"/>
            </a:br>
            <a:r>
              <a:rPr lang="ru-RU"/>
              <a:t>Сквозь морок и пронзительно, и тонко!..) </a:t>
            </a:r>
            <a:br>
              <a:rPr lang="ru-RU"/>
            </a:br>
            <a:r>
              <a:rPr lang="ru-RU"/>
              <a:t>И снова – явь. И яд. Они сильней! </a:t>
            </a:r>
            <a:br>
              <a:rPr lang="ru-RU"/>
            </a:br>
            <a:r>
              <a:rPr lang="ru-RU"/>
              <a:t>В змеиной пасти мощно злоба пышет... </a:t>
            </a:r>
            <a:br>
              <a:rPr lang="ru-RU"/>
            </a:br>
            <a:r>
              <a:rPr lang="ru-RU"/>
              <a:t>Лаокоон, и кто ж тебя услышал?! </a:t>
            </a:r>
            <a:br>
              <a:rPr lang="ru-RU"/>
            </a:br>
            <a:r>
              <a:rPr lang="ru-RU"/>
              <a:t>Вот мальчики твои... Они... не дышат. </a:t>
            </a:r>
            <a:br>
              <a:rPr lang="ru-RU"/>
            </a:br>
            <a:r>
              <a:rPr lang="ru-RU"/>
              <a:t>Но в каждой Трое ждут своих коней. </a:t>
            </a:r>
          </a:p>
        </p:txBody>
      </p:sp>
      <p:sp>
        <p:nvSpPr>
          <p:cNvPr id="39941" name="Прямоугольник 4"/>
          <p:cNvSpPr>
            <a:spLocks noChangeArrowheads="1"/>
          </p:cNvSpPr>
          <p:nvPr/>
        </p:nvSpPr>
        <p:spPr bwMode="auto">
          <a:xfrm>
            <a:off x="0" y="6273800"/>
            <a:ext cx="4572000" cy="584200"/>
          </a:xfrm>
          <a:prstGeom prst="rect">
            <a:avLst/>
          </a:prstGeom>
          <a:noFill/>
          <a:ln w="9525">
            <a:noFill/>
            <a:miter lim="800000"/>
            <a:headEnd/>
            <a:tailEnd/>
          </a:ln>
        </p:spPr>
        <p:txBody>
          <a:bodyPr>
            <a:spAutoFit/>
          </a:bodyPr>
          <a:lstStyle/>
          <a:p>
            <a:r>
              <a:rPr lang="ru-RU" sz="1600"/>
              <a:t>Скульптура работы греческих ваятелей с Родоса — Агесандра, Полидора и Афинодора</a:t>
            </a:r>
          </a:p>
        </p:txBody>
      </p:sp>
    </p:spTree>
  </p:cSld>
  <p:clrMapOvr>
    <a:masterClrMapping/>
  </p:clrMapOvr>
  <p:transition advClick="0" advTm="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4" name="Picture 2" descr="D:\Мои документы\Рабочий стол\акрополь\Polykleitos, Doryphoros, Roman copy after an original ca 450-440.jpg"/>
          <p:cNvPicPr>
            <a:picLocks noChangeAspect="1" noChangeArrowheads="1"/>
          </p:cNvPicPr>
          <p:nvPr/>
        </p:nvPicPr>
        <p:blipFill>
          <a:blip r:embed="rId2"/>
          <a:srcRect/>
          <a:stretch>
            <a:fillRect/>
          </a:stretch>
        </p:blipFill>
        <p:spPr bwMode="auto">
          <a:xfrm>
            <a:off x="6804025" y="476250"/>
            <a:ext cx="2057400" cy="2665413"/>
          </a:xfrm>
          <a:prstGeom prst="rect">
            <a:avLst/>
          </a:prstGeom>
          <a:noFill/>
          <a:ln w="9525">
            <a:noFill/>
            <a:miter lim="800000"/>
            <a:headEnd/>
            <a:tailEnd/>
          </a:ln>
        </p:spPr>
      </p:pic>
      <p:pic>
        <p:nvPicPr>
          <p:cNvPr id="56325" name="Picture 3" descr="D:\Мои документы\Рабочий стол\акрополь\AAEDIPG2Myron, Diskobolos, Roman copy after bronze original of c 450.jpg"/>
          <p:cNvPicPr>
            <a:picLocks noChangeAspect="1" noChangeArrowheads="1"/>
          </p:cNvPicPr>
          <p:nvPr/>
        </p:nvPicPr>
        <p:blipFill>
          <a:blip r:embed="rId3"/>
          <a:srcRect/>
          <a:stretch>
            <a:fillRect/>
          </a:stretch>
        </p:blipFill>
        <p:spPr bwMode="auto">
          <a:xfrm>
            <a:off x="4427538" y="260350"/>
            <a:ext cx="1949450" cy="2520950"/>
          </a:xfrm>
          <a:prstGeom prst="rect">
            <a:avLst/>
          </a:prstGeom>
          <a:noFill/>
          <a:ln w="9525">
            <a:noFill/>
            <a:miter lim="800000"/>
            <a:headEnd/>
            <a:tailEnd/>
          </a:ln>
        </p:spPr>
      </p:pic>
      <p:pic>
        <p:nvPicPr>
          <p:cNvPr id="12298" name="Picture 10" descr="{2DDC6F20-C48F-4DEE-9F7F-72A89DCF9F5E}"/>
          <p:cNvPicPr>
            <a:picLocks noChangeAspect="1" noChangeArrowheads="1"/>
          </p:cNvPicPr>
          <p:nvPr/>
        </p:nvPicPr>
        <p:blipFill>
          <a:blip r:embed="rId4"/>
          <a:srcRect/>
          <a:stretch>
            <a:fillRect/>
          </a:stretch>
        </p:blipFill>
        <p:spPr bwMode="auto">
          <a:xfrm>
            <a:off x="6877050" y="3402013"/>
            <a:ext cx="1728788" cy="3455987"/>
          </a:xfrm>
          <a:prstGeom prst="rect">
            <a:avLst/>
          </a:prstGeom>
          <a:noFill/>
          <a:ln w="9525">
            <a:noFill/>
            <a:miter lim="800000"/>
            <a:headEnd/>
            <a:tailEnd/>
          </a:ln>
        </p:spPr>
      </p:pic>
      <p:pic>
        <p:nvPicPr>
          <p:cNvPr id="56327" name="Picture 7" descr="Афродита Книдская"/>
          <p:cNvPicPr>
            <a:picLocks noChangeAspect="1" noChangeArrowheads="1"/>
          </p:cNvPicPr>
          <p:nvPr/>
        </p:nvPicPr>
        <p:blipFill>
          <a:blip r:embed="rId5"/>
          <a:srcRect/>
          <a:stretch>
            <a:fillRect/>
          </a:stretch>
        </p:blipFill>
        <p:spPr bwMode="auto">
          <a:xfrm>
            <a:off x="4787900" y="3473450"/>
            <a:ext cx="1498600" cy="3384550"/>
          </a:xfrm>
          <a:prstGeom prst="rect">
            <a:avLst/>
          </a:prstGeom>
          <a:noFill/>
          <a:ln w="9525">
            <a:noFill/>
            <a:miter lim="800000"/>
            <a:headEnd/>
            <a:tailEnd/>
          </a:ln>
        </p:spPr>
      </p:pic>
      <p:pic>
        <p:nvPicPr>
          <p:cNvPr id="56328" name="Picture 2" descr="D:\Мои документы\Рабочий стол\акрополь\Геракл, борющийся со львом, Лисипп.jpg"/>
          <p:cNvPicPr>
            <a:picLocks noChangeAspect="1" noChangeArrowheads="1"/>
          </p:cNvPicPr>
          <p:nvPr/>
        </p:nvPicPr>
        <p:blipFill>
          <a:blip r:embed="rId6"/>
          <a:srcRect/>
          <a:stretch>
            <a:fillRect/>
          </a:stretch>
        </p:blipFill>
        <p:spPr bwMode="auto">
          <a:xfrm>
            <a:off x="2339975" y="0"/>
            <a:ext cx="1625600" cy="2708275"/>
          </a:xfrm>
          <a:prstGeom prst="rect">
            <a:avLst/>
          </a:prstGeom>
          <a:noFill/>
          <a:ln w="9525">
            <a:noFill/>
            <a:miter lim="800000"/>
            <a:headEnd/>
            <a:tailEnd/>
          </a:ln>
        </p:spPr>
      </p:pic>
      <p:pic>
        <p:nvPicPr>
          <p:cNvPr id="56329" name="Picture 6" descr="аполлон Бельведерский"/>
          <p:cNvPicPr>
            <a:picLocks noChangeAspect="1" noChangeArrowheads="1"/>
          </p:cNvPicPr>
          <p:nvPr/>
        </p:nvPicPr>
        <p:blipFill>
          <a:blip r:embed="rId7"/>
          <a:srcRect/>
          <a:stretch>
            <a:fillRect/>
          </a:stretch>
        </p:blipFill>
        <p:spPr bwMode="auto">
          <a:xfrm>
            <a:off x="250825" y="260350"/>
            <a:ext cx="1760538" cy="2952750"/>
          </a:xfrm>
          <a:prstGeom prst="rect">
            <a:avLst/>
          </a:prstGeom>
          <a:noFill/>
          <a:ln w="9525">
            <a:noFill/>
            <a:miter lim="800000"/>
            <a:headEnd/>
            <a:tailEnd/>
          </a:ln>
        </p:spPr>
      </p:pic>
      <p:pic>
        <p:nvPicPr>
          <p:cNvPr id="56330" name="Picture 2" descr="F:\акрополь\Венера Милосская.jpg"/>
          <p:cNvPicPr>
            <a:picLocks noChangeAspect="1" noChangeArrowheads="1"/>
          </p:cNvPicPr>
          <p:nvPr/>
        </p:nvPicPr>
        <p:blipFill>
          <a:blip r:embed="rId8"/>
          <a:srcRect/>
          <a:stretch>
            <a:fillRect/>
          </a:stretch>
        </p:blipFill>
        <p:spPr bwMode="auto">
          <a:xfrm>
            <a:off x="2627313" y="3473450"/>
            <a:ext cx="1692275" cy="3384550"/>
          </a:xfrm>
          <a:prstGeom prst="rect">
            <a:avLst/>
          </a:prstGeom>
          <a:noFill/>
          <a:ln w="9525">
            <a:noFill/>
            <a:miter lim="800000"/>
            <a:headEnd/>
            <a:tailEnd/>
          </a:ln>
        </p:spPr>
      </p:pic>
      <p:pic>
        <p:nvPicPr>
          <p:cNvPr id="56331" name="Picture 7" descr="Ника Самофракийская"/>
          <p:cNvPicPr>
            <a:picLocks noChangeAspect="1" noChangeArrowheads="1"/>
          </p:cNvPicPr>
          <p:nvPr/>
        </p:nvPicPr>
        <p:blipFill>
          <a:blip r:embed="rId9"/>
          <a:srcRect/>
          <a:stretch>
            <a:fillRect/>
          </a:stretch>
        </p:blipFill>
        <p:spPr bwMode="auto">
          <a:xfrm>
            <a:off x="323850" y="3760788"/>
            <a:ext cx="1762125" cy="3097212"/>
          </a:xfrm>
          <a:prstGeom prst="rect">
            <a:avLst/>
          </a:prstGeom>
          <a:noFill/>
          <a:ln w="9525">
            <a:noFill/>
            <a:miter lim="800000"/>
            <a:headEnd/>
            <a:tailEnd/>
          </a:ln>
        </p:spPr>
      </p:pic>
      <p:sp>
        <p:nvSpPr>
          <p:cNvPr id="44042" name="Rectangle 12"/>
          <p:cNvSpPr>
            <a:spLocks noGrp="1" noChangeArrowheads="1"/>
          </p:cNvSpPr>
          <p:nvPr>
            <p:ph type="title"/>
          </p:nvPr>
        </p:nvSpPr>
        <p:spPr>
          <a:xfrm>
            <a:off x="2627313" y="2781300"/>
            <a:ext cx="3543300" cy="595313"/>
          </a:xfrm>
        </p:spPr>
        <p:txBody>
          <a:bodyPr>
            <a:normAutofit fontScale="90000"/>
          </a:bodyPr>
          <a:lstStyle/>
          <a:p>
            <a:pPr eaLnBrk="1" fontAlgn="auto" hangingPunct="1">
              <a:spcAft>
                <a:spcPts val="0"/>
              </a:spcAft>
              <a:defRPr/>
            </a:pPr>
            <a:r>
              <a:rPr lang="ru-RU" sz="3500" b="1" smtClean="0"/>
              <a:t>Проверь себя</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ntr" presetSubtype="16" fill="hold" nodeType="afterEffect">
                                  <p:stCondLst>
                                    <p:cond delay="0"/>
                                  </p:stCondLst>
                                  <p:childTnLst>
                                    <p:set>
                                      <p:cBhvr>
                                        <p:cTn id="6" dur="1" fill="hold">
                                          <p:stCondLst>
                                            <p:cond delay="0"/>
                                          </p:stCondLst>
                                        </p:cTn>
                                        <p:tgtEl>
                                          <p:spTgt spid="12298"/>
                                        </p:tgtEl>
                                        <p:attrNameLst>
                                          <p:attrName>style.visibility</p:attrName>
                                        </p:attrNameLst>
                                      </p:cBhvr>
                                      <p:to>
                                        <p:strVal val="visible"/>
                                      </p:to>
                                    </p:set>
                                    <p:animEffect transition="in" filter="diamond(in)">
                                      <p:cBhvr>
                                        <p:cTn id="7" dur="2000"/>
                                        <p:tgtEl>
                                          <p:spTgt spid="1229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3" presetClass="entr" presetSubtype="0" fill="hold" nodeType="clickEffect">
                                  <p:stCondLst>
                                    <p:cond delay="0"/>
                                  </p:stCondLst>
                                  <p:childTnLst>
                                    <p:set>
                                      <p:cBhvr>
                                        <p:cTn id="11" dur="1" fill="hold">
                                          <p:stCondLst>
                                            <p:cond delay="0"/>
                                          </p:stCondLst>
                                        </p:cTn>
                                        <p:tgtEl>
                                          <p:spTgt spid="56329"/>
                                        </p:tgtEl>
                                        <p:attrNameLst>
                                          <p:attrName>style.visibility</p:attrName>
                                        </p:attrNameLst>
                                      </p:cBhvr>
                                      <p:to>
                                        <p:strVal val="visible"/>
                                      </p:to>
                                    </p:set>
                                    <p:anim calcmode="lin" valueType="num">
                                      <p:cBhvr>
                                        <p:cTn id="12" dur="500" fill="hold"/>
                                        <p:tgtEl>
                                          <p:spTgt spid="56329"/>
                                        </p:tgtEl>
                                        <p:attrNameLst>
                                          <p:attrName>ppt_w</p:attrName>
                                        </p:attrNameLst>
                                      </p:cBhvr>
                                      <p:tavLst>
                                        <p:tav tm="0">
                                          <p:val>
                                            <p:fltVal val="0"/>
                                          </p:val>
                                        </p:tav>
                                        <p:tav tm="100000">
                                          <p:val>
                                            <p:strVal val="#ppt_w"/>
                                          </p:val>
                                        </p:tav>
                                      </p:tavLst>
                                    </p:anim>
                                    <p:anim calcmode="lin" valueType="num">
                                      <p:cBhvr>
                                        <p:cTn id="13" dur="500" fill="hold"/>
                                        <p:tgtEl>
                                          <p:spTgt spid="56329"/>
                                        </p:tgtEl>
                                        <p:attrNameLst>
                                          <p:attrName>ppt_h</p:attrName>
                                        </p:attrNameLst>
                                      </p:cBhvr>
                                      <p:tavLst>
                                        <p:tav tm="0">
                                          <p:val>
                                            <p:fltVal val="0"/>
                                          </p:val>
                                        </p:tav>
                                        <p:tav tm="100000">
                                          <p:val>
                                            <p:strVal val="#ppt_h"/>
                                          </p:val>
                                        </p:tav>
                                      </p:tavLst>
                                    </p:anim>
                                    <p:animEffect transition="in" filter="fade">
                                      <p:cBhvr>
                                        <p:cTn id="14" dur="500"/>
                                        <p:tgtEl>
                                          <p:spTgt spid="56329"/>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53" presetClass="entr" presetSubtype="0" fill="hold" nodeType="clickEffect">
                                  <p:stCondLst>
                                    <p:cond delay="0"/>
                                  </p:stCondLst>
                                  <p:childTnLst>
                                    <p:set>
                                      <p:cBhvr>
                                        <p:cTn id="18" dur="1" fill="hold">
                                          <p:stCondLst>
                                            <p:cond delay="0"/>
                                          </p:stCondLst>
                                        </p:cTn>
                                        <p:tgtEl>
                                          <p:spTgt spid="56328"/>
                                        </p:tgtEl>
                                        <p:attrNameLst>
                                          <p:attrName>style.visibility</p:attrName>
                                        </p:attrNameLst>
                                      </p:cBhvr>
                                      <p:to>
                                        <p:strVal val="visible"/>
                                      </p:to>
                                    </p:set>
                                    <p:anim calcmode="lin" valueType="num">
                                      <p:cBhvr>
                                        <p:cTn id="19" dur="500" fill="hold"/>
                                        <p:tgtEl>
                                          <p:spTgt spid="56328"/>
                                        </p:tgtEl>
                                        <p:attrNameLst>
                                          <p:attrName>ppt_w</p:attrName>
                                        </p:attrNameLst>
                                      </p:cBhvr>
                                      <p:tavLst>
                                        <p:tav tm="0">
                                          <p:val>
                                            <p:fltVal val="0"/>
                                          </p:val>
                                        </p:tav>
                                        <p:tav tm="100000">
                                          <p:val>
                                            <p:strVal val="#ppt_w"/>
                                          </p:val>
                                        </p:tav>
                                      </p:tavLst>
                                    </p:anim>
                                    <p:anim calcmode="lin" valueType="num">
                                      <p:cBhvr>
                                        <p:cTn id="20" dur="500" fill="hold"/>
                                        <p:tgtEl>
                                          <p:spTgt spid="56328"/>
                                        </p:tgtEl>
                                        <p:attrNameLst>
                                          <p:attrName>ppt_h</p:attrName>
                                        </p:attrNameLst>
                                      </p:cBhvr>
                                      <p:tavLst>
                                        <p:tav tm="0">
                                          <p:val>
                                            <p:fltVal val="0"/>
                                          </p:val>
                                        </p:tav>
                                        <p:tav tm="100000">
                                          <p:val>
                                            <p:strVal val="#ppt_h"/>
                                          </p:val>
                                        </p:tav>
                                      </p:tavLst>
                                    </p:anim>
                                    <p:animEffect transition="in" filter="fade">
                                      <p:cBhvr>
                                        <p:cTn id="21" dur="500"/>
                                        <p:tgtEl>
                                          <p:spTgt spid="56328"/>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53" presetClass="entr" presetSubtype="0" fill="hold" nodeType="clickEffect">
                                  <p:stCondLst>
                                    <p:cond delay="0"/>
                                  </p:stCondLst>
                                  <p:childTnLst>
                                    <p:set>
                                      <p:cBhvr>
                                        <p:cTn id="25" dur="1" fill="hold">
                                          <p:stCondLst>
                                            <p:cond delay="0"/>
                                          </p:stCondLst>
                                        </p:cTn>
                                        <p:tgtEl>
                                          <p:spTgt spid="56325"/>
                                        </p:tgtEl>
                                        <p:attrNameLst>
                                          <p:attrName>style.visibility</p:attrName>
                                        </p:attrNameLst>
                                      </p:cBhvr>
                                      <p:to>
                                        <p:strVal val="visible"/>
                                      </p:to>
                                    </p:set>
                                    <p:anim calcmode="lin" valueType="num">
                                      <p:cBhvr>
                                        <p:cTn id="26" dur="500" fill="hold"/>
                                        <p:tgtEl>
                                          <p:spTgt spid="56325"/>
                                        </p:tgtEl>
                                        <p:attrNameLst>
                                          <p:attrName>ppt_w</p:attrName>
                                        </p:attrNameLst>
                                      </p:cBhvr>
                                      <p:tavLst>
                                        <p:tav tm="0">
                                          <p:val>
                                            <p:fltVal val="0"/>
                                          </p:val>
                                        </p:tav>
                                        <p:tav tm="100000">
                                          <p:val>
                                            <p:strVal val="#ppt_w"/>
                                          </p:val>
                                        </p:tav>
                                      </p:tavLst>
                                    </p:anim>
                                    <p:anim calcmode="lin" valueType="num">
                                      <p:cBhvr>
                                        <p:cTn id="27" dur="500" fill="hold"/>
                                        <p:tgtEl>
                                          <p:spTgt spid="56325"/>
                                        </p:tgtEl>
                                        <p:attrNameLst>
                                          <p:attrName>ppt_h</p:attrName>
                                        </p:attrNameLst>
                                      </p:cBhvr>
                                      <p:tavLst>
                                        <p:tav tm="0">
                                          <p:val>
                                            <p:fltVal val="0"/>
                                          </p:val>
                                        </p:tav>
                                        <p:tav tm="100000">
                                          <p:val>
                                            <p:strVal val="#ppt_h"/>
                                          </p:val>
                                        </p:tav>
                                      </p:tavLst>
                                    </p:anim>
                                    <p:animEffect transition="in" filter="fade">
                                      <p:cBhvr>
                                        <p:cTn id="28" dur="500"/>
                                        <p:tgtEl>
                                          <p:spTgt spid="56325"/>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53" presetClass="entr" presetSubtype="0" fill="hold" nodeType="clickEffect">
                                  <p:stCondLst>
                                    <p:cond delay="0"/>
                                  </p:stCondLst>
                                  <p:childTnLst>
                                    <p:set>
                                      <p:cBhvr>
                                        <p:cTn id="32" dur="1" fill="hold">
                                          <p:stCondLst>
                                            <p:cond delay="0"/>
                                          </p:stCondLst>
                                        </p:cTn>
                                        <p:tgtEl>
                                          <p:spTgt spid="56324"/>
                                        </p:tgtEl>
                                        <p:attrNameLst>
                                          <p:attrName>style.visibility</p:attrName>
                                        </p:attrNameLst>
                                      </p:cBhvr>
                                      <p:to>
                                        <p:strVal val="visible"/>
                                      </p:to>
                                    </p:set>
                                    <p:anim calcmode="lin" valueType="num">
                                      <p:cBhvr>
                                        <p:cTn id="33" dur="500" fill="hold"/>
                                        <p:tgtEl>
                                          <p:spTgt spid="56324"/>
                                        </p:tgtEl>
                                        <p:attrNameLst>
                                          <p:attrName>ppt_w</p:attrName>
                                        </p:attrNameLst>
                                      </p:cBhvr>
                                      <p:tavLst>
                                        <p:tav tm="0">
                                          <p:val>
                                            <p:fltVal val="0"/>
                                          </p:val>
                                        </p:tav>
                                        <p:tav tm="100000">
                                          <p:val>
                                            <p:strVal val="#ppt_w"/>
                                          </p:val>
                                        </p:tav>
                                      </p:tavLst>
                                    </p:anim>
                                    <p:anim calcmode="lin" valueType="num">
                                      <p:cBhvr>
                                        <p:cTn id="34" dur="500" fill="hold"/>
                                        <p:tgtEl>
                                          <p:spTgt spid="56324"/>
                                        </p:tgtEl>
                                        <p:attrNameLst>
                                          <p:attrName>ppt_h</p:attrName>
                                        </p:attrNameLst>
                                      </p:cBhvr>
                                      <p:tavLst>
                                        <p:tav tm="0">
                                          <p:val>
                                            <p:fltVal val="0"/>
                                          </p:val>
                                        </p:tav>
                                        <p:tav tm="100000">
                                          <p:val>
                                            <p:strVal val="#ppt_h"/>
                                          </p:val>
                                        </p:tav>
                                      </p:tavLst>
                                    </p:anim>
                                    <p:animEffect transition="in" filter="fade">
                                      <p:cBhvr>
                                        <p:cTn id="35" dur="500"/>
                                        <p:tgtEl>
                                          <p:spTgt spid="56324"/>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53" presetClass="entr" presetSubtype="0" fill="hold" nodeType="clickEffect">
                                  <p:stCondLst>
                                    <p:cond delay="0"/>
                                  </p:stCondLst>
                                  <p:childTnLst>
                                    <p:set>
                                      <p:cBhvr>
                                        <p:cTn id="39" dur="1" fill="hold">
                                          <p:stCondLst>
                                            <p:cond delay="0"/>
                                          </p:stCondLst>
                                        </p:cTn>
                                        <p:tgtEl>
                                          <p:spTgt spid="56331"/>
                                        </p:tgtEl>
                                        <p:attrNameLst>
                                          <p:attrName>style.visibility</p:attrName>
                                        </p:attrNameLst>
                                      </p:cBhvr>
                                      <p:to>
                                        <p:strVal val="visible"/>
                                      </p:to>
                                    </p:set>
                                    <p:anim calcmode="lin" valueType="num">
                                      <p:cBhvr>
                                        <p:cTn id="40" dur="500" fill="hold"/>
                                        <p:tgtEl>
                                          <p:spTgt spid="56331"/>
                                        </p:tgtEl>
                                        <p:attrNameLst>
                                          <p:attrName>ppt_w</p:attrName>
                                        </p:attrNameLst>
                                      </p:cBhvr>
                                      <p:tavLst>
                                        <p:tav tm="0">
                                          <p:val>
                                            <p:fltVal val="0"/>
                                          </p:val>
                                        </p:tav>
                                        <p:tav tm="100000">
                                          <p:val>
                                            <p:strVal val="#ppt_w"/>
                                          </p:val>
                                        </p:tav>
                                      </p:tavLst>
                                    </p:anim>
                                    <p:anim calcmode="lin" valueType="num">
                                      <p:cBhvr>
                                        <p:cTn id="41" dur="500" fill="hold"/>
                                        <p:tgtEl>
                                          <p:spTgt spid="56331"/>
                                        </p:tgtEl>
                                        <p:attrNameLst>
                                          <p:attrName>ppt_h</p:attrName>
                                        </p:attrNameLst>
                                      </p:cBhvr>
                                      <p:tavLst>
                                        <p:tav tm="0">
                                          <p:val>
                                            <p:fltVal val="0"/>
                                          </p:val>
                                        </p:tav>
                                        <p:tav tm="100000">
                                          <p:val>
                                            <p:strVal val="#ppt_h"/>
                                          </p:val>
                                        </p:tav>
                                      </p:tavLst>
                                    </p:anim>
                                    <p:animEffect transition="in" filter="fade">
                                      <p:cBhvr>
                                        <p:cTn id="42" dur="500"/>
                                        <p:tgtEl>
                                          <p:spTgt spid="56331"/>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53" presetClass="entr" presetSubtype="0" fill="hold" nodeType="clickEffect">
                                  <p:stCondLst>
                                    <p:cond delay="0"/>
                                  </p:stCondLst>
                                  <p:childTnLst>
                                    <p:set>
                                      <p:cBhvr>
                                        <p:cTn id="46" dur="1" fill="hold">
                                          <p:stCondLst>
                                            <p:cond delay="0"/>
                                          </p:stCondLst>
                                        </p:cTn>
                                        <p:tgtEl>
                                          <p:spTgt spid="56330"/>
                                        </p:tgtEl>
                                        <p:attrNameLst>
                                          <p:attrName>style.visibility</p:attrName>
                                        </p:attrNameLst>
                                      </p:cBhvr>
                                      <p:to>
                                        <p:strVal val="visible"/>
                                      </p:to>
                                    </p:set>
                                    <p:anim calcmode="lin" valueType="num">
                                      <p:cBhvr>
                                        <p:cTn id="47" dur="500" fill="hold"/>
                                        <p:tgtEl>
                                          <p:spTgt spid="56330"/>
                                        </p:tgtEl>
                                        <p:attrNameLst>
                                          <p:attrName>ppt_w</p:attrName>
                                        </p:attrNameLst>
                                      </p:cBhvr>
                                      <p:tavLst>
                                        <p:tav tm="0">
                                          <p:val>
                                            <p:fltVal val="0"/>
                                          </p:val>
                                        </p:tav>
                                        <p:tav tm="100000">
                                          <p:val>
                                            <p:strVal val="#ppt_w"/>
                                          </p:val>
                                        </p:tav>
                                      </p:tavLst>
                                    </p:anim>
                                    <p:anim calcmode="lin" valueType="num">
                                      <p:cBhvr>
                                        <p:cTn id="48" dur="500" fill="hold"/>
                                        <p:tgtEl>
                                          <p:spTgt spid="56330"/>
                                        </p:tgtEl>
                                        <p:attrNameLst>
                                          <p:attrName>ppt_h</p:attrName>
                                        </p:attrNameLst>
                                      </p:cBhvr>
                                      <p:tavLst>
                                        <p:tav tm="0">
                                          <p:val>
                                            <p:fltVal val="0"/>
                                          </p:val>
                                        </p:tav>
                                        <p:tav tm="100000">
                                          <p:val>
                                            <p:strVal val="#ppt_h"/>
                                          </p:val>
                                        </p:tav>
                                      </p:tavLst>
                                    </p:anim>
                                    <p:animEffect transition="in" filter="fade">
                                      <p:cBhvr>
                                        <p:cTn id="49" dur="500"/>
                                        <p:tgtEl>
                                          <p:spTgt spid="56330"/>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53" presetClass="entr" presetSubtype="0" fill="hold" nodeType="clickEffect">
                                  <p:stCondLst>
                                    <p:cond delay="0"/>
                                  </p:stCondLst>
                                  <p:childTnLst>
                                    <p:set>
                                      <p:cBhvr>
                                        <p:cTn id="53" dur="1" fill="hold">
                                          <p:stCondLst>
                                            <p:cond delay="0"/>
                                          </p:stCondLst>
                                        </p:cTn>
                                        <p:tgtEl>
                                          <p:spTgt spid="56327"/>
                                        </p:tgtEl>
                                        <p:attrNameLst>
                                          <p:attrName>style.visibility</p:attrName>
                                        </p:attrNameLst>
                                      </p:cBhvr>
                                      <p:to>
                                        <p:strVal val="visible"/>
                                      </p:to>
                                    </p:set>
                                    <p:anim calcmode="lin" valueType="num">
                                      <p:cBhvr>
                                        <p:cTn id="54" dur="500" fill="hold"/>
                                        <p:tgtEl>
                                          <p:spTgt spid="56327"/>
                                        </p:tgtEl>
                                        <p:attrNameLst>
                                          <p:attrName>ppt_w</p:attrName>
                                        </p:attrNameLst>
                                      </p:cBhvr>
                                      <p:tavLst>
                                        <p:tav tm="0">
                                          <p:val>
                                            <p:fltVal val="0"/>
                                          </p:val>
                                        </p:tav>
                                        <p:tav tm="100000">
                                          <p:val>
                                            <p:strVal val="#ppt_w"/>
                                          </p:val>
                                        </p:tav>
                                      </p:tavLst>
                                    </p:anim>
                                    <p:anim calcmode="lin" valueType="num">
                                      <p:cBhvr>
                                        <p:cTn id="55" dur="500" fill="hold"/>
                                        <p:tgtEl>
                                          <p:spTgt spid="56327"/>
                                        </p:tgtEl>
                                        <p:attrNameLst>
                                          <p:attrName>ppt_h</p:attrName>
                                        </p:attrNameLst>
                                      </p:cBhvr>
                                      <p:tavLst>
                                        <p:tav tm="0">
                                          <p:val>
                                            <p:fltVal val="0"/>
                                          </p:val>
                                        </p:tav>
                                        <p:tav tm="100000">
                                          <p:val>
                                            <p:strVal val="#ppt_h"/>
                                          </p:val>
                                        </p:tav>
                                      </p:tavLst>
                                    </p:anim>
                                    <p:animEffect transition="in" filter="fade">
                                      <p:cBhvr>
                                        <p:cTn id="56" dur="500"/>
                                        <p:tgtEl>
                                          <p:spTgt spid="56327"/>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53" presetClass="entr" presetSubtype="0" fill="hold" nodeType="clickEffect">
                                  <p:stCondLst>
                                    <p:cond delay="0"/>
                                  </p:stCondLst>
                                  <p:childTnLst>
                                    <p:set>
                                      <p:cBhvr>
                                        <p:cTn id="60" dur="1" fill="hold">
                                          <p:stCondLst>
                                            <p:cond delay="0"/>
                                          </p:stCondLst>
                                        </p:cTn>
                                        <p:tgtEl>
                                          <p:spTgt spid="12298"/>
                                        </p:tgtEl>
                                        <p:attrNameLst>
                                          <p:attrName>style.visibility</p:attrName>
                                        </p:attrNameLst>
                                      </p:cBhvr>
                                      <p:to>
                                        <p:strVal val="visible"/>
                                      </p:to>
                                    </p:set>
                                    <p:anim calcmode="lin" valueType="num">
                                      <p:cBhvr>
                                        <p:cTn id="61" dur="500" fill="hold"/>
                                        <p:tgtEl>
                                          <p:spTgt spid="12298"/>
                                        </p:tgtEl>
                                        <p:attrNameLst>
                                          <p:attrName>ppt_w</p:attrName>
                                        </p:attrNameLst>
                                      </p:cBhvr>
                                      <p:tavLst>
                                        <p:tav tm="0">
                                          <p:val>
                                            <p:fltVal val="0"/>
                                          </p:val>
                                        </p:tav>
                                        <p:tav tm="100000">
                                          <p:val>
                                            <p:strVal val="#ppt_w"/>
                                          </p:val>
                                        </p:tav>
                                      </p:tavLst>
                                    </p:anim>
                                    <p:anim calcmode="lin" valueType="num">
                                      <p:cBhvr>
                                        <p:cTn id="62" dur="500" fill="hold"/>
                                        <p:tgtEl>
                                          <p:spTgt spid="12298"/>
                                        </p:tgtEl>
                                        <p:attrNameLst>
                                          <p:attrName>ppt_h</p:attrName>
                                        </p:attrNameLst>
                                      </p:cBhvr>
                                      <p:tavLst>
                                        <p:tav tm="0">
                                          <p:val>
                                            <p:fltVal val="0"/>
                                          </p:val>
                                        </p:tav>
                                        <p:tav tm="100000">
                                          <p:val>
                                            <p:strVal val="#ppt_h"/>
                                          </p:val>
                                        </p:tav>
                                      </p:tavLst>
                                    </p:anim>
                                    <p:animEffect transition="in" filter="fade">
                                      <p:cBhvr>
                                        <p:cTn id="63" dur="500"/>
                                        <p:tgtEl>
                                          <p:spTgt spid="122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10"/>
          <p:cNvSpPr>
            <a:spLocks noGrp="1" noChangeArrowheads="1"/>
          </p:cNvSpPr>
          <p:nvPr>
            <p:ph type="title" sz="quarter"/>
          </p:nvPr>
        </p:nvSpPr>
        <p:spPr>
          <a:xfrm>
            <a:off x="1676400" y="457200"/>
            <a:ext cx="3543300" cy="595313"/>
          </a:xfrm>
        </p:spPr>
        <p:txBody>
          <a:bodyPr>
            <a:normAutofit fontScale="90000"/>
          </a:bodyPr>
          <a:lstStyle/>
          <a:p>
            <a:pPr eaLnBrk="1" fontAlgn="auto" hangingPunct="1">
              <a:spcAft>
                <a:spcPts val="0"/>
              </a:spcAft>
              <a:defRPr/>
            </a:pPr>
            <a:r>
              <a:rPr lang="ru-RU" sz="3500" b="1" smtClean="0"/>
              <a:t>Проверь себя</a:t>
            </a:r>
          </a:p>
        </p:txBody>
      </p:sp>
      <p:pic>
        <p:nvPicPr>
          <p:cNvPr id="41987" name="Picture 2" descr="D:\Мои документы\Рабочий стол\акрополь\Лаокоон.jpg"/>
          <p:cNvPicPr>
            <a:picLocks noChangeAspect="1" noChangeArrowheads="1"/>
          </p:cNvPicPr>
          <p:nvPr/>
        </p:nvPicPr>
        <p:blipFill>
          <a:blip r:embed="rId2"/>
          <a:srcRect/>
          <a:stretch>
            <a:fillRect/>
          </a:stretch>
        </p:blipFill>
        <p:spPr bwMode="auto">
          <a:xfrm>
            <a:off x="4584700" y="1196975"/>
            <a:ext cx="4016375" cy="4608513"/>
          </a:xfrm>
          <a:prstGeom prst="rect">
            <a:avLst/>
          </a:prstGeom>
          <a:noFill/>
          <a:ln w="9525">
            <a:noFill/>
            <a:miter lim="800000"/>
            <a:headEnd/>
            <a:tailEnd/>
          </a:ln>
        </p:spPr>
      </p:pic>
      <p:pic>
        <p:nvPicPr>
          <p:cNvPr id="4" name="Picture 7" descr="{03D3C5C7-E6F8-491E-BDB3-CC9AF8F35DBE}"/>
          <p:cNvPicPr>
            <a:picLocks noChangeAspect="1" noChangeArrowheads="1"/>
          </p:cNvPicPr>
          <p:nvPr/>
        </p:nvPicPr>
        <p:blipFill>
          <a:blip r:embed="rId3"/>
          <a:srcRect/>
          <a:stretch>
            <a:fillRect/>
          </a:stretch>
        </p:blipFill>
        <p:spPr bwMode="auto">
          <a:xfrm>
            <a:off x="500063" y="2143125"/>
            <a:ext cx="2606675" cy="39306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normAutofit fontScale="90000"/>
          </a:bodyPr>
          <a:lstStyle/>
          <a:p>
            <a:pPr eaLnBrk="1" fontAlgn="auto" hangingPunct="1">
              <a:spcAft>
                <a:spcPts val="0"/>
              </a:spcAft>
              <a:defRPr/>
            </a:pPr>
            <a:r>
              <a:rPr lang="ru-RU" smtClean="0"/>
              <a:t>Скульптура </a:t>
            </a:r>
            <a:br>
              <a:rPr lang="ru-RU" smtClean="0"/>
            </a:br>
            <a:r>
              <a:rPr lang="ru-RU" smtClean="0"/>
              <a:t>архаики:</a:t>
            </a:r>
          </a:p>
        </p:txBody>
      </p:sp>
      <p:sp>
        <p:nvSpPr>
          <p:cNvPr id="8195" name="Rectangle 4"/>
          <p:cNvSpPr>
            <a:spLocks noGrp="1" noChangeArrowheads="1"/>
          </p:cNvSpPr>
          <p:nvPr>
            <p:ph type="body" sz="half" idx="1"/>
          </p:nvPr>
        </p:nvSpPr>
        <p:spPr>
          <a:xfrm>
            <a:off x="611188" y="1981200"/>
            <a:ext cx="3889375" cy="4114800"/>
          </a:xfrm>
        </p:spPr>
        <p:txBody>
          <a:bodyPr/>
          <a:lstStyle/>
          <a:p>
            <a:pPr eaLnBrk="1" hangingPunct="1"/>
            <a:r>
              <a:rPr lang="ru-RU" sz="2400" b="1" i="1" smtClean="0"/>
              <a:t>Коры </a:t>
            </a:r>
            <a:r>
              <a:rPr lang="ru-RU" sz="2400" smtClean="0"/>
              <a:t>– девушки в хитонах.</a:t>
            </a:r>
          </a:p>
          <a:p>
            <a:pPr eaLnBrk="1" hangingPunct="1"/>
            <a:r>
              <a:rPr lang="ru-RU" sz="2400" smtClean="0"/>
              <a:t>Воплощали идеал женской красоты;</a:t>
            </a:r>
          </a:p>
          <a:p>
            <a:pPr eaLnBrk="1" hangingPunct="1"/>
            <a:r>
              <a:rPr lang="ru-RU" sz="2400" smtClean="0"/>
              <a:t>Похожи одна на другую: вьющиеся волосы, загадочная улыбка, воплощение изысканности.</a:t>
            </a:r>
          </a:p>
          <a:p>
            <a:pPr eaLnBrk="1" hangingPunct="1"/>
            <a:endParaRPr lang="ru-RU" sz="2400" b="1" i="1" smtClean="0"/>
          </a:p>
        </p:txBody>
      </p:sp>
      <p:pic>
        <p:nvPicPr>
          <p:cNvPr id="8196" name="Picture 2" descr="D:\Мои документы\Рабочий стол\акрополь\Kore (from Chios), 520 bce AAFQOIL0.jpg"/>
          <p:cNvPicPr>
            <a:picLocks noChangeAspect="1" noChangeArrowheads="1"/>
          </p:cNvPicPr>
          <p:nvPr/>
        </p:nvPicPr>
        <p:blipFill>
          <a:blip r:embed="rId2"/>
          <a:srcRect/>
          <a:stretch>
            <a:fillRect/>
          </a:stretch>
        </p:blipFill>
        <p:spPr bwMode="auto">
          <a:xfrm>
            <a:off x="5364163" y="620713"/>
            <a:ext cx="3398837" cy="5486400"/>
          </a:xfrm>
          <a:prstGeom prst="rect">
            <a:avLst/>
          </a:prstGeom>
          <a:noFill/>
          <a:ln w="9525">
            <a:noFill/>
            <a:miter lim="800000"/>
            <a:headEnd/>
            <a:tailEnd/>
          </a:ln>
        </p:spPr>
      </p:pic>
      <p:sp>
        <p:nvSpPr>
          <p:cNvPr id="8197" name="TextBox 7"/>
          <p:cNvSpPr txBox="1">
            <a:spLocks noChangeArrowheads="1"/>
          </p:cNvSpPr>
          <p:nvPr/>
        </p:nvSpPr>
        <p:spPr bwMode="auto">
          <a:xfrm>
            <a:off x="5364163" y="6211888"/>
            <a:ext cx="2200275" cy="369887"/>
          </a:xfrm>
          <a:prstGeom prst="rect">
            <a:avLst/>
          </a:prstGeom>
          <a:noFill/>
          <a:ln w="9525">
            <a:noFill/>
            <a:miter lim="800000"/>
            <a:headEnd/>
            <a:tailEnd/>
          </a:ln>
        </p:spPr>
        <p:txBody>
          <a:bodyPr wrap="none">
            <a:spAutoFit/>
          </a:bodyPr>
          <a:lstStyle/>
          <a:p>
            <a:r>
              <a:rPr lang="ru-RU"/>
              <a:t>Кора. </a:t>
            </a:r>
            <a:r>
              <a:rPr lang="en-US">
                <a:latin typeface="Calibri" pitchFamily="34" charset="0"/>
              </a:rPr>
              <a:t>VI</a:t>
            </a:r>
            <a:r>
              <a:rPr lang="ru-RU"/>
              <a:t> век до н.э.</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p:cNvSpPr>
            <a:spLocks noGrp="1" noChangeArrowheads="1"/>
          </p:cNvSpPr>
          <p:nvPr>
            <p:ph idx="1"/>
          </p:nvPr>
        </p:nvSpPr>
        <p:spPr>
          <a:xfrm>
            <a:off x="395288" y="836613"/>
            <a:ext cx="8362950" cy="5545137"/>
          </a:xfrm>
        </p:spPr>
        <p:txBody>
          <a:bodyPr/>
          <a:lstStyle/>
          <a:p>
            <a:pPr eaLnBrk="1" hangingPunct="1"/>
            <a:r>
              <a:rPr lang="ru-RU" sz="2800" smtClean="0"/>
              <a:t>Конец V—</a:t>
            </a:r>
            <a:r>
              <a:rPr lang="en-US" sz="2800" smtClean="0"/>
              <a:t>IV</a:t>
            </a:r>
            <a:r>
              <a:rPr lang="ru-RU" sz="2800" smtClean="0"/>
              <a:t> в. до н. э. — период бурной духовной жизни Греции, формирования идеалистических идей Сократа и Платона в философии, развивавшихся в борьбе с материалистической философией Демократа, время сложения и новых форм греческого изобразительного искусства. В скульптуре на смену мужественности и суровости образов строгой классики приходит интерес к душевному миру человека, и в пластике находит отражение более сложная и менее прямолинейная его характеристика. </a:t>
            </a:r>
          </a:p>
        </p:txBody>
      </p:sp>
      <p:sp>
        <p:nvSpPr>
          <p:cNvPr id="7170" name="Rectangle 2"/>
          <p:cNvSpPr>
            <a:spLocks noGrp="1" noChangeArrowheads="1"/>
          </p:cNvSpPr>
          <p:nvPr>
            <p:ph type="title"/>
          </p:nvPr>
        </p:nvSpPr>
        <p:spPr/>
        <p:txBody>
          <a:bodyPr>
            <a:normAutofit fontScale="90000"/>
          </a:bodyPr>
          <a:lstStyle/>
          <a:p>
            <a:pPr eaLnBrk="1" fontAlgn="auto" hangingPunct="1">
              <a:spcAft>
                <a:spcPts val="0"/>
              </a:spcAft>
              <a:defRPr/>
            </a:pPr>
            <a:r>
              <a:rPr lang="ru-RU" sz="4000" i="1" smtClean="0"/>
              <a:t/>
            </a:r>
            <a:br>
              <a:rPr lang="ru-RU" sz="4000" i="1" smtClean="0"/>
            </a:br>
            <a:r>
              <a:rPr lang="ru-RU" sz="4000" i="1" smtClean="0"/>
              <a:t>ГРЕЧЕСКАЯ  СКУЛЬПТУРА</a:t>
            </a:r>
            <a:r>
              <a:rPr sz="4000" i="1" smtClean="0"/>
              <a:t> </a:t>
            </a:r>
            <a:r>
              <a:rPr lang="ru-RU" sz="4000" i="1" smtClean="0"/>
              <a:t>КЛАССИКИ</a:t>
            </a:r>
            <a:r>
              <a:rPr lang="ru-RU" sz="4000" smtClean="0"/>
              <a:t/>
            </a:r>
            <a:br>
              <a:rPr lang="ru-RU" sz="4000" smtClean="0"/>
            </a:br>
            <a:endParaRPr lang="ru-RU" sz="400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Заголовок 1"/>
          <p:cNvSpPr>
            <a:spLocks noGrp="1"/>
          </p:cNvSpPr>
          <p:nvPr>
            <p:ph type="title"/>
          </p:nvPr>
        </p:nvSpPr>
        <p:spPr>
          <a:xfrm>
            <a:off x="1142976" y="0"/>
            <a:ext cx="2752724" cy="668338"/>
          </a:xfrm>
        </p:spPr>
        <p:txBody>
          <a:bodyPr>
            <a:normAutofit fontScale="90000"/>
          </a:bodyPr>
          <a:lstStyle/>
          <a:p>
            <a:pPr eaLnBrk="1" fontAlgn="auto" hangingPunct="1">
              <a:spcAft>
                <a:spcPts val="0"/>
              </a:spcAft>
              <a:defRPr/>
            </a:pPr>
            <a:r>
              <a:rPr lang="ru-RU" sz="4400" err="1" smtClean="0"/>
              <a:t>Поликлет</a:t>
            </a:r>
            <a:endParaRPr lang="ru-RU" sz="4400" smtClean="0"/>
          </a:p>
        </p:txBody>
      </p:sp>
      <p:pic>
        <p:nvPicPr>
          <p:cNvPr id="10243" name="Picture 2" descr="D:\Мои документы\Рабочий стол\акрополь\Polykleitos, Doryphoros, Roman copy after an original ca 450-440.jpg"/>
          <p:cNvPicPr>
            <a:picLocks noChangeAspect="1" noChangeArrowheads="1"/>
          </p:cNvPicPr>
          <p:nvPr/>
        </p:nvPicPr>
        <p:blipFill>
          <a:blip r:embed="rId2"/>
          <a:srcRect/>
          <a:stretch>
            <a:fillRect/>
          </a:stretch>
        </p:blipFill>
        <p:spPr bwMode="auto">
          <a:xfrm>
            <a:off x="4929188" y="214313"/>
            <a:ext cx="4006850" cy="5187950"/>
          </a:xfrm>
          <a:prstGeom prst="rect">
            <a:avLst/>
          </a:prstGeom>
          <a:noFill/>
          <a:ln w="9525">
            <a:noFill/>
            <a:miter lim="800000"/>
            <a:headEnd/>
            <a:tailEnd/>
          </a:ln>
        </p:spPr>
      </p:pic>
      <p:sp>
        <p:nvSpPr>
          <p:cNvPr id="6149" name="Прямоугольник 6"/>
          <p:cNvSpPr>
            <a:spLocks noChangeArrowheads="1"/>
          </p:cNvSpPr>
          <p:nvPr/>
        </p:nvSpPr>
        <p:spPr bwMode="auto">
          <a:xfrm>
            <a:off x="4779963" y="5534025"/>
            <a:ext cx="4364037" cy="954088"/>
          </a:xfrm>
          <a:prstGeom prst="rect">
            <a:avLst/>
          </a:prstGeom>
          <a:noFill/>
          <a:ln w="9525">
            <a:noFill/>
            <a:miter lim="800000"/>
            <a:headEnd/>
            <a:tailEnd/>
          </a:ln>
        </p:spPr>
        <p:txBody>
          <a:bodyPr>
            <a:spAutoFit/>
          </a:bodyPr>
          <a:lstStyle/>
          <a:p>
            <a:pPr algn="ctr">
              <a:defRPr/>
            </a:pPr>
            <a:r>
              <a:rPr lang="ru-RU" sz="2400" dirty="0" err="1">
                <a:latin typeface="+mn-lt"/>
              </a:rPr>
              <a:t>Дорифор</a:t>
            </a:r>
            <a:r>
              <a:rPr lang="ru-RU" sz="2400" dirty="0">
                <a:latin typeface="+mn-lt"/>
              </a:rPr>
              <a:t> (копьеносец). </a:t>
            </a:r>
          </a:p>
          <a:p>
            <a:pPr algn="ctr">
              <a:defRPr/>
            </a:pPr>
            <a:r>
              <a:rPr lang="en-US" sz="1600" dirty="0">
                <a:latin typeface="+mn-lt"/>
              </a:rPr>
              <a:t>450-440</a:t>
            </a:r>
            <a:r>
              <a:rPr lang="ru-RU" sz="1600" dirty="0">
                <a:latin typeface="+mn-lt"/>
              </a:rPr>
              <a:t> лет до н.э. Римская копия.</a:t>
            </a:r>
          </a:p>
          <a:p>
            <a:pPr algn="ctr">
              <a:defRPr/>
            </a:pPr>
            <a:r>
              <a:rPr lang="ru-RU" sz="1600" dirty="0">
                <a:latin typeface="+mn-lt"/>
              </a:rPr>
              <a:t>Национальный музей. Неаполь</a:t>
            </a:r>
          </a:p>
        </p:txBody>
      </p:sp>
      <p:sp>
        <p:nvSpPr>
          <p:cNvPr id="10245" name="TextBox 5"/>
          <p:cNvSpPr txBox="1">
            <a:spLocks noChangeArrowheads="1"/>
          </p:cNvSpPr>
          <p:nvPr/>
        </p:nvSpPr>
        <p:spPr bwMode="auto">
          <a:xfrm>
            <a:off x="214313" y="714375"/>
            <a:ext cx="4714875" cy="5940425"/>
          </a:xfrm>
          <a:prstGeom prst="rect">
            <a:avLst/>
          </a:prstGeom>
          <a:noFill/>
          <a:ln w="9525">
            <a:noFill/>
            <a:miter lim="800000"/>
            <a:headEnd/>
            <a:tailEnd/>
          </a:ln>
        </p:spPr>
        <p:txBody>
          <a:bodyPr>
            <a:spAutoFit/>
          </a:bodyPr>
          <a:lstStyle/>
          <a:p>
            <a:r>
              <a:rPr lang="ru-RU" sz="2000"/>
              <a:t>Работы Поликлета стали </a:t>
            </a:r>
          </a:p>
          <a:p>
            <a:r>
              <a:rPr lang="ru-RU" sz="2000"/>
              <a:t>настоящим гимном величию </a:t>
            </a:r>
          </a:p>
          <a:p>
            <a:r>
              <a:rPr lang="ru-RU" sz="2000"/>
              <a:t>и духовной мощи Человека.</a:t>
            </a:r>
          </a:p>
          <a:p>
            <a:r>
              <a:rPr lang="ru-RU" sz="2000"/>
              <a:t>Излюбленный образ – </a:t>
            </a:r>
          </a:p>
          <a:p>
            <a:r>
              <a:rPr lang="ru-RU" sz="2000"/>
              <a:t>стройный юноша </a:t>
            </a:r>
          </a:p>
          <a:p>
            <a:r>
              <a:rPr lang="ru-RU" sz="2000"/>
              <a:t>атлетического телосложения. В нём нет ничего лишнего, </a:t>
            </a:r>
          </a:p>
          <a:p>
            <a:r>
              <a:rPr lang="ru-RU" sz="2000"/>
              <a:t>«ничего сверх меры»,</a:t>
            </a:r>
          </a:p>
          <a:p>
            <a:r>
              <a:rPr lang="ru-RU" sz="2000"/>
              <a:t>Духовный и физический </a:t>
            </a:r>
          </a:p>
          <a:p>
            <a:r>
              <a:rPr lang="ru-RU" sz="2000"/>
              <a:t>облик гармоничен.</a:t>
            </a:r>
            <a:r>
              <a:rPr lang="ru-RU" sz="2000" b="1" i="1"/>
              <a:t> </a:t>
            </a:r>
            <a:r>
              <a:rPr lang="ru-RU" sz="2000"/>
              <a:t>У Дорифора сложная поза, отличная от статичной позы античных куросов. Поликлет первый додумался придавать фигурам такую постановку, чтобы они опирались на нижнюю часть лишь одной ноги. Кроме того, фигура кажется подвижной и оживленной, благодаря тому, что горизонтальные оси не параллельны (т.н. хиазм).</a:t>
            </a:r>
            <a:r>
              <a:rPr lang="ru-RU" sz="2000" b="1"/>
              <a:t> </a:t>
            </a:r>
            <a:endParaRPr lang="ru-RU" sz="2000" b="1" i="1"/>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Прямоугольник 1"/>
          <p:cNvSpPr>
            <a:spLocks noChangeArrowheads="1"/>
          </p:cNvSpPr>
          <p:nvPr/>
        </p:nvSpPr>
        <p:spPr bwMode="auto">
          <a:xfrm>
            <a:off x="0" y="0"/>
            <a:ext cx="9144000" cy="6740525"/>
          </a:xfrm>
          <a:prstGeom prst="rect">
            <a:avLst/>
          </a:prstGeom>
          <a:noFill/>
          <a:ln w="9525">
            <a:noFill/>
            <a:miter lim="800000"/>
            <a:headEnd/>
            <a:tailEnd/>
          </a:ln>
        </p:spPr>
        <p:txBody>
          <a:bodyPr>
            <a:spAutoFit/>
          </a:bodyPr>
          <a:lstStyle/>
          <a:p>
            <a:r>
              <a:rPr lang="ru-RU"/>
              <a:t>   </a:t>
            </a:r>
            <a:r>
              <a:rPr lang="ru-RU" sz="2000"/>
              <a:t>Дорифора часто называли </a:t>
            </a:r>
            <a:r>
              <a:rPr lang="ru-RU" sz="2000">
                <a:solidFill>
                  <a:srgbClr val="FF0000"/>
                </a:solidFill>
              </a:rPr>
              <a:t>«</a:t>
            </a:r>
            <a:r>
              <a:rPr lang="ru-RU" sz="2000" b="1">
                <a:solidFill>
                  <a:srgbClr val="FF0000"/>
                </a:solidFill>
              </a:rPr>
              <a:t>канон Поликлета</a:t>
            </a:r>
            <a:r>
              <a:rPr lang="ru-RU" sz="2000">
                <a:solidFill>
                  <a:srgbClr val="FF0000"/>
                </a:solidFill>
              </a:rPr>
              <a:t>»</a:t>
            </a:r>
            <a:r>
              <a:rPr lang="ru-RU" sz="2000"/>
              <a:t>.</a:t>
            </a:r>
            <a:endParaRPr lang="ru-RU" sz="2000">
              <a:solidFill>
                <a:srgbClr val="FF0000"/>
              </a:solidFill>
            </a:endParaRPr>
          </a:p>
          <a:p>
            <a:r>
              <a:rPr lang="ru-RU"/>
              <a:t>  Здесь в основе ритмической композиции лежит принцип перекрестной неравномерности движения тела (правая сторона, то есть опорная нога и опущенная вдоль тела рука, статичны и напряжены, левая, то есть оставшаяся сзади нога и рука с копьем, расслаблены, но в движении). </a:t>
            </a:r>
          </a:p>
          <a:p>
            <a:r>
              <a:rPr lang="ru-RU"/>
              <a:t> Формы этой статуи повторяются в большинстве произведений скульптора и его школы.</a:t>
            </a:r>
          </a:p>
          <a:p>
            <a:r>
              <a:rPr lang="ru-RU"/>
              <a:t>Расстояние от подбородка до темени в статуях Поликлета -</a:t>
            </a:r>
          </a:p>
          <a:p>
            <a:r>
              <a:rPr lang="ru-RU"/>
              <a:t>равняется одной седьмой от высоты тела, </a:t>
            </a:r>
          </a:p>
          <a:p>
            <a:r>
              <a:rPr lang="ru-RU"/>
              <a:t>расстояние от глаз до подбородка — одной шестнадцатой, </a:t>
            </a:r>
          </a:p>
          <a:p>
            <a:r>
              <a:rPr lang="ru-RU"/>
              <a:t>высота лица — одной десятой.</a:t>
            </a:r>
          </a:p>
          <a:p>
            <a:r>
              <a:rPr lang="ru-RU"/>
              <a:t>В своем «Каноне» Поликлет уделял большое внимание пифагорейской теории золотого деления (вся длина так относится к большей части, как большая к меньшей).</a:t>
            </a:r>
          </a:p>
          <a:p>
            <a:r>
              <a:rPr lang="ru-RU"/>
              <a:t> Например, весь рост «Дорифора» относится к расстоянию от пола до пупка, как это последнее расстояние — к расстоянию от пупка до темени. При этом Поликлет отказывался от золотого деления, если оно противоречило естественным параметрам человеческого тела.</a:t>
            </a:r>
          </a:p>
          <a:p>
            <a:r>
              <a:rPr lang="ru-RU"/>
              <a:t>В трактате воплощаются также теоретические идеи о перекрещенном распределении напряжения в руках и ногах. «Дорифор» — ранний пример классического контраста, приема изображения, при котором положение одной части тела контрастно противопоставлено положению другой части. Иногда эту статую также называли «Канон Поликлета», даже предполагали, что Поликлет исполнил статую для того, чтобы другие пользовались ею как образцом.</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Grp="1" noChangeArrowheads="1"/>
          </p:cNvSpPr>
          <p:nvPr>
            <p:ph idx="1"/>
          </p:nvPr>
        </p:nvSpPr>
        <p:spPr>
          <a:xfrm>
            <a:off x="468313" y="0"/>
            <a:ext cx="4751387" cy="6858000"/>
          </a:xfrm>
        </p:spPr>
        <p:txBody>
          <a:bodyPr/>
          <a:lstStyle/>
          <a:p>
            <a:pPr eaLnBrk="1" hangingPunct="1">
              <a:buFont typeface="Wingdings" pitchFamily="2" charset="2"/>
              <a:buNone/>
            </a:pPr>
            <a:r>
              <a:rPr lang="ru-RU" sz="2200" smtClean="0"/>
              <a:t>Если пересчитать пропорции этого </a:t>
            </a:r>
          </a:p>
          <a:p>
            <a:pPr eaLnBrk="1" hangingPunct="1">
              <a:buFont typeface="Wingdings" pitchFamily="2" charset="2"/>
              <a:buNone/>
            </a:pPr>
            <a:r>
              <a:rPr lang="ru-RU" sz="2200" b="1" smtClean="0"/>
              <a:t>Идеального Мужчины </a:t>
            </a:r>
            <a:r>
              <a:rPr lang="ru-RU" sz="2200" smtClean="0"/>
              <a:t>для роста 178 </a:t>
            </a:r>
          </a:p>
          <a:p>
            <a:pPr eaLnBrk="1" hangingPunct="1">
              <a:buFont typeface="Wingdings" pitchFamily="2" charset="2"/>
              <a:buNone/>
            </a:pPr>
            <a:r>
              <a:rPr lang="ru-RU" sz="2200" smtClean="0"/>
              <a:t>см, параметры статуи, будут таковы:</a:t>
            </a:r>
          </a:p>
          <a:p>
            <a:pPr eaLnBrk="1" hangingPunct="1">
              <a:buFont typeface="Wingdings" pitchFamily="2" charset="2"/>
              <a:buNone/>
            </a:pPr>
            <a:r>
              <a:rPr lang="ru-RU" sz="2200" smtClean="0"/>
              <a:t>1.объем шеи - 44 см, </a:t>
            </a:r>
          </a:p>
          <a:p>
            <a:pPr eaLnBrk="1" hangingPunct="1">
              <a:buFont typeface="Wingdings" pitchFamily="2" charset="2"/>
              <a:buNone/>
            </a:pPr>
            <a:r>
              <a:rPr lang="ru-RU" sz="2200" smtClean="0"/>
              <a:t>2.груди - 119, </a:t>
            </a:r>
          </a:p>
          <a:p>
            <a:pPr eaLnBrk="1" hangingPunct="1">
              <a:buFont typeface="Wingdings" pitchFamily="2" charset="2"/>
              <a:buNone/>
            </a:pPr>
            <a:r>
              <a:rPr lang="ru-RU" sz="2200" smtClean="0"/>
              <a:t>3.бицепса - 38, </a:t>
            </a:r>
          </a:p>
          <a:p>
            <a:pPr eaLnBrk="1" hangingPunct="1">
              <a:buFont typeface="Wingdings" pitchFamily="2" charset="2"/>
              <a:buNone/>
            </a:pPr>
            <a:r>
              <a:rPr lang="ru-RU" sz="2200" smtClean="0"/>
              <a:t>4.талии - 93, </a:t>
            </a:r>
          </a:p>
          <a:p>
            <a:pPr eaLnBrk="1" hangingPunct="1">
              <a:buFont typeface="Wingdings" pitchFamily="2" charset="2"/>
              <a:buNone/>
            </a:pPr>
            <a:r>
              <a:rPr lang="ru-RU" sz="2200" smtClean="0"/>
              <a:t>5.предплечья - 33, </a:t>
            </a:r>
          </a:p>
          <a:p>
            <a:pPr eaLnBrk="1" hangingPunct="1">
              <a:buFont typeface="Wingdings" pitchFamily="2" charset="2"/>
              <a:buNone/>
            </a:pPr>
            <a:r>
              <a:rPr lang="ru-RU" sz="2200" smtClean="0"/>
              <a:t>6.запястья - 19, </a:t>
            </a:r>
          </a:p>
          <a:p>
            <a:pPr eaLnBrk="1" hangingPunct="1">
              <a:buFont typeface="Wingdings" pitchFamily="2" charset="2"/>
              <a:buNone/>
            </a:pPr>
            <a:r>
              <a:rPr lang="ru-RU" sz="2200" smtClean="0"/>
              <a:t>7.ягодиц - 108, </a:t>
            </a:r>
          </a:p>
          <a:p>
            <a:pPr eaLnBrk="1" hangingPunct="1">
              <a:buFont typeface="Wingdings" pitchFamily="2" charset="2"/>
              <a:buNone/>
            </a:pPr>
            <a:r>
              <a:rPr lang="ru-RU" sz="2200" smtClean="0"/>
              <a:t>8.бедра - 60, </a:t>
            </a:r>
          </a:p>
          <a:p>
            <a:pPr eaLnBrk="1" hangingPunct="1">
              <a:buFont typeface="Wingdings" pitchFamily="2" charset="2"/>
              <a:buNone/>
            </a:pPr>
            <a:r>
              <a:rPr lang="ru-RU" sz="2200" smtClean="0"/>
              <a:t>9.колена - 40, </a:t>
            </a:r>
          </a:p>
          <a:p>
            <a:pPr eaLnBrk="1" hangingPunct="1">
              <a:buFont typeface="Wingdings" pitchFamily="2" charset="2"/>
              <a:buNone/>
            </a:pPr>
            <a:r>
              <a:rPr lang="ru-RU" sz="2200" smtClean="0"/>
              <a:t>10.голени - 42, </a:t>
            </a:r>
          </a:p>
          <a:p>
            <a:pPr eaLnBrk="1" hangingPunct="1">
              <a:buFont typeface="Wingdings" pitchFamily="2" charset="2"/>
              <a:buNone/>
            </a:pPr>
            <a:r>
              <a:rPr lang="ru-RU" sz="2200" smtClean="0"/>
              <a:t>11.лодыжки - 25, </a:t>
            </a:r>
          </a:p>
          <a:p>
            <a:pPr eaLnBrk="1" hangingPunct="1">
              <a:buFont typeface="Wingdings" pitchFamily="2" charset="2"/>
              <a:buNone/>
            </a:pPr>
            <a:r>
              <a:rPr lang="ru-RU" sz="2200" smtClean="0"/>
              <a:t>12.ступни - 30 см. </a:t>
            </a:r>
          </a:p>
        </p:txBody>
      </p:sp>
      <p:pic>
        <p:nvPicPr>
          <p:cNvPr id="12291" name="Picture 6" descr="https://upload.wikimedia.org/wikipedia/commons/thumb/e/e9/Doriphorus03_pushkin.jpg/320px-Doriphorus03_pushkin.jpg"/>
          <p:cNvPicPr>
            <a:picLocks noChangeAspect="1" noChangeArrowheads="1"/>
          </p:cNvPicPr>
          <p:nvPr/>
        </p:nvPicPr>
        <p:blipFill>
          <a:blip r:embed="rId3"/>
          <a:srcRect/>
          <a:stretch>
            <a:fillRect/>
          </a:stretch>
        </p:blipFill>
        <p:spPr bwMode="auto">
          <a:xfrm>
            <a:off x="5214938" y="-1588"/>
            <a:ext cx="3286125" cy="5945188"/>
          </a:xfrm>
          <a:prstGeom prst="rect">
            <a:avLst/>
          </a:prstGeom>
          <a:noFill/>
          <a:ln w="9525">
            <a:noFill/>
            <a:miter lim="800000"/>
            <a:headEnd/>
            <a:tailEnd/>
          </a:ln>
        </p:spPr>
      </p:pic>
      <p:sp>
        <p:nvSpPr>
          <p:cNvPr id="12292" name="Прямоугольник 5"/>
          <p:cNvSpPr>
            <a:spLocks noChangeArrowheads="1"/>
          </p:cNvSpPr>
          <p:nvPr/>
        </p:nvSpPr>
        <p:spPr bwMode="auto">
          <a:xfrm>
            <a:off x="5143500" y="5962650"/>
            <a:ext cx="3317875" cy="769938"/>
          </a:xfrm>
          <a:prstGeom prst="rect">
            <a:avLst/>
          </a:prstGeom>
          <a:noFill/>
          <a:ln w="9525">
            <a:noFill/>
            <a:miter lim="800000"/>
            <a:headEnd/>
            <a:tailEnd/>
          </a:ln>
        </p:spPr>
        <p:txBody>
          <a:bodyPr>
            <a:spAutoFit/>
          </a:bodyPr>
          <a:lstStyle/>
          <a:p>
            <a:pPr algn="ctr"/>
            <a:r>
              <a:rPr lang="ru-RU" sz="2400">
                <a:solidFill>
                  <a:srgbClr val="FFFFFF"/>
                </a:solidFill>
                <a:latin typeface="Constantia" pitchFamily="18" charset="0"/>
              </a:rPr>
              <a:t>«Дорифор» </a:t>
            </a:r>
            <a:r>
              <a:rPr lang="ru-RU" sz="2000">
                <a:solidFill>
                  <a:srgbClr val="FFFFFF"/>
                </a:solidFill>
                <a:latin typeface="Constantia" pitchFamily="18" charset="0"/>
              </a:rPr>
              <a:t>(</a:t>
            </a:r>
            <a:r>
              <a:rPr lang="ru-RU" sz="1600">
                <a:solidFill>
                  <a:srgbClr val="FFFFFF"/>
                </a:solidFill>
                <a:latin typeface="Constantia" pitchFamily="18" charset="0"/>
              </a:rPr>
              <a:t>реконструкция)</a:t>
            </a:r>
            <a:endParaRPr lang="ru-RU" sz="160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Содержимое 2"/>
          <p:cNvSpPr>
            <a:spLocks noGrp="1"/>
          </p:cNvSpPr>
          <p:nvPr>
            <p:ph idx="1"/>
          </p:nvPr>
        </p:nvSpPr>
        <p:spPr>
          <a:xfrm>
            <a:off x="1258888" y="5589588"/>
            <a:ext cx="3960812" cy="434975"/>
          </a:xfrm>
        </p:spPr>
        <p:txBody>
          <a:bodyPr/>
          <a:lstStyle/>
          <a:p>
            <a:pPr eaLnBrk="1" hangingPunct="1">
              <a:buFont typeface="Wingdings" pitchFamily="2" charset="2"/>
              <a:buNone/>
            </a:pPr>
            <a:r>
              <a:rPr lang="ru-RU" smtClean="0"/>
              <a:t>«Раненая Амазонка»</a:t>
            </a:r>
          </a:p>
        </p:txBody>
      </p:sp>
      <p:sp>
        <p:nvSpPr>
          <p:cNvPr id="2" name="Заголовок 1"/>
          <p:cNvSpPr>
            <a:spLocks noGrp="1"/>
          </p:cNvSpPr>
          <p:nvPr>
            <p:ph type="title"/>
          </p:nvPr>
        </p:nvSpPr>
        <p:spPr>
          <a:xfrm>
            <a:off x="1619250" y="404813"/>
            <a:ext cx="7010400" cy="844550"/>
          </a:xfrm>
        </p:spPr>
        <p:txBody>
          <a:bodyPr/>
          <a:lstStyle/>
          <a:p>
            <a:pPr eaLnBrk="1" fontAlgn="auto" hangingPunct="1">
              <a:spcAft>
                <a:spcPts val="0"/>
              </a:spcAft>
              <a:defRPr/>
            </a:pPr>
            <a:r>
              <a:rPr lang="ru-RU" b="1" smtClean="0"/>
              <a:t>Поликлет</a:t>
            </a:r>
          </a:p>
        </p:txBody>
      </p:sp>
      <p:pic>
        <p:nvPicPr>
          <p:cNvPr id="13316" name="Picture 2" descr="F:\1. Уроки музыки\9 КЛАСС\Древняя Греция\Раненая амазонка - ПОЛИКЛЕТ.jpg"/>
          <p:cNvPicPr>
            <a:picLocks noChangeAspect="1" noChangeArrowheads="1"/>
          </p:cNvPicPr>
          <p:nvPr/>
        </p:nvPicPr>
        <p:blipFill>
          <a:blip r:embed="rId2"/>
          <a:srcRect/>
          <a:stretch>
            <a:fillRect/>
          </a:stretch>
        </p:blipFill>
        <p:spPr bwMode="auto">
          <a:xfrm>
            <a:off x="5076825" y="476250"/>
            <a:ext cx="3621088" cy="5691188"/>
          </a:xfrm>
          <a:prstGeom prst="rect">
            <a:avLst/>
          </a:prstGeom>
          <a:noFill/>
          <a:ln w="9525">
            <a:noFill/>
            <a:miter lim="800000"/>
            <a:headEnd/>
            <a:tailEnd/>
          </a:ln>
        </p:spPr>
      </p:pic>
      <p:pic>
        <p:nvPicPr>
          <p:cNvPr id="15373" name="Picture 13" descr="{A0567106-300E-4E08-81A8-575147BA3991}"/>
          <p:cNvPicPr>
            <a:picLocks noChangeAspect="1" noChangeArrowheads="1"/>
          </p:cNvPicPr>
          <p:nvPr/>
        </p:nvPicPr>
        <p:blipFill>
          <a:blip r:embed="rId3"/>
          <a:srcRect/>
          <a:stretch>
            <a:fillRect/>
          </a:stretch>
        </p:blipFill>
        <p:spPr bwMode="auto">
          <a:xfrm>
            <a:off x="1547813" y="1484313"/>
            <a:ext cx="3070225" cy="417671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15373"/>
                                        </p:tgtEl>
                                        <p:attrNameLst>
                                          <p:attrName>style.visibility</p:attrName>
                                        </p:attrNameLst>
                                      </p:cBhvr>
                                      <p:to>
                                        <p:strVal val="visible"/>
                                      </p:to>
                                    </p:set>
                                    <p:animEffect transition="in" filter="diamond(in)">
                                      <p:cBhvr>
                                        <p:cTn id="7" dur="2000"/>
                                        <p:tgtEl>
                                          <p:spTgt spid="153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685</TotalTime>
  <Words>1449</Words>
  <Application>Microsoft Office PowerPoint</Application>
  <PresentationFormat>Экран (4:3)</PresentationFormat>
  <Paragraphs>180</Paragraphs>
  <Slides>37</Slides>
  <Notes>1</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37</vt:i4>
      </vt:variant>
    </vt:vector>
  </HeadingPairs>
  <TitlesOfParts>
    <vt:vector size="45" baseType="lpstr">
      <vt:lpstr>Arial</vt:lpstr>
      <vt:lpstr>Constantia</vt:lpstr>
      <vt:lpstr>Wingdings 2</vt:lpstr>
      <vt:lpstr>Calibri</vt:lpstr>
      <vt:lpstr>Batang</vt:lpstr>
      <vt:lpstr>Wingdings</vt:lpstr>
      <vt:lpstr>Times New Roman</vt:lpstr>
      <vt:lpstr>Бумажная</vt:lpstr>
      <vt:lpstr>Выдающиеся скульпторы                                 Древней Греции </vt:lpstr>
      <vt:lpstr>Особенности древнегреческой скульптуры</vt:lpstr>
      <vt:lpstr>Скульптура архаики:</vt:lpstr>
      <vt:lpstr>Скульптура  архаики:</vt:lpstr>
      <vt:lpstr> ГРЕЧЕСКАЯ  СКУЛЬПТУРА КЛАССИКИ </vt:lpstr>
      <vt:lpstr>Поликлет</vt:lpstr>
      <vt:lpstr>Слайд 7</vt:lpstr>
      <vt:lpstr>Слайд 8</vt:lpstr>
      <vt:lpstr>Поликлет</vt:lpstr>
      <vt:lpstr>Мирон</vt:lpstr>
      <vt:lpstr>Слайд 11</vt:lpstr>
      <vt:lpstr> «Дискобол» Мирона в Ботаническом         саду Копенгагена </vt:lpstr>
      <vt:lpstr>Скульптурные творения Скопаса</vt:lpstr>
      <vt:lpstr>Слайд 14</vt:lpstr>
      <vt:lpstr>Слайд 15</vt:lpstr>
      <vt:lpstr>Пракситель</vt:lpstr>
      <vt:lpstr>Слайд 17</vt:lpstr>
      <vt:lpstr>Скульптурные творения Праксителя</vt:lpstr>
      <vt:lpstr>Слайд 19</vt:lpstr>
      <vt:lpstr>Лисипп</vt:lpstr>
      <vt:lpstr>Скульптурные творения Лисиппа</vt:lpstr>
      <vt:lpstr>Скульптурные творения Лисиппа</vt:lpstr>
      <vt:lpstr>Скульптурные творения Лисиппа</vt:lpstr>
      <vt:lpstr>Скульптурные творения Лисиппа</vt:lpstr>
      <vt:lpstr>Леохар</vt:lpstr>
      <vt:lpstr>Слайд 26</vt:lpstr>
      <vt:lpstr>Фидий</vt:lpstr>
      <vt:lpstr>Слайд 28</vt:lpstr>
      <vt:lpstr>Слайд 29</vt:lpstr>
      <vt:lpstr>Ника Самофракийская</vt:lpstr>
      <vt:lpstr>Ника,  развязывающая сандалию  </vt:lpstr>
      <vt:lpstr>Венера  Милосская</vt:lpstr>
      <vt:lpstr>Слайд 33</vt:lpstr>
      <vt:lpstr>Слайд 34</vt:lpstr>
      <vt:lpstr>Лаокоон и его сыновья </vt:lpstr>
      <vt:lpstr>Проверь себя</vt:lpstr>
      <vt:lpstr>Проверь себя</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Выдающиеся скульпторы                                 Древней Греции             и Древнего Рима</dc:title>
  <dc:creator>x</dc:creator>
  <cp:lastModifiedBy>Олег</cp:lastModifiedBy>
  <cp:revision>57</cp:revision>
  <dcterms:created xsi:type="dcterms:W3CDTF">2007-11-12T19:19:28Z</dcterms:created>
  <dcterms:modified xsi:type="dcterms:W3CDTF">2017-12-24T02:29:33Z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1443519</vt:lpwstr>
  </property>
  <property fmtid="{D5CDD505-2E9C-101B-9397-08002B2CF9AE}" name="NXPowerLiteSettings" pid="3">
    <vt:lpwstr>C7000400038000</vt:lpwstr>
  </property>
  <property fmtid="{D5CDD505-2E9C-101B-9397-08002B2CF9AE}" name="NXPowerLiteVersion" pid="4">
    <vt:lpwstr>D7.1.14</vt:lpwstr>
  </property>
</Properties>
</file>