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sldIdLst>
    <p:sldId id="256" r:id="rId2"/>
    <p:sldId id="266" r:id="rId3"/>
    <p:sldId id="278" r:id="rId4"/>
    <p:sldId id="274" r:id="rId5"/>
    <p:sldId id="288" r:id="rId6"/>
    <p:sldId id="281" r:id="rId7"/>
    <p:sldId id="279" r:id="rId8"/>
    <p:sldId id="275" r:id="rId9"/>
    <p:sldId id="284" r:id="rId10"/>
    <p:sldId id="285" r:id="rId11"/>
    <p:sldId id="286" r:id="rId12"/>
    <p:sldId id="282" r:id="rId13"/>
    <p:sldId id="271" r:id="rId14"/>
    <p:sldId id="287" r:id="rId15"/>
    <p:sldId id="283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CD39F-1C29-48C3-BAF5-EDC615C4E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228839"/>
      </p:ext>
    </p:extLst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9A05A-5374-4B46-9592-3146EE26A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302846"/>
      </p:ext>
    </p:extLst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02739-F42C-46D1-B376-C2FBCA400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546090"/>
      </p:ext>
    </p:extLst>
  </p:cSld>
  <p:clrMapOvr>
    <a:masterClrMapping/>
  </p:clrMapOvr>
  <p:transition spd="slow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525C5-185C-4CE3-A473-22D5F7B87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599044"/>
      </p:ext>
    </p:extLst>
  </p:cSld>
  <p:clrMapOvr>
    <a:masterClrMapping/>
  </p:clrMapOvr>
  <p:transition spd="slow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8226425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5613" y="3922713"/>
            <a:ext cx="822642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B7110-A246-4DC0-8F11-BBDF12B16E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58642"/>
      </p:ext>
    </p:extLst>
  </p:cSld>
  <p:clrMapOvr>
    <a:masterClrMapping/>
  </p:clrMapOvr>
  <p:transition spd="slow">
    <p:circl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C4E92-17B4-4448-83B9-12F75F647B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292626"/>
      </p:ext>
    </p:extLst>
  </p:cSld>
  <p:clrMapOvr>
    <a:masterClrMapping/>
  </p:clrMapOvr>
  <p:transition spd="slow">
    <p:circl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5613" y="1598613"/>
            <a:ext cx="4037012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5613" y="3922713"/>
            <a:ext cx="822642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84CDF-EFF8-433D-AC55-D50942203C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498679"/>
      </p:ext>
    </p:extLst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0739D-43A4-42C5-AC3A-847E88101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309288"/>
      </p:ext>
    </p:extLst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A84D9-5C5E-4FFD-BA08-C3013D826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9524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29A42-C8E7-4C17-89B7-2B1BCECA6D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569840"/>
      </p:ext>
    </p:extLst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D2D18-EF5E-4B4E-84EF-BFBA7592B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501087"/>
      </p:ext>
    </p:extLst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485F6-6E77-4FEE-B043-26F148FCFB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446986"/>
      </p:ext>
    </p:extLst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B1CDF-FA86-407D-AECA-41B032047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558634"/>
      </p:ext>
    </p:extLst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52E30-F624-49E3-A882-DC97CF693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205070"/>
      </p:ext>
    </p:extLst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9C816-ADCA-4D74-B38A-52BAC04A0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623173"/>
      </p:ext>
    </p:extLst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E26EB57F-F06B-4EA9-B910-5BD39CA88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800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7/76/Coat_of_Arms_of_Khanty-Mansia.pn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admhmao.ru/economic/foto/neft1.jpg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image" Target="../media/image12.jpeg"/><Relationship Id="rId4" Type="http://schemas.openxmlformats.org/officeDocument/2006/relationships/hyperlink" Target="http://www.ljplus.ru/img/k/r/krino2/100_1628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.pn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admhmao.ru/obsved/priroda/foto/poyma.jpg" TargetMode="Externa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upload.wikimedia.org/wikipedia/commons/4/4b/Ob_watershed.png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dmhmao.ru/obsved/priroda/foto/F_zhivot/kazar.jpg" TargetMode="External"/><Relationship Id="rId13" Type="http://schemas.openxmlformats.org/officeDocument/2006/relationships/image" Target="../media/image26.jpeg"/><Relationship Id="rId18" Type="http://schemas.openxmlformats.org/officeDocument/2006/relationships/hyperlink" Target="http://www.admhmao.ru/obsved/priroda/foto/Foto_riby/tugun.jpg" TargetMode="External"/><Relationship Id="rId3" Type="http://schemas.openxmlformats.org/officeDocument/2006/relationships/image" Target="../media/image20.jpeg"/><Relationship Id="rId21" Type="http://schemas.openxmlformats.org/officeDocument/2006/relationships/image" Target="../media/image30.jpeg"/><Relationship Id="rId7" Type="http://schemas.openxmlformats.org/officeDocument/2006/relationships/image" Target="../media/image22.jpeg"/><Relationship Id="rId12" Type="http://schemas.openxmlformats.org/officeDocument/2006/relationships/image" Target="../media/image25.jpeg"/><Relationship Id="rId17" Type="http://schemas.openxmlformats.org/officeDocument/2006/relationships/image" Target="../media/image28.jpeg"/><Relationship Id="rId2" Type="http://schemas.openxmlformats.org/officeDocument/2006/relationships/hyperlink" Target="http://www.newsprom.ru/photo/114174055242527.jpg" TargetMode="External"/><Relationship Id="rId16" Type="http://schemas.openxmlformats.org/officeDocument/2006/relationships/hyperlink" Target="http://www.admhmao.ru/obsved/priroda/foto/Foto_riby/nalim.jpg" TargetMode="External"/><Relationship Id="rId20" Type="http://schemas.openxmlformats.org/officeDocument/2006/relationships/hyperlink" Target="http://www.admhmao.ru/obsved/priroda/foto/Foto_riby/nelma.jpg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admhmao.ru/obsved/priroda/foto/F_zhivot/gus.jpg" TargetMode="External"/><Relationship Id="rId11" Type="http://schemas.openxmlformats.org/officeDocument/2006/relationships/hyperlink" Target="http://www.admhmao.ru/obsved/priroda/foto/Foto_riby/muksun.jpg" TargetMode="External"/><Relationship Id="rId5" Type="http://schemas.openxmlformats.org/officeDocument/2006/relationships/image" Target="../media/image21.jpeg"/><Relationship Id="rId15" Type="http://schemas.openxmlformats.org/officeDocument/2006/relationships/image" Target="../media/image27.jpeg"/><Relationship Id="rId10" Type="http://schemas.openxmlformats.org/officeDocument/2006/relationships/image" Target="../media/image24.jpeg"/><Relationship Id="rId19" Type="http://schemas.openxmlformats.org/officeDocument/2006/relationships/image" Target="../media/image29.jpeg"/><Relationship Id="rId4" Type="http://schemas.openxmlformats.org/officeDocument/2006/relationships/hyperlink" Target="http://www.admhmao.ru/obsved/priroda/foto/F_zhivot/sova.jpg" TargetMode="External"/><Relationship Id="rId9" Type="http://schemas.openxmlformats.org/officeDocument/2006/relationships/image" Target="../media/image23.jpeg"/><Relationship Id="rId14" Type="http://schemas.openxmlformats.org/officeDocument/2006/relationships/hyperlink" Target="http://www.admhmao.ru/obsved/priroda/foto/Foto_riby/taimen.jpg" TargetMode="External"/><Relationship Id="rId2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7/76/Coat_of_Arms_of_Khanty-Mansia.pn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upload.wikimedia.org/wikipedia/commons/7/76/Coat_of_Arms_of_Khanty-Mansia.png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upload.wikimedia.org/wikipedia/commons/2/28/Bandera_Khanti_mansi.svg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upload.wikimedia.org/wikipedia/commons/d/d2/Russia_-_Khanty-Mansi_Autonomous_Okrug_%282008-01%29.svg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cou.hanty.usi.ru/honda/foto_vl_2006/PICT0010.JPG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2428868"/>
            <a:ext cx="8229600" cy="105728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Моя малая Родина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8750" y="3643313"/>
            <a:ext cx="6400800" cy="11684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FF00"/>
                </a:solidFill>
              </a:rPr>
              <a:t>Ханты-Мансийский  автономный округ - Югра</a:t>
            </a: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8643938" cy="48577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6143625"/>
            <a:ext cx="8643938" cy="48577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Изображение:Coat of Arms of Khanty-Mansia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857232"/>
            <a:ext cx="1643074" cy="1864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700338" y="4868863"/>
            <a:ext cx="6048375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B0F0"/>
                </a:solidFill>
                <a:latin typeface="+mn-lt"/>
              </a:rPr>
              <a:t>Подготовила воспитатель Гришина М.М.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B0F0"/>
                </a:solidFill>
                <a:latin typeface="+mn-lt"/>
              </a:rPr>
              <a:t>МБДОУ детский сад «Звездочка»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neft1_sm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59977" y="928670"/>
            <a:ext cx="4384023" cy="3143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 descr="Картинка 13 из 2819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42844" y="2214554"/>
            <a:ext cx="5678068" cy="4511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2357438"/>
            <a:ext cx="5357813" cy="1901825"/>
          </a:xfrm>
        </p:spPr>
        <p:txBody>
          <a:bodyPr>
            <a:normAutofit/>
          </a:bodyPr>
          <a:lstStyle/>
          <a:p>
            <a:pPr marL="0" indent="354013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Известность во всем мире округу принесли богатейшие месторождения нефти и газа.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313" y="1143000"/>
            <a:ext cx="435768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latin typeface="+mn-lt"/>
              </a:rPr>
              <a:t>Чем знаменит округ</a:t>
            </a:r>
          </a:p>
        </p:txBody>
      </p:sp>
      <p:pic>
        <p:nvPicPr>
          <p:cNvPr id="12294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8643938" cy="48577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6425" cy="91600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Полезные ископаемые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63" y="1928813"/>
            <a:ext cx="8226425" cy="2071687"/>
          </a:xfrm>
        </p:spPr>
        <p:txBody>
          <a:bodyPr>
            <a:normAutofit fontScale="92500" lnSpcReduction="10000"/>
          </a:bodyPr>
          <a:lstStyle/>
          <a:p>
            <a:pPr marL="54864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b="1" dirty="0" smtClean="0">
                <a:solidFill>
                  <a:srgbClr val="FFFF00"/>
                </a:solidFill>
                <a:cs typeface="Times New Roman" pitchFamily="18" charset="0"/>
              </a:rPr>
              <a:t>В округе добывается россыпное золото, жильный кварц и коллекционное сырье. Открыты месторождения бурого и каменного угля. Обнаружены залежи железных руд, меди, цинка, свинца.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5" name="Picture 10" descr="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4282" y="4357694"/>
            <a:ext cx="3119442" cy="2093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1" descr="10923916851523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143636" y="4429132"/>
            <a:ext cx="2682665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2" descr="minerals_big_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61656" y="4221088"/>
            <a:ext cx="2856952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22250"/>
            <a:ext cx="8715375" cy="488950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7" descr="poymasm">
            <a:hlinkClick r:id="rId2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0438" y="1304925"/>
            <a:ext cx="4786312" cy="3271838"/>
          </a:xfrm>
        </p:spPr>
      </p:pic>
      <p:pic>
        <p:nvPicPr>
          <p:cNvPr id="14339" name="Picture 19" descr="l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785813"/>
            <a:ext cx="2714625" cy="588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00430" y="642918"/>
            <a:ext cx="5357850" cy="78581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C000"/>
                </a:solidFill>
                <a:latin typeface="+mn-lt"/>
              </a:rPr>
              <a:t>Растительность </a:t>
            </a:r>
            <a:r>
              <a:rPr lang="ru-RU" sz="4000" dirty="0" err="1" smtClean="0">
                <a:solidFill>
                  <a:srgbClr val="FFC000"/>
                </a:solidFill>
                <a:latin typeface="+mn-lt"/>
              </a:rPr>
              <a:t>Югры</a:t>
            </a:r>
            <a:endParaRPr lang="ru-RU" sz="4000" dirty="0" smtClean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1692275" y="4286250"/>
            <a:ext cx="7094538" cy="2357438"/>
          </a:xfrm>
        </p:spPr>
        <p:txBody>
          <a:bodyPr>
            <a:normAutofit fontScale="92500" lnSpcReduction="10000"/>
          </a:bodyPr>
          <a:lstStyle/>
          <a:p>
            <a:pPr marL="0" indent="354013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      Растительность представлена сообществами лесов, болот, лугов, водоёмов, горных тундр. Доминирует зона средней тайги. В ней произрастают ель, кедр, лиственница, пихта, сосна. Леса и болота богаты клюквой, брусникой, черникой, голубикой, смородиной, морошкой, малиной, шиповником, черёмухой, рябиной.</a:t>
            </a:r>
          </a:p>
        </p:txBody>
      </p:sp>
      <p:pic>
        <p:nvPicPr>
          <p:cNvPr id="1434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14313"/>
            <a:ext cx="8572500" cy="481012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571479"/>
            <a:ext cx="4659341" cy="90489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Воды </a:t>
            </a:r>
            <a:r>
              <a:rPr lang="ru-RU" dirty="0" err="1" smtClean="0">
                <a:solidFill>
                  <a:srgbClr val="FF0000"/>
                </a:solidFill>
              </a:rPr>
              <a:t>Югры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5750" y="1643063"/>
            <a:ext cx="4572000" cy="4738687"/>
          </a:xfrm>
        </p:spPr>
        <p:txBody>
          <a:bodyPr/>
          <a:lstStyle/>
          <a:p>
            <a:pPr marL="6350" indent="358775" algn="ctr"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FFFF00"/>
                </a:solidFill>
                <a:cs typeface="Times New Roman" pitchFamily="18" charset="0"/>
              </a:rPr>
              <a:t>По территории округа с юга на север протекают две крупнейшие реки России - Обь и Иртыш. </a:t>
            </a:r>
          </a:p>
        </p:txBody>
      </p:sp>
      <p:pic>
        <p:nvPicPr>
          <p:cNvPr id="15364" name="Picture 7" descr="Изображение:Ob watershed.png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25" y="1214438"/>
            <a:ext cx="3857625" cy="3857625"/>
          </a:xfrm>
        </p:spPr>
      </p:pic>
      <p:pic>
        <p:nvPicPr>
          <p:cNvPr id="15365" name="Picture 9" descr="o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2760" y="3627164"/>
            <a:ext cx="4508330" cy="2945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30188"/>
            <a:ext cx="8572500" cy="481012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8" descr="Картинка 6 из 8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881063"/>
            <a:ext cx="1500187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5715040" cy="71438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Животный мир </a:t>
            </a:r>
            <a:r>
              <a:rPr lang="ru-RU" sz="4400" dirty="0" err="1" smtClean="0">
                <a:solidFill>
                  <a:srgbClr val="FF0000"/>
                </a:solidFill>
              </a:rPr>
              <a:t>Югры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0" y="4714875"/>
            <a:ext cx="7500938" cy="2143125"/>
          </a:xfrm>
        </p:spPr>
        <p:txBody>
          <a:bodyPr>
            <a:normAutofit fontScale="850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b="1" i="1" dirty="0" smtClean="0">
                <a:solidFill>
                  <a:srgbClr val="FFFF00"/>
                </a:solidFill>
                <a:cs typeface="Times New Roman" pitchFamily="18" charset="0"/>
              </a:rPr>
              <a:t>Животный мир очень разнообразен: лисица, песец, белка, соболь, куница, горностай, колонок, хорь, норка, ласка, выдра, заяц, крот, бурундук, дикий северный олень, лось, гуси, казарки, глухари, тетерева, рябчики, куропатки, утки, кулики. В водоёмах обитает 42 вида рыб.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6389" name="Picture 15" descr="sovasm">
            <a:hlinkClick r:id="rId4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16163" y="3214688"/>
            <a:ext cx="2041525" cy="1579562"/>
          </a:xfrm>
        </p:spPr>
      </p:pic>
      <p:pic>
        <p:nvPicPr>
          <p:cNvPr id="16390" name="Picture 13" descr="gussm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009775"/>
            <a:ext cx="1755775" cy="250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14" descr="kazarsm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3189288"/>
            <a:ext cx="2214563" cy="150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12" descr="bea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1474788"/>
            <a:ext cx="2428875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7" descr="muksunsm">
            <a:hlinkClick r:id="rId11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00938" y="714375"/>
            <a:ext cx="1428750" cy="933450"/>
          </a:xfrm>
        </p:spPr>
      </p:pic>
      <p:pic>
        <p:nvPicPr>
          <p:cNvPr id="16394" name="Picture 8" descr="scekursm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1714500"/>
            <a:ext cx="14287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0" descr="taimensm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5786438"/>
            <a:ext cx="14287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16" descr="nalimsm">
            <a:hlinkClick r:id="rId16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2714625"/>
            <a:ext cx="142875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9" descr="tugunsm">
            <a:hlinkClick r:id="rId18"/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75" y="3786188"/>
            <a:ext cx="14287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Picture 6" descr="nelmasm">
            <a:hlinkClick r:id="rId20"/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4786313"/>
            <a:ext cx="14287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9" name="Picture 7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30188"/>
            <a:ext cx="8572500" cy="481012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924175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</a:p>
        </p:txBody>
      </p:sp>
      <p:pic>
        <p:nvPicPr>
          <p:cNvPr id="1741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8858250" cy="496887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5857875"/>
            <a:ext cx="8858250" cy="496888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Изображение:Coat of Arms of Khanty-Mansia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857232"/>
            <a:ext cx="1643074" cy="1864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0" y="2057400"/>
            <a:ext cx="8682038" cy="4038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FFFF00"/>
                </a:solidFill>
              </a:rPr>
              <a:t>Наш округ – седой богатырь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FFFF00"/>
                </a:solidFill>
              </a:rPr>
              <a:t>Свой дух возродил величаво.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FFFF00"/>
                </a:solidFill>
              </a:rPr>
              <a:t>Опора России – Урал и Сибирь!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FFFF00"/>
                </a:solidFill>
              </a:rPr>
              <a:t>Гордимся Югрою по праву!</a:t>
            </a:r>
          </a:p>
          <a:p>
            <a:pPr algn="r" eaLnBrk="1" hangingPunct="1">
              <a:buFont typeface="Wingdings" pitchFamily="2" charset="2"/>
              <a:buNone/>
            </a:pPr>
            <a:endParaRPr lang="ru-RU" sz="2400" b="1" smtClean="0">
              <a:solidFill>
                <a:srgbClr val="FFFF00"/>
              </a:solidFill>
            </a:endParaRPr>
          </a:p>
          <a:p>
            <a:pPr algn="r" eaLnBrk="1" hangingPunct="1">
              <a:buFont typeface="Wingdings" pitchFamily="2" charset="2"/>
              <a:buNone/>
            </a:pPr>
            <a:r>
              <a:rPr lang="ru-RU" b="1" smtClean="0">
                <a:solidFill>
                  <a:srgbClr val="FF0000"/>
                </a:solidFill>
              </a:rPr>
              <a:t>Из Гимна ХМАО - Югры</a:t>
            </a:r>
          </a:p>
          <a:p>
            <a:pPr eaLnBrk="1" hangingPunct="1">
              <a:buFont typeface="Wingdings" pitchFamily="2" charset="2"/>
              <a:buNone/>
            </a:pPr>
            <a:endParaRPr lang="ru-RU" b="1" smtClean="0"/>
          </a:p>
        </p:txBody>
      </p:sp>
      <p:pic>
        <p:nvPicPr>
          <p:cNvPr id="4099" name="Picture 5" descr="image_8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85728"/>
            <a:ext cx="3911979" cy="3078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72188"/>
            <a:ext cx="8858250" cy="496887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8" descr="index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14678" y="214290"/>
            <a:ext cx="2657845" cy="3214710"/>
          </a:xfrm>
          <a:effectLst>
            <a:softEdge rad="112500"/>
          </a:effectLst>
        </p:spPr>
      </p:pic>
      <p:sp>
        <p:nvSpPr>
          <p:cNvPr id="2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57188" y="3500438"/>
            <a:ext cx="8501062" cy="2427287"/>
          </a:xfrm>
        </p:spPr>
        <p:txBody>
          <a:bodyPr/>
          <a:lstStyle/>
          <a:p>
            <a:pPr marL="0" indent="354013" algn="ctr" eaLnBrk="1" hangingPunct="1">
              <a:buFont typeface="Wingdings" pitchFamily="2" charset="2"/>
              <a:buNone/>
            </a:pPr>
            <a:r>
              <a:rPr lang="ru-RU" sz="2400" smtClean="0">
                <a:solidFill>
                  <a:srgbClr val="FFFF00"/>
                </a:solidFill>
              </a:rPr>
              <a:t>25.07.2003 года Президент России Владимир Путин подписал указ об изменении официального названия Ханты-Мансийского автономного округа.</a:t>
            </a:r>
          </a:p>
          <a:p>
            <a:pPr marL="0" indent="354013" algn="ctr" eaLnBrk="1" hangingPunct="1">
              <a:buFont typeface="Wingdings" pitchFamily="2" charset="2"/>
              <a:buNone/>
            </a:pPr>
            <a:r>
              <a:rPr lang="ru-RU" sz="2400" smtClean="0">
                <a:solidFill>
                  <a:srgbClr val="FFFF00"/>
                </a:solidFill>
              </a:rPr>
              <a:t> «Отныне 86-й субъект Федерации будет именоваться</a:t>
            </a:r>
          </a:p>
          <a:p>
            <a:pPr marL="0" indent="354013" algn="ctr" eaLnBrk="1" hangingPunct="1">
              <a:buFont typeface="Wingdings" pitchFamily="2" charset="2"/>
              <a:buNone/>
            </a:pPr>
            <a:r>
              <a:rPr lang="ru-RU" sz="2400" smtClean="0">
                <a:solidFill>
                  <a:srgbClr val="FFFF00"/>
                </a:solidFill>
              </a:rPr>
              <a:t> "Ханты-Мансийский автономный округ - Югра"</a:t>
            </a:r>
            <a:r>
              <a:rPr lang="ru-RU" smtClean="0">
                <a:solidFill>
                  <a:srgbClr val="FFFF00"/>
                </a:solidFill>
              </a:rPr>
              <a:t>. </a:t>
            </a:r>
          </a:p>
        </p:txBody>
      </p:sp>
      <p:pic>
        <p:nvPicPr>
          <p:cNvPr id="5124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6143625"/>
            <a:ext cx="8858250" cy="496888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12" descr="hantyma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14481" y="857233"/>
            <a:ext cx="5305792" cy="3735650"/>
          </a:xfrm>
          <a:effectLst>
            <a:softEdge rad="112500"/>
          </a:effectLst>
        </p:spPr>
      </p:pic>
      <p:sp>
        <p:nvSpPr>
          <p:cNvPr id="2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4508500"/>
            <a:ext cx="7931150" cy="2135188"/>
          </a:xfrm>
        </p:spPr>
        <p:txBody>
          <a:bodyPr/>
          <a:lstStyle/>
          <a:p>
            <a:pPr marL="0" indent="354013" algn="ctr" eaLnBrk="1" hangingPunct="1">
              <a:buFont typeface="Wingdings" pitchFamily="2" charset="2"/>
              <a:buNone/>
            </a:pPr>
            <a:r>
              <a:rPr lang="ru-RU" sz="2400" b="1" smtClean="0"/>
              <a:t>    </a:t>
            </a:r>
            <a:r>
              <a:rPr lang="ru-RU" sz="2000" b="1" smtClean="0">
                <a:solidFill>
                  <a:srgbClr val="FFFF00"/>
                </a:solidFill>
              </a:rPr>
              <a:t>Ханты-Мансийский автономный округ (историческое название края Югра) образован 10 декабря 1930 г. . </a:t>
            </a:r>
          </a:p>
          <a:p>
            <a:pPr marL="0" indent="354013" algn="ctr" eaLnBrk="1" hangingPunct="1">
              <a:buFont typeface="Wingdings" pitchFamily="2" charset="2"/>
              <a:buNone/>
            </a:pPr>
            <a:r>
              <a:rPr lang="ru-RU" sz="2000" b="1" smtClean="0">
                <a:solidFill>
                  <a:srgbClr val="FFFF00"/>
                </a:solidFill>
              </a:rPr>
              <a:t>В соответствии с Конституцией  Российской Федерации 1993 года округ является равноправным субъектом Российской Федерации, символами являются герб и флаг округа</a:t>
            </a:r>
            <a:r>
              <a:rPr lang="ru-RU" sz="2400" b="1" smtClean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8858250" cy="496887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Текст 3"/>
          <p:cNvSpPr>
            <a:spLocks noGrp="1"/>
          </p:cNvSpPr>
          <p:nvPr>
            <p:ph type="body" sz="half" idx="2"/>
          </p:nvPr>
        </p:nvSpPr>
        <p:spPr>
          <a:xfrm>
            <a:off x="3357563" y="1500188"/>
            <a:ext cx="5572125" cy="4830762"/>
          </a:xfrm>
        </p:spPr>
        <p:txBody>
          <a:bodyPr/>
          <a:lstStyle/>
          <a:p>
            <a:pPr marL="0" indent="354013" algn="ctr" eaLnBrk="1" hangingPunct="1">
              <a:buFont typeface="Wingdings 2" pitchFamily="18" charset="2"/>
              <a:buNone/>
            </a:pPr>
            <a:r>
              <a:rPr lang="ru-RU" sz="2400" b="1" smtClean="0">
                <a:solidFill>
                  <a:srgbClr val="FFFF00"/>
                </a:solidFill>
              </a:rPr>
              <a:t>Герб Ханты-Мансийского автономного округа представляет собой серебряную эмблему, расположенную на подкладе двух щитов. Контур щита обведен золотом. Щит увенчан элементом белого цвета, выполненным в орнаментальном стиле обских угров, и окружен венком из зеленых кедровых ветвей. </a:t>
            </a:r>
          </a:p>
          <a:p>
            <a:pPr marL="0" indent="354013" algn="ctr" eaLnBrk="1" hangingPunct="1">
              <a:buFont typeface="Wingdings 2" pitchFamily="18" charset="2"/>
              <a:buNone/>
            </a:pPr>
            <a:r>
              <a:rPr lang="ru-RU" sz="2400" b="1" smtClean="0">
                <a:solidFill>
                  <a:srgbClr val="FFFF00"/>
                </a:solidFill>
              </a:rPr>
              <a:t>Девиз "Югра" начертан серебряными литерами на ленте, расположенной под щитом.</a:t>
            </a:r>
          </a:p>
        </p:txBody>
      </p:sp>
      <p:sp>
        <p:nvSpPr>
          <p:cNvPr id="6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Герб Ханты-Мансийского автономного округа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Picture 14" descr="Изображение:Coat of Arms of Khanty-Mansia.png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14282" y="1928802"/>
            <a:ext cx="3084108" cy="3500462"/>
          </a:xfrm>
          <a:effectLst>
            <a:softEdge rad="112500"/>
          </a:effectLst>
        </p:spPr>
      </p:pic>
      <p:pic>
        <p:nvPicPr>
          <p:cNvPr id="7173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6143625"/>
            <a:ext cx="8643938" cy="48577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>
          <a:xfrm>
            <a:off x="142844" y="714356"/>
            <a:ext cx="4143404" cy="228601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Флаг 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Ханты -Мансийского автономного округа</a:t>
            </a:r>
          </a:p>
        </p:txBody>
      </p:sp>
      <p:pic>
        <p:nvPicPr>
          <p:cNvPr id="8195" name="Picture 15" descr="Изображение:Bandera Khanti mansi.svg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0563" y="606425"/>
            <a:ext cx="4643437" cy="2322513"/>
          </a:xfrm>
        </p:spPr>
      </p:pic>
      <p:sp>
        <p:nvSpPr>
          <p:cNvPr id="819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42875" y="3213100"/>
            <a:ext cx="8501063" cy="338455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rgbClr val="FFFF00"/>
                </a:solidFill>
              </a:rPr>
              <a:t>представляет собой прямоугольное полотнище, разделённое по горизонтали на две полосы (верхняя — сине-голубая, нижняя — зелёная), завершенное по вертикали прямоугольной полосой белого цвета.</a:t>
            </a:r>
            <a:br>
              <a:rPr lang="ru-RU" sz="2400" b="1" smtClean="0">
                <a:solidFill>
                  <a:srgbClr val="FFFF00"/>
                </a:solidFill>
              </a:rPr>
            </a:br>
            <a:r>
              <a:rPr lang="ru-RU" sz="2400" b="1" smtClean="0">
                <a:solidFill>
                  <a:srgbClr val="FFFF00"/>
                </a:solidFill>
              </a:rPr>
              <a:t>В левой верхней части полотна расположен элемент белого цвета из герба Ханты - Мансийского автономного округа.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pic>
        <p:nvPicPr>
          <p:cNvPr id="8197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00750"/>
            <a:ext cx="8643938" cy="48577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9" descr="026_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00188" y="928688"/>
            <a:ext cx="5976937" cy="3632200"/>
          </a:xfrm>
          <a:noFill/>
        </p:spPr>
      </p:pic>
      <p:sp>
        <p:nvSpPr>
          <p:cNvPr id="92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85750" y="4643438"/>
            <a:ext cx="8699500" cy="1849437"/>
          </a:xfrm>
        </p:spPr>
        <p:txBody>
          <a:bodyPr/>
          <a:lstStyle/>
          <a:p>
            <a:pPr marL="0" indent="354013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solidFill>
                  <a:srgbClr val="FFFF00"/>
                </a:solidFill>
              </a:rPr>
              <a:t>Автономный округ находится в центре ЗападноСибирской низменности и занимает площадь 534,8 тыс.кв.км. </a:t>
            </a:r>
          </a:p>
          <a:p>
            <a:pPr marL="0" indent="354013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solidFill>
                  <a:srgbClr val="FFFF00"/>
                </a:solidFill>
              </a:rPr>
              <a:t>Округ расположен между 58 и 66 градусами севернойшироты. </a:t>
            </a:r>
          </a:p>
          <a:p>
            <a:pPr marL="0" indent="354013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solidFill>
                  <a:srgbClr val="FFFF00"/>
                </a:solidFill>
              </a:rPr>
              <a:t>Разница во времени с Москвой составляет 2 часа. </a:t>
            </a:r>
          </a:p>
        </p:txBody>
      </p:sp>
      <p:pic>
        <p:nvPicPr>
          <p:cNvPr id="9220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8858250" cy="496887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2" descr="Изображение:Russia - Khanty-Mansi Autonomous Okrug (2008-01).svg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6013" y="142875"/>
            <a:ext cx="6264275" cy="3797300"/>
          </a:xfrm>
        </p:spPr>
      </p:pic>
      <p:sp>
        <p:nvSpPr>
          <p:cNvPr id="1024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3941763"/>
            <a:ext cx="8229600" cy="2655887"/>
          </a:xfrm>
        </p:spPr>
        <p:txBody>
          <a:bodyPr/>
          <a:lstStyle/>
          <a:p>
            <a:pPr marL="0" indent="354013" algn="ctr" eaLnBrk="1" hangingPunct="1">
              <a:buFont typeface="Wingdings" pitchFamily="2" charset="2"/>
              <a:buNone/>
            </a:pPr>
            <a:r>
              <a:rPr lang="ru-RU" smtClean="0"/>
              <a:t> </a:t>
            </a:r>
            <a:r>
              <a:rPr lang="ru-RU" sz="2400" b="1" smtClean="0">
                <a:solidFill>
                  <a:srgbClr val="FFFF00"/>
                </a:solidFill>
              </a:rPr>
              <a:t>Расстояние от Ханты-Мансийска до Москвы - 2050 км; Санкт-Петербурга - 2130км; Екатеринбурга - 690 км; Тюмени - 480 км; Салехарда - 500 км. </a:t>
            </a:r>
          </a:p>
        </p:txBody>
      </p:sp>
      <p:pic>
        <p:nvPicPr>
          <p:cNvPr id="10244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786438"/>
            <a:ext cx="8858250" cy="496887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500" y="5000625"/>
            <a:ext cx="8226425" cy="1571625"/>
          </a:xfrm>
        </p:spPr>
        <p:txBody>
          <a:bodyPr>
            <a:normAutofit/>
          </a:bodyPr>
          <a:lstStyle/>
          <a:p>
            <a:pPr marL="0" indent="354013" algn="ctr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Административный центр округа город Ханты-Мансийск. Расположен рядом с местом слияния двух великих сибирских рек </a:t>
            </a:r>
          </a:p>
          <a:p>
            <a:pPr marL="0" indent="354013" algn="ctr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Оби и Иртыша.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5" name="Picture 8" descr="Картинка 67 из 2818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14480" y="964387"/>
            <a:ext cx="5214974" cy="3911231"/>
          </a:xfrm>
          <a:effectLst>
            <a:softEdge rad="112500"/>
          </a:effectLst>
        </p:spPr>
      </p:pic>
      <p:pic>
        <p:nvPicPr>
          <p:cNvPr id="1126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0"/>
            <a:ext cx="8858250" cy="496888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461</TotalTime>
  <Words>463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Моя малая Родина</vt:lpstr>
      <vt:lpstr>Презентация PowerPoint</vt:lpstr>
      <vt:lpstr>Презентация PowerPoint</vt:lpstr>
      <vt:lpstr>Презентация PowerPoint</vt:lpstr>
      <vt:lpstr>Герб Ханты-Мансийского автономного округа</vt:lpstr>
      <vt:lpstr>Флаг  Ханты -Мансийского автономного округа</vt:lpstr>
      <vt:lpstr>Презентация PowerPoint</vt:lpstr>
      <vt:lpstr>Презентация PowerPoint</vt:lpstr>
      <vt:lpstr>Презентация PowerPoint</vt:lpstr>
      <vt:lpstr>Презентация PowerPoint</vt:lpstr>
      <vt:lpstr>Полезные ископаемые</vt:lpstr>
      <vt:lpstr>Растительность Югры</vt:lpstr>
      <vt:lpstr>Воды Югры</vt:lpstr>
      <vt:lpstr>Животный мир Югры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малая Родина</dc:title>
  <dc:creator>Сё Александр</dc:creator>
  <cp:lastModifiedBy>Лара</cp:lastModifiedBy>
  <cp:revision>34</cp:revision>
  <dcterms:created xsi:type="dcterms:W3CDTF">2008-01-24T04:55:42Z</dcterms:created>
  <dcterms:modified xsi:type="dcterms:W3CDTF">2017-12-24T13:30:30Z</dcterms:modified>
</cp:coreProperties>
</file>