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5" r:id="rId2"/>
    <p:sldId id="282" r:id="rId3"/>
    <p:sldId id="267" r:id="rId4"/>
    <p:sldId id="285" r:id="rId5"/>
    <p:sldId id="268" r:id="rId6"/>
    <p:sldId id="262" r:id="rId7"/>
    <p:sldId id="264" r:id="rId8"/>
    <p:sldId id="294" r:id="rId9"/>
    <p:sldId id="288" r:id="rId10"/>
    <p:sldId id="293" r:id="rId11"/>
    <p:sldId id="280" r:id="rId12"/>
    <p:sldId id="281" r:id="rId13"/>
    <p:sldId id="263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96633"/>
    <a:srgbClr val="FF9900"/>
    <a:srgbClr val="9900FF"/>
    <a:srgbClr val="663300"/>
    <a:srgbClr val="FF33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8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AF20E08-89F5-49B2-85D7-BF249A46A745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B3D38B3-BA49-461D-88F0-D0DD3BEC1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E56AE-5E1F-4343-B459-8796F97916A1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B9568-B111-4F51-9746-D34E92D63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F8807-0D5D-4C01-B8E6-A3F9B512ABB7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6C6F0-4E7B-463C-B63D-2FAE69B5D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A3CD-0E64-4381-9E6A-8E091BDB6B2C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04BE3-9F03-49F8-980C-A7274058C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65875-90DD-4C91-B7C6-361866316781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793C7-5107-4CB7-9FF5-A4798E1F4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A0046-14A3-4E67-A831-E7C1D23B551D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F3ABA-CA73-4459-9B9B-50F88A071A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7702A-37B2-4C55-A302-6D738870BB40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23816-0E13-4B4F-965F-4B8D20298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62C7A-F06C-4D3A-9874-A6F6110040EA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0CF2-0C18-4D13-A713-E4E000FDD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83CA8-064B-4FD1-8E0B-30A904B7E4EE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15891-D0B7-49CB-825E-8CC4EC266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B062-D1B0-4791-A01E-8CCABA413BEC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69FAB-26A8-4B53-818D-768E50CB8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7433C-E896-4F48-AECB-A431D32E7096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2CB30-7A5E-4162-A35A-7332AB7DD7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25430-CDAE-4079-994E-D31D7CD90370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3C1B9-793B-4AF9-A66C-7C31497D2B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34ED7E-9942-45F4-ADC7-F8FE12962D8F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FA9EF06-999D-4817-A029-CE8F7552F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755650" y="3644900"/>
            <a:ext cx="76327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chemeClr val="hlink"/>
                </a:solidFill>
                <a:latin typeface="Eras Demi ITC" pitchFamily="34" charset="0"/>
              </a:rPr>
              <a:t>Маленькие шаги </a:t>
            </a:r>
          </a:p>
          <a:p>
            <a:pPr algn="ctr"/>
            <a:r>
              <a:rPr lang="ru-RU" sz="5400" b="1">
                <a:solidFill>
                  <a:schemeClr val="hlink"/>
                </a:solidFill>
                <a:latin typeface="Eras Demi ITC" pitchFamily="34" charset="0"/>
              </a:rPr>
              <a:t>в большой мир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79388" y="115888"/>
            <a:ext cx="8785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Муниципальное автономное дошкольное образовательное учреждение «Детский сад комбинированной направленности №5» города Сосновоборска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219700" y="5445125"/>
            <a:ext cx="3465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Учитель-дефектолог</a:t>
            </a:r>
          </a:p>
          <a:p>
            <a:r>
              <a:rPr lang="ru-RU"/>
              <a:t>Семкина Оксана Геннадьевна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Овал 30"/>
          <p:cNvGrpSpPr>
            <a:grpSpLocks/>
          </p:cNvGrpSpPr>
          <p:nvPr/>
        </p:nvGrpSpPr>
        <p:grpSpPr bwMode="auto">
          <a:xfrm>
            <a:off x="-4763" y="1039813"/>
            <a:ext cx="9153526" cy="5854700"/>
            <a:chOff x="-4" y="722"/>
            <a:chExt cx="6743" cy="4066"/>
          </a:xfrm>
        </p:grpSpPr>
        <p:pic>
          <p:nvPicPr>
            <p:cNvPr id="24595" name="Овал 3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722"/>
              <a:ext cx="6743" cy="4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6" name="Text Box 4"/>
            <p:cNvSpPr txBox="1">
              <a:spLocks noChangeArrowheads="1"/>
            </p:cNvSpPr>
            <p:nvPr/>
          </p:nvSpPr>
          <p:spPr bwMode="auto">
            <a:xfrm>
              <a:off x="986" y="1319"/>
              <a:ext cx="4764" cy="2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/>
            <a:lstStyle/>
            <a:p>
              <a:pPr eaLnBrk="0" hangingPunct="0"/>
              <a:endParaRPr lang="ru-RU">
                <a:solidFill>
                  <a:srgbClr val="FF33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24578" name="Заголовок 1"/>
          <p:cNvGrpSpPr>
            <a:grpSpLocks/>
          </p:cNvGrpSpPr>
          <p:nvPr/>
        </p:nvGrpSpPr>
        <p:grpSpPr bwMode="auto">
          <a:xfrm>
            <a:off x="620713" y="87313"/>
            <a:ext cx="7866062" cy="1589087"/>
            <a:chOff x="457" y="61"/>
            <a:chExt cx="5795" cy="1103"/>
          </a:xfrm>
        </p:grpSpPr>
        <p:pic>
          <p:nvPicPr>
            <p:cNvPr id="24593" name="Заголовок 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" y="61"/>
              <a:ext cx="5795" cy="1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4" name="Text Box 7"/>
            <p:cNvSpPr txBox="1">
              <a:spLocks noChangeArrowheads="1"/>
            </p:cNvSpPr>
            <p:nvPr/>
          </p:nvSpPr>
          <p:spPr bwMode="auto">
            <a:xfrm>
              <a:off x="491" y="114"/>
              <a:ext cx="5725" cy="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/>
            <a:lstStyle/>
            <a:p>
              <a:pPr algn="ctr"/>
              <a:r>
                <a:rPr lang="ru-RU" sz="2500" b="1">
                  <a:solidFill>
                    <a:srgbClr val="9900CC"/>
                  </a:solidFill>
                  <a:latin typeface="Times New Roman" pitchFamily="18" charset="0"/>
                  <a:cs typeface="Times New Roman" pitchFamily="18" charset="0"/>
                </a:rPr>
                <a:t>Приемы коррекционной работы</a:t>
              </a:r>
            </a:p>
          </p:txBody>
        </p:sp>
      </p:grpSp>
      <p:cxnSp>
        <p:nvCxnSpPr>
          <p:cNvPr id="5" name="Прямая со стрелкой 4"/>
          <p:cNvCxnSpPr/>
          <p:nvPr/>
        </p:nvCxnSpPr>
        <p:spPr>
          <a:xfrm flipH="1">
            <a:off x="3744913" y="5076825"/>
            <a:ext cx="590550" cy="3190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7134225" y="4232275"/>
            <a:ext cx="781050" cy="127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11" name="Овал 10"/>
          <p:cNvSpPr>
            <a:spLocks noChangeArrowheads="1"/>
          </p:cNvSpPr>
          <p:nvPr/>
        </p:nvSpPr>
        <p:spPr bwMode="auto">
          <a:xfrm>
            <a:off x="1763713" y="1606550"/>
            <a:ext cx="2847975" cy="1225550"/>
          </a:xfrm>
          <a:prstGeom prst="ellipse">
            <a:avLst/>
          </a:prstGeom>
          <a:gradFill rotWithShape="1">
            <a:gsLst>
              <a:gs pos="0">
                <a:srgbClr val="8080FF"/>
              </a:gs>
              <a:gs pos="50000">
                <a:srgbClr val="B3B3FF"/>
              </a:gs>
              <a:gs pos="100000">
                <a:srgbClr val="DADAFF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>
                <a:solidFill>
                  <a:schemeClr val="hlink"/>
                </a:solidFill>
              </a:rPr>
              <a:t>Прайминг </a:t>
            </a:r>
          </a:p>
        </p:txBody>
      </p:sp>
      <p:sp>
        <p:nvSpPr>
          <p:cNvPr id="12" name="Овал 11"/>
          <p:cNvSpPr>
            <a:spLocks noChangeArrowheads="1"/>
          </p:cNvSpPr>
          <p:nvPr/>
        </p:nvSpPr>
        <p:spPr bwMode="auto">
          <a:xfrm>
            <a:off x="4643438" y="1628775"/>
            <a:ext cx="2863850" cy="1201738"/>
          </a:xfrm>
          <a:prstGeom prst="ellipse">
            <a:avLst/>
          </a:prstGeom>
          <a:gradFill rotWithShape="1">
            <a:gsLst>
              <a:gs pos="0">
                <a:srgbClr val="FF8080"/>
              </a:gs>
              <a:gs pos="50000">
                <a:srgbClr val="FFB3B3"/>
              </a:gs>
              <a:gs pos="100000">
                <a:srgbClr val="FFDADA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>
                <a:solidFill>
                  <a:srgbClr val="FF3300"/>
                </a:solidFill>
              </a:rPr>
              <a:t>Визуальное расписание </a:t>
            </a:r>
          </a:p>
        </p:txBody>
      </p:sp>
      <p:sp>
        <p:nvSpPr>
          <p:cNvPr id="13" name="Овал 12"/>
          <p:cNvSpPr>
            <a:spLocks noChangeArrowheads="1"/>
          </p:cNvSpPr>
          <p:nvPr/>
        </p:nvSpPr>
        <p:spPr bwMode="auto">
          <a:xfrm>
            <a:off x="539750" y="4581525"/>
            <a:ext cx="3024188" cy="1152525"/>
          </a:xfrm>
          <a:prstGeom prst="ellipse">
            <a:avLst/>
          </a:prstGeom>
          <a:gradFill rotWithShape="1">
            <a:gsLst>
              <a:gs pos="0">
                <a:srgbClr val="FFFF80"/>
              </a:gs>
              <a:gs pos="50000">
                <a:srgbClr val="FFFFB3"/>
              </a:gs>
              <a:gs pos="100000">
                <a:srgbClr val="FFFFDA"/>
              </a:gs>
            </a:gsLst>
            <a:lin ang="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endParaRPr lang="ru-RU">
              <a:solidFill>
                <a:srgbClr val="008000"/>
              </a:solidFill>
            </a:endParaRPr>
          </a:p>
          <a:p>
            <a:pPr algn="ctr" defTabSz="912813">
              <a:defRPr/>
            </a:pPr>
            <a:r>
              <a:rPr lang="ru-RU">
                <a:solidFill>
                  <a:srgbClr val="008000"/>
                </a:solidFill>
              </a:rPr>
              <a:t>Поощрения </a:t>
            </a:r>
          </a:p>
          <a:p>
            <a:pPr algn="ctr" defTabSz="912813">
              <a:defRPr/>
            </a:pPr>
            <a:endParaRPr lang="ru-RU" b="1">
              <a:solidFill>
                <a:srgbClr val="6633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4" name="Овал 13"/>
          <p:cNvSpPr>
            <a:spLocks noChangeArrowheads="1"/>
          </p:cNvSpPr>
          <p:nvPr/>
        </p:nvSpPr>
        <p:spPr bwMode="auto">
          <a:xfrm>
            <a:off x="6156325" y="4437063"/>
            <a:ext cx="2387600" cy="1449387"/>
          </a:xfrm>
          <a:prstGeom prst="ellipse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>
                <a:solidFill>
                  <a:schemeClr val="hlink"/>
                </a:solidFill>
                <a:cs typeface="Arial" charset="0"/>
              </a:rPr>
              <a:t>Обучение подражанию</a:t>
            </a:r>
          </a:p>
        </p:txBody>
      </p:sp>
      <p:grpSp>
        <p:nvGrpSpPr>
          <p:cNvPr id="24585" name="Овал 14"/>
          <p:cNvGrpSpPr>
            <a:grpSpLocks/>
          </p:cNvGrpSpPr>
          <p:nvPr/>
        </p:nvGrpSpPr>
        <p:grpSpPr bwMode="auto">
          <a:xfrm>
            <a:off x="6227763" y="2636838"/>
            <a:ext cx="2736850" cy="1879600"/>
            <a:chOff x="4942" y="2112"/>
            <a:chExt cx="1717" cy="1006"/>
          </a:xfrm>
        </p:grpSpPr>
        <p:pic>
          <p:nvPicPr>
            <p:cNvPr id="24591" name="Овал 1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42" y="2112"/>
              <a:ext cx="1717" cy="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2" name="Text Box 21"/>
            <p:cNvSpPr txBox="1">
              <a:spLocks noChangeArrowheads="1"/>
            </p:cNvSpPr>
            <p:nvPr/>
          </p:nvSpPr>
          <p:spPr bwMode="auto">
            <a:xfrm>
              <a:off x="5217" y="2271"/>
              <a:ext cx="1166" cy="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 anchor="ctr"/>
            <a:lstStyle/>
            <a:p>
              <a:pPr algn="ctr" defTabSz="912813"/>
              <a:r>
                <a:rPr lang="ru-RU">
                  <a:solidFill>
                    <a:srgbClr val="663300"/>
                  </a:solidFill>
                </a:rPr>
                <a:t>Использование подсказок </a:t>
              </a:r>
            </a:p>
          </p:txBody>
        </p:sp>
      </p:grpSp>
      <p:sp>
        <p:nvSpPr>
          <p:cNvPr id="16" name="Овал 15"/>
          <p:cNvSpPr>
            <a:spLocks noChangeArrowheads="1"/>
          </p:cNvSpPr>
          <p:nvPr/>
        </p:nvSpPr>
        <p:spPr bwMode="auto">
          <a:xfrm>
            <a:off x="3471863" y="4652963"/>
            <a:ext cx="2755900" cy="1933575"/>
          </a:xfrm>
          <a:prstGeom prst="ellipse">
            <a:avLst/>
          </a:prstGeom>
          <a:gradFill rotWithShape="1">
            <a:gsLst>
              <a:gs pos="0">
                <a:srgbClr val="C78AF3"/>
              </a:gs>
              <a:gs pos="50000">
                <a:srgbClr val="DBB9F5"/>
              </a:gs>
              <a:gs pos="100000">
                <a:srgbClr val="EDDDFA"/>
              </a:gs>
            </a:gsLst>
            <a:lin ang="162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rgbClr val="9900CC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/>
              <a:t>создание и поддержка особого аффективного режима </a:t>
            </a:r>
            <a:r>
              <a:rPr lang="ru-RU">
                <a:solidFill>
                  <a:srgbClr val="9900FF"/>
                </a:solidFill>
              </a:rPr>
              <a:t> </a:t>
            </a:r>
          </a:p>
        </p:txBody>
      </p:sp>
      <p:grpSp>
        <p:nvGrpSpPr>
          <p:cNvPr id="24587" name="Овал 16"/>
          <p:cNvGrpSpPr>
            <a:grpSpLocks/>
          </p:cNvGrpSpPr>
          <p:nvPr/>
        </p:nvGrpSpPr>
        <p:grpSpPr bwMode="auto">
          <a:xfrm>
            <a:off x="179388" y="2636838"/>
            <a:ext cx="2824162" cy="1995487"/>
            <a:chOff x="69" y="1859"/>
            <a:chExt cx="2081" cy="1386"/>
          </a:xfrm>
        </p:grpSpPr>
        <p:pic>
          <p:nvPicPr>
            <p:cNvPr id="24589" name="Овал 16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" y="1859"/>
              <a:ext cx="2081" cy="1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590" name="Text Box 25"/>
            <p:cNvSpPr txBox="1">
              <a:spLocks noChangeArrowheads="1"/>
            </p:cNvSpPr>
            <p:nvPr/>
          </p:nvSpPr>
          <p:spPr bwMode="auto">
            <a:xfrm>
              <a:off x="397" y="2075"/>
              <a:ext cx="1425" cy="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 anchor="ctr"/>
            <a:lstStyle/>
            <a:p>
              <a:pPr algn="ctr" defTabSz="912813"/>
              <a:r>
                <a:rPr lang="ru-RU" sz="1400" b="1">
                  <a:solidFill>
                    <a:srgbClr val="00664D"/>
                  </a:solidFill>
                  <a:latin typeface="Times New Roman" pitchFamily="18" charset="0"/>
                  <a:cs typeface="Arial" charset="0"/>
                </a:rPr>
                <a:t> </a:t>
              </a:r>
              <a:r>
                <a:rPr lang="ru-RU">
                  <a:solidFill>
                    <a:srgbClr val="663300"/>
                  </a:solidFill>
                </a:rPr>
                <a:t>Профилактика проблем поведения</a:t>
              </a:r>
              <a:r>
                <a:rPr lang="ru-RU" b="1">
                  <a:solidFill>
                    <a:srgbClr val="663300"/>
                  </a:solidFill>
                </a:rPr>
                <a:t> </a:t>
              </a:r>
            </a:p>
          </p:txBody>
        </p:sp>
      </p:grpSp>
      <p:pic>
        <p:nvPicPr>
          <p:cNvPr id="24588" name="Picture 2" descr="http://topdizayn.com.ua/uploads/posts/2014-04/1396423091_p6lianzet7yd3tn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3068638"/>
            <a:ext cx="273050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Овал 30"/>
          <p:cNvGrpSpPr>
            <a:grpSpLocks/>
          </p:cNvGrpSpPr>
          <p:nvPr/>
        </p:nvGrpSpPr>
        <p:grpSpPr bwMode="auto">
          <a:xfrm>
            <a:off x="0" y="1003300"/>
            <a:ext cx="9153525" cy="5854700"/>
            <a:chOff x="-4" y="722"/>
            <a:chExt cx="6743" cy="4066"/>
          </a:xfrm>
        </p:grpSpPr>
        <p:pic>
          <p:nvPicPr>
            <p:cNvPr id="29713" name="Овал 3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722"/>
              <a:ext cx="6743" cy="4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14" name="Text Box 4"/>
            <p:cNvSpPr txBox="1">
              <a:spLocks noChangeArrowheads="1"/>
            </p:cNvSpPr>
            <p:nvPr/>
          </p:nvSpPr>
          <p:spPr bwMode="auto">
            <a:xfrm>
              <a:off x="986" y="1319"/>
              <a:ext cx="4764" cy="2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/>
            <a:lstStyle/>
            <a:p>
              <a:pPr eaLnBrk="0" hangingPunct="0"/>
              <a:endParaRPr lang="ru-RU">
                <a:cs typeface="Times New Roman" pitchFamily="18" charset="0"/>
              </a:endParaRPr>
            </a:p>
          </p:txBody>
        </p:sp>
      </p:grpSp>
      <p:grpSp>
        <p:nvGrpSpPr>
          <p:cNvPr id="29698" name="Заголовок 1"/>
          <p:cNvGrpSpPr>
            <a:grpSpLocks/>
          </p:cNvGrpSpPr>
          <p:nvPr/>
        </p:nvGrpSpPr>
        <p:grpSpPr bwMode="auto">
          <a:xfrm>
            <a:off x="620713" y="87313"/>
            <a:ext cx="7866062" cy="1589087"/>
            <a:chOff x="457" y="61"/>
            <a:chExt cx="5795" cy="1103"/>
          </a:xfrm>
        </p:grpSpPr>
        <p:pic>
          <p:nvPicPr>
            <p:cNvPr id="29711" name="Заголовок 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" y="61"/>
              <a:ext cx="5795" cy="1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12" name="Text Box 7"/>
            <p:cNvSpPr txBox="1">
              <a:spLocks noChangeArrowheads="1"/>
            </p:cNvSpPr>
            <p:nvPr/>
          </p:nvSpPr>
          <p:spPr bwMode="auto">
            <a:xfrm>
              <a:off x="491" y="114"/>
              <a:ext cx="5725" cy="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/>
            <a:lstStyle/>
            <a:p>
              <a:pPr algn="ctr"/>
              <a:r>
                <a:rPr lang="ru-RU" sz="2500" b="1">
                  <a:solidFill>
                    <a:srgbClr val="9900CC"/>
                  </a:solidFill>
                  <a:latin typeface="Times New Roman" pitchFamily="18" charset="0"/>
                  <a:cs typeface="Times New Roman" pitchFamily="18" charset="0"/>
                </a:rPr>
                <a:t>ВЗАИМОДЕЙСТВИЕ  С  РОДИТЕЛЯМИ</a:t>
              </a:r>
            </a:p>
          </p:txBody>
        </p:sp>
      </p:grpSp>
      <p:sp>
        <p:nvSpPr>
          <p:cNvPr id="11" name="Овал 10"/>
          <p:cNvSpPr>
            <a:spLocks noChangeArrowheads="1"/>
          </p:cNvSpPr>
          <p:nvPr/>
        </p:nvSpPr>
        <p:spPr bwMode="auto">
          <a:xfrm>
            <a:off x="2195513" y="1557338"/>
            <a:ext cx="2641600" cy="1225550"/>
          </a:xfrm>
          <a:prstGeom prst="ellipse">
            <a:avLst/>
          </a:prstGeom>
          <a:gradFill rotWithShape="1">
            <a:gsLst>
              <a:gs pos="0">
                <a:srgbClr val="8080FF"/>
              </a:gs>
              <a:gs pos="50000">
                <a:srgbClr val="B3B3FF"/>
              </a:gs>
              <a:gs pos="100000">
                <a:srgbClr val="DADAFF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>
                <a:solidFill>
                  <a:schemeClr val="hlink"/>
                </a:solidFill>
              </a:rPr>
              <a:t>Формирование позитивного отношения ко всем детям</a:t>
            </a:r>
          </a:p>
        </p:txBody>
      </p:sp>
      <p:sp>
        <p:nvSpPr>
          <p:cNvPr id="12" name="Овал 11"/>
          <p:cNvSpPr>
            <a:spLocks noChangeArrowheads="1"/>
          </p:cNvSpPr>
          <p:nvPr/>
        </p:nvSpPr>
        <p:spPr bwMode="auto">
          <a:xfrm>
            <a:off x="4787900" y="1916113"/>
            <a:ext cx="2681288" cy="1201737"/>
          </a:xfrm>
          <a:prstGeom prst="ellipse">
            <a:avLst/>
          </a:prstGeom>
          <a:gradFill rotWithShape="1">
            <a:gsLst>
              <a:gs pos="0">
                <a:srgbClr val="FF8080"/>
              </a:gs>
              <a:gs pos="50000">
                <a:srgbClr val="FFB3B3"/>
              </a:gs>
              <a:gs pos="100000">
                <a:srgbClr val="FFDADA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Приобщение родителей к педагогическому процессу</a:t>
            </a:r>
          </a:p>
        </p:txBody>
      </p:sp>
      <p:sp>
        <p:nvSpPr>
          <p:cNvPr id="13" name="Овал 12"/>
          <p:cNvSpPr>
            <a:spLocks noChangeArrowheads="1"/>
          </p:cNvSpPr>
          <p:nvPr/>
        </p:nvSpPr>
        <p:spPr bwMode="auto">
          <a:xfrm>
            <a:off x="323850" y="4005263"/>
            <a:ext cx="3008313" cy="1368425"/>
          </a:xfrm>
          <a:prstGeom prst="ellipse">
            <a:avLst/>
          </a:prstGeom>
          <a:gradFill rotWithShape="1">
            <a:gsLst>
              <a:gs pos="0">
                <a:srgbClr val="FFFF80"/>
              </a:gs>
              <a:gs pos="50000">
                <a:srgbClr val="FFFFB3"/>
              </a:gs>
              <a:gs pos="100000">
                <a:srgbClr val="FFFFDA"/>
              </a:gs>
            </a:gsLst>
            <a:lin ang="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Просветительская работа</a:t>
            </a:r>
          </a:p>
        </p:txBody>
      </p:sp>
      <p:sp>
        <p:nvSpPr>
          <p:cNvPr id="14" name="Овал 13"/>
          <p:cNvSpPr>
            <a:spLocks noChangeArrowheads="1"/>
          </p:cNvSpPr>
          <p:nvPr/>
        </p:nvSpPr>
        <p:spPr bwMode="auto">
          <a:xfrm>
            <a:off x="2700338" y="4797425"/>
            <a:ext cx="3167062" cy="1881188"/>
          </a:xfrm>
          <a:prstGeom prst="ellipse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>
                <a:solidFill>
                  <a:schemeClr val="hlink"/>
                </a:solidFill>
                <a:latin typeface="Times New Roman" pitchFamily="18" charset="0"/>
                <a:cs typeface="Arial" charset="0"/>
              </a:rPr>
              <a:t>Формирование уважительных взаимоотношений семьи и образовательного учреждения</a:t>
            </a:r>
          </a:p>
        </p:txBody>
      </p:sp>
      <p:grpSp>
        <p:nvGrpSpPr>
          <p:cNvPr id="29703" name="Овал 14"/>
          <p:cNvGrpSpPr>
            <a:grpSpLocks/>
          </p:cNvGrpSpPr>
          <p:nvPr/>
        </p:nvGrpSpPr>
        <p:grpSpPr bwMode="auto">
          <a:xfrm>
            <a:off x="6011863" y="2924175"/>
            <a:ext cx="3027362" cy="1512888"/>
            <a:chOff x="4942" y="2112"/>
            <a:chExt cx="1717" cy="1006"/>
          </a:xfrm>
        </p:grpSpPr>
        <p:pic>
          <p:nvPicPr>
            <p:cNvPr id="29709" name="Овал 1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42" y="2112"/>
              <a:ext cx="1717" cy="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10" name="Text Box 21"/>
            <p:cNvSpPr txBox="1">
              <a:spLocks noChangeArrowheads="1"/>
            </p:cNvSpPr>
            <p:nvPr/>
          </p:nvSpPr>
          <p:spPr bwMode="auto">
            <a:xfrm>
              <a:off x="5217" y="2271"/>
              <a:ext cx="1166" cy="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 anchor="ctr"/>
            <a:lstStyle/>
            <a:p>
              <a:pPr algn="ctr" defTabSz="912813"/>
              <a:r>
                <a:rPr lang="ru-RU">
                  <a:solidFill>
                    <a:srgbClr val="663300"/>
                  </a:solidFill>
                </a:rPr>
                <a:t>информационная поддержка родителей</a:t>
              </a:r>
            </a:p>
          </p:txBody>
        </p:sp>
      </p:grpSp>
      <p:sp>
        <p:nvSpPr>
          <p:cNvPr id="16" name="Овал 15"/>
          <p:cNvSpPr>
            <a:spLocks noChangeArrowheads="1"/>
          </p:cNvSpPr>
          <p:nvPr/>
        </p:nvSpPr>
        <p:spPr bwMode="auto">
          <a:xfrm>
            <a:off x="5580063" y="4437063"/>
            <a:ext cx="2879725" cy="1150937"/>
          </a:xfrm>
          <a:prstGeom prst="ellipse">
            <a:avLst/>
          </a:prstGeom>
          <a:gradFill rotWithShape="1">
            <a:gsLst>
              <a:gs pos="0">
                <a:srgbClr val="C78AF3"/>
              </a:gs>
              <a:gs pos="50000">
                <a:srgbClr val="DBB9F5"/>
              </a:gs>
              <a:gs pos="100000">
                <a:srgbClr val="EDDDFA"/>
              </a:gs>
            </a:gsLst>
            <a:lin ang="162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>
                <a:solidFill>
                  <a:srgbClr val="9900CC"/>
                </a:solidFill>
                <a:latin typeface="Times New Roman" pitchFamily="18" charset="0"/>
                <a:cs typeface="Arial" charset="0"/>
              </a:rPr>
              <a:t>Оказание консультативной помощи</a:t>
            </a:r>
          </a:p>
        </p:txBody>
      </p:sp>
      <p:grpSp>
        <p:nvGrpSpPr>
          <p:cNvPr id="29705" name="Овал 16"/>
          <p:cNvGrpSpPr>
            <a:grpSpLocks/>
          </p:cNvGrpSpPr>
          <p:nvPr/>
        </p:nvGrpSpPr>
        <p:grpSpPr bwMode="auto">
          <a:xfrm>
            <a:off x="179388" y="2420938"/>
            <a:ext cx="2824162" cy="1584325"/>
            <a:chOff x="69" y="1859"/>
            <a:chExt cx="2081" cy="1386"/>
          </a:xfrm>
        </p:grpSpPr>
        <p:pic>
          <p:nvPicPr>
            <p:cNvPr id="29707" name="Овал 16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" y="1859"/>
              <a:ext cx="2081" cy="1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8" name="Text Box 25"/>
            <p:cNvSpPr txBox="1">
              <a:spLocks noChangeArrowheads="1"/>
            </p:cNvSpPr>
            <p:nvPr/>
          </p:nvSpPr>
          <p:spPr bwMode="auto">
            <a:xfrm>
              <a:off x="397" y="2075"/>
              <a:ext cx="1425" cy="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 anchor="ctr"/>
            <a:lstStyle/>
            <a:p>
              <a:pPr algn="ctr" defTabSz="912813"/>
              <a:r>
                <a:rPr lang="ru-RU">
                  <a:solidFill>
                    <a:srgbClr val="00664D"/>
                  </a:solidFill>
                  <a:latin typeface="Times New Roman" pitchFamily="18" charset="0"/>
                  <a:cs typeface="Arial" charset="0"/>
                </a:rPr>
                <a:t>Объединение усилий педагогов и родителей </a:t>
              </a:r>
            </a:p>
          </p:txBody>
        </p:sp>
      </p:grpSp>
      <p:pic>
        <p:nvPicPr>
          <p:cNvPr id="29706" name="Picture 2" descr="http://podsnezhniksad.ucoz.com/semja_klipart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8" y="2852738"/>
            <a:ext cx="1798637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Овал 30"/>
          <p:cNvGrpSpPr>
            <a:grpSpLocks/>
          </p:cNvGrpSpPr>
          <p:nvPr/>
        </p:nvGrpSpPr>
        <p:grpSpPr bwMode="auto">
          <a:xfrm>
            <a:off x="-9525" y="1003300"/>
            <a:ext cx="9153525" cy="5854700"/>
            <a:chOff x="-4" y="722"/>
            <a:chExt cx="6743" cy="4066"/>
          </a:xfrm>
        </p:grpSpPr>
        <p:pic>
          <p:nvPicPr>
            <p:cNvPr id="31766" name="Овал 3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722"/>
              <a:ext cx="6743" cy="4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7" name="Text Box 4"/>
            <p:cNvSpPr txBox="1">
              <a:spLocks noChangeArrowheads="1"/>
            </p:cNvSpPr>
            <p:nvPr/>
          </p:nvSpPr>
          <p:spPr bwMode="auto">
            <a:xfrm>
              <a:off x="986" y="1319"/>
              <a:ext cx="4764" cy="2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/>
            <a:lstStyle/>
            <a:p>
              <a:pPr eaLnBrk="0" hangingPunct="0"/>
              <a:endParaRPr lang="ru-RU">
                <a:cs typeface="Times New Roman" pitchFamily="18" charset="0"/>
              </a:endParaRPr>
            </a:p>
          </p:txBody>
        </p:sp>
      </p:grpSp>
      <p:grpSp>
        <p:nvGrpSpPr>
          <p:cNvPr id="31746" name="Заголовок 1"/>
          <p:cNvGrpSpPr>
            <a:grpSpLocks/>
          </p:cNvGrpSpPr>
          <p:nvPr/>
        </p:nvGrpSpPr>
        <p:grpSpPr bwMode="auto">
          <a:xfrm>
            <a:off x="620713" y="87313"/>
            <a:ext cx="7866062" cy="1589087"/>
            <a:chOff x="457" y="61"/>
            <a:chExt cx="5795" cy="1103"/>
          </a:xfrm>
        </p:grpSpPr>
        <p:pic>
          <p:nvPicPr>
            <p:cNvPr id="31764" name="Заголовок 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" y="61"/>
              <a:ext cx="5795" cy="1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5" name="Text Box 7"/>
            <p:cNvSpPr txBox="1">
              <a:spLocks noChangeArrowheads="1"/>
            </p:cNvSpPr>
            <p:nvPr/>
          </p:nvSpPr>
          <p:spPr bwMode="auto">
            <a:xfrm>
              <a:off x="491" y="114"/>
              <a:ext cx="5725" cy="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/>
            <a:lstStyle/>
            <a:p>
              <a:pPr algn="ctr"/>
              <a:r>
                <a:rPr lang="ru-RU" sz="2500" b="1">
                  <a:solidFill>
                    <a:srgbClr val="9900CC"/>
                  </a:solidFill>
                  <a:latin typeface="Times New Roman" pitchFamily="18" charset="0"/>
                  <a:cs typeface="Times New Roman" pitchFamily="18" charset="0"/>
                </a:rPr>
                <a:t>ВЗАИМОДЕЙСТВИЕ  ОБРАЗОВАТЕЛЬНОГО УЧРЕЖДЕНИЯ </a:t>
              </a:r>
            </a:p>
          </p:txBody>
        </p:sp>
      </p:grpSp>
      <p:cxnSp>
        <p:nvCxnSpPr>
          <p:cNvPr id="7" name="Прямая со стрелкой 6"/>
          <p:cNvCxnSpPr/>
          <p:nvPr/>
        </p:nvCxnSpPr>
        <p:spPr>
          <a:xfrm flipV="1">
            <a:off x="7134225" y="4232275"/>
            <a:ext cx="781050" cy="127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11" name="Овал 10"/>
          <p:cNvSpPr>
            <a:spLocks noChangeArrowheads="1"/>
          </p:cNvSpPr>
          <p:nvPr/>
        </p:nvSpPr>
        <p:spPr bwMode="auto">
          <a:xfrm>
            <a:off x="3924300" y="1557338"/>
            <a:ext cx="2952750" cy="1008062"/>
          </a:xfrm>
          <a:prstGeom prst="ellipse">
            <a:avLst/>
          </a:prstGeom>
          <a:gradFill rotWithShape="1">
            <a:gsLst>
              <a:gs pos="0">
                <a:srgbClr val="8080FF"/>
              </a:gs>
              <a:gs pos="50000">
                <a:srgbClr val="B3B3FF"/>
              </a:gs>
              <a:gs pos="100000">
                <a:srgbClr val="DADAFF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УСЗН г.Сосновоборска </a:t>
            </a:r>
          </a:p>
        </p:txBody>
      </p:sp>
      <p:sp>
        <p:nvSpPr>
          <p:cNvPr id="12" name="Овал 11"/>
          <p:cNvSpPr>
            <a:spLocks noChangeArrowheads="1"/>
          </p:cNvSpPr>
          <p:nvPr/>
        </p:nvSpPr>
        <p:spPr bwMode="auto">
          <a:xfrm>
            <a:off x="1116013" y="1412875"/>
            <a:ext cx="2951162" cy="1201738"/>
          </a:xfrm>
          <a:prstGeom prst="ellipse">
            <a:avLst/>
          </a:prstGeom>
          <a:gradFill rotWithShape="1">
            <a:gsLst>
              <a:gs pos="0">
                <a:srgbClr val="FF8080"/>
              </a:gs>
              <a:gs pos="50000">
                <a:srgbClr val="FFB3B3"/>
              </a:gs>
              <a:gs pos="100000">
                <a:srgbClr val="FFDADA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b="1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ГПМПК г.Сосновоборска</a:t>
            </a:r>
          </a:p>
        </p:txBody>
      </p:sp>
      <p:sp>
        <p:nvSpPr>
          <p:cNvPr id="13" name="Овал 12"/>
          <p:cNvSpPr>
            <a:spLocks noChangeArrowheads="1"/>
          </p:cNvSpPr>
          <p:nvPr/>
        </p:nvSpPr>
        <p:spPr bwMode="auto">
          <a:xfrm>
            <a:off x="395288" y="4149725"/>
            <a:ext cx="2505075" cy="1511300"/>
          </a:xfrm>
          <a:prstGeom prst="ellipse">
            <a:avLst/>
          </a:prstGeom>
          <a:gradFill rotWithShape="1">
            <a:gsLst>
              <a:gs pos="0">
                <a:srgbClr val="FFFF80"/>
              </a:gs>
              <a:gs pos="50000">
                <a:srgbClr val="FFFFB3"/>
              </a:gs>
              <a:gs pos="100000">
                <a:srgbClr val="FFFFDA"/>
              </a:gs>
            </a:gsLst>
            <a:lin ang="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Библиотечно – музейный комплекс</a:t>
            </a:r>
          </a:p>
        </p:txBody>
      </p:sp>
      <p:sp>
        <p:nvSpPr>
          <p:cNvPr id="14" name="Овал 13"/>
          <p:cNvSpPr>
            <a:spLocks noChangeArrowheads="1"/>
          </p:cNvSpPr>
          <p:nvPr/>
        </p:nvSpPr>
        <p:spPr bwMode="auto">
          <a:xfrm>
            <a:off x="4427538" y="5589588"/>
            <a:ext cx="3024187" cy="1052512"/>
          </a:xfrm>
          <a:prstGeom prst="ellipse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ОУ г.Сосновоборска</a:t>
            </a:r>
          </a:p>
        </p:txBody>
      </p:sp>
      <p:grpSp>
        <p:nvGrpSpPr>
          <p:cNvPr id="31752" name="Овал 14"/>
          <p:cNvGrpSpPr>
            <a:grpSpLocks/>
          </p:cNvGrpSpPr>
          <p:nvPr/>
        </p:nvGrpSpPr>
        <p:grpSpPr bwMode="auto">
          <a:xfrm>
            <a:off x="6548438" y="3357563"/>
            <a:ext cx="2595562" cy="1447800"/>
            <a:chOff x="4942" y="2112"/>
            <a:chExt cx="1717" cy="1006"/>
          </a:xfrm>
        </p:grpSpPr>
        <p:pic>
          <p:nvPicPr>
            <p:cNvPr id="31762" name="Овал 1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42" y="2112"/>
              <a:ext cx="1717" cy="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3" name="Text Box 21"/>
            <p:cNvSpPr txBox="1">
              <a:spLocks noChangeArrowheads="1"/>
            </p:cNvSpPr>
            <p:nvPr/>
          </p:nvSpPr>
          <p:spPr bwMode="auto">
            <a:xfrm>
              <a:off x="5217" y="2271"/>
              <a:ext cx="1166" cy="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 anchor="ctr"/>
            <a:lstStyle/>
            <a:p>
              <a:pPr algn="ctr" defTabSz="912813"/>
              <a:r>
                <a:rPr lang="ru-RU" sz="1400" b="1">
                  <a:solidFill>
                    <a:srgbClr val="C00000"/>
                  </a:solidFill>
                  <a:latin typeface="Times New Roman" pitchFamily="18" charset="0"/>
                  <a:cs typeface="Arial" charset="0"/>
                </a:rPr>
                <a:t> </a:t>
              </a:r>
              <a:r>
                <a:rPr lang="ru-RU" b="1">
                  <a:solidFill>
                    <a:srgbClr val="C00000"/>
                  </a:solidFill>
                  <a:latin typeface="Times New Roman" pitchFamily="18" charset="0"/>
                  <a:cs typeface="Arial" charset="0"/>
                </a:rPr>
                <a:t>Молодежный центр «Заряд»</a:t>
              </a:r>
            </a:p>
          </p:txBody>
        </p:sp>
      </p:grpSp>
      <p:sp>
        <p:nvSpPr>
          <p:cNvPr id="16" name="Овал 15"/>
          <p:cNvSpPr>
            <a:spLocks noChangeArrowheads="1"/>
          </p:cNvSpPr>
          <p:nvPr/>
        </p:nvSpPr>
        <p:spPr bwMode="auto">
          <a:xfrm>
            <a:off x="5580063" y="2205038"/>
            <a:ext cx="3197225" cy="1295400"/>
          </a:xfrm>
          <a:prstGeom prst="ellipse">
            <a:avLst/>
          </a:prstGeom>
          <a:gradFill rotWithShape="1">
            <a:gsLst>
              <a:gs pos="0">
                <a:srgbClr val="C78AF3"/>
              </a:gs>
              <a:gs pos="50000">
                <a:srgbClr val="DBB9F5"/>
              </a:gs>
              <a:gs pos="100000">
                <a:srgbClr val="EDDDFA"/>
              </a:gs>
            </a:gsLst>
            <a:lin ang="162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rgbClr val="9900CC"/>
                </a:solidFill>
                <a:latin typeface="Times New Roman" pitchFamily="18" charset="0"/>
                <a:cs typeface="Arial" charset="0"/>
              </a:rPr>
              <a:t>  </a:t>
            </a:r>
            <a:r>
              <a:rPr lang="ru-RU" b="1">
                <a:solidFill>
                  <a:srgbClr val="9900CC"/>
                </a:solidFill>
                <a:latin typeface="Times New Roman" pitchFamily="18" charset="0"/>
                <a:cs typeface="Arial" charset="0"/>
              </a:rPr>
              <a:t>УО Администрации г.Сосновоборска</a:t>
            </a:r>
          </a:p>
        </p:txBody>
      </p:sp>
      <p:grpSp>
        <p:nvGrpSpPr>
          <p:cNvPr id="31754" name="Овал 16"/>
          <p:cNvGrpSpPr>
            <a:grpSpLocks/>
          </p:cNvGrpSpPr>
          <p:nvPr/>
        </p:nvGrpSpPr>
        <p:grpSpPr bwMode="auto">
          <a:xfrm>
            <a:off x="0" y="2420938"/>
            <a:ext cx="3325813" cy="1728787"/>
            <a:chOff x="69" y="1859"/>
            <a:chExt cx="2081" cy="1386"/>
          </a:xfrm>
        </p:grpSpPr>
        <p:pic>
          <p:nvPicPr>
            <p:cNvPr id="31760" name="Овал 16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" y="1859"/>
              <a:ext cx="2081" cy="1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1" name="Text Box 25"/>
            <p:cNvSpPr txBox="1">
              <a:spLocks noChangeArrowheads="1"/>
            </p:cNvSpPr>
            <p:nvPr/>
          </p:nvSpPr>
          <p:spPr bwMode="auto">
            <a:xfrm>
              <a:off x="397" y="2075"/>
              <a:ext cx="1425" cy="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 anchor="ctr"/>
            <a:lstStyle/>
            <a:p>
              <a:pPr algn="ctr" defTabSz="912813"/>
              <a:r>
                <a:rPr lang="ru-RU" sz="1400" b="1">
                  <a:solidFill>
                    <a:srgbClr val="00664D"/>
                  </a:solidFill>
                  <a:latin typeface="Times New Roman" pitchFamily="18" charset="0"/>
                  <a:cs typeface="Arial" charset="0"/>
                </a:rPr>
                <a:t> </a:t>
              </a:r>
              <a:r>
                <a:rPr lang="ru-RU" b="1">
                  <a:solidFill>
                    <a:srgbClr val="00664D"/>
                  </a:solidFill>
                  <a:latin typeface="Times New Roman" pitchFamily="18" charset="0"/>
                  <a:cs typeface="Arial" charset="0"/>
                </a:rPr>
                <a:t>Учреждения детского дополнительного образования</a:t>
              </a:r>
            </a:p>
          </p:txBody>
        </p:sp>
      </p:grpSp>
      <p:pic>
        <p:nvPicPr>
          <p:cNvPr id="31755" name="Picture 2" descr="http://topdizayn.com.ua/uploads/posts/2014-04/1396423091_p6lianzet7yd3tn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3068638"/>
            <a:ext cx="273050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56" name="Овал 16"/>
          <p:cNvGrpSpPr>
            <a:grpSpLocks/>
          </p:cNvGrpSpPr>
          <p:nvPr/>
        </p:nvGrpSpPr>
        <p:grpSpPr bwMode="auto">
          <a:xfrm>
            <a:off x="5651500" y="4581525"/>
            <a:ext cx="2749550" cy="1223963"/>
            <a:chOff x="69" y="1859"/>
            <a:chExt cx="2081" cy="1386"/>
          </a:xfrm>
        </p:grpSpPr>
        <p:pic>
          <p:nvPicPr>
            <p:cNvPr id="31758" name="Овал 16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" y="1859"/>
              <a:ext cx="2081" cy="1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59" name="Text Box 25"/>
            <p:cNvSpPr txBox="1">
              <a:spLocks noChangeArrowheads="1"/>
            </p:cNvSpPr>
            <p:nvPr/>
          </p:nvSpPr>
          <p:spPr bwMode="auto">
            <a:xfrm>
              <a:off x="397" y="2075"/>
              <a:ext cx="1425" cy="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 anchor="ctr"/>
            <a:lstStyle/>
            <a:p>
              <a:pPr algn="ctr" defTabSz="912813"/>
              <a:r>
                <a:rPr lang="ru-RU" sz="1400" b="1">
                  <a:solidFill>
                    <a:srgbClr val="00664D"/>
                  </a:solidFill>
                  <a:latin typeface="Times New Roman" pitchFamily="18" charset="0"/>
                  <a:cs typeface="Arial" charset="0"/>
                </a:rPr>
                <a:t> </a:t>
              </a:r>
              <a:r>
                <a:rPr lang="ru-RU" b="1">
                  <a:solidFill>
                    <a:srgbClr val="00664D"/>
                  </a:solidFill>
                  <a:latin typeface="Times New Roman" pitchFamily="18" charset="0"/>
                  <a:cs typeface="Arial" charset="0"/>
                </a:rPr>
                <a:t>Методические объединения </a:t>
              </a:r>
            </a:p>
          </p:txBody>
        </p:sp>
      </p:grpSp>
      <p:sp>
        <p:nvSpPr>
          <p:cNvPr id="2" name="Овал 15"/>
          <p:cNvSpPr>
            <a:spLocks noChangeArrowheads="1"/>
          </p:cNvSpPr>
          <p:nvPr/>
        </p:nvSpPr>
        <p:spPr bwMode="auto">
          <a:xfrm>
            <a:off x="1692275" y="5445125"/>
            <a:ext cx="2981325" cy="1060450"/>
          </a:xfrm>
          <a:prstGeom prst="ellipse">
            <a:avLst/>
          </a:prstGeom>
          <a:gradFill rotWithShape="1">
            <a:gsLst>
              <a:gs pos="0">
                <a:srgbClr val="C78AF3"/>
              </a:gs>
              <a:gs pos="50000">
                <a:srgbClr val="DBB9F5"/>
              </a:gs>
              <a:gs pos="100000">
                <a:srgbClr val="EDDDFA"/>
              </a:gs>
            </a:gsLst>
            <a:lin ang="162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rgbClr val="9900CC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b="1">
                <a:solidFill>
                  <a:srgbClr val="9900CC"/>
                </a:solidFill>
                <a:latin typeface="Times New Roman" pitchFamily="18" charset="0"/>
                <a:cs typeface="Arial" charset="0"/>
              </a:rPr>
              <a:t>ЦГБ г.Сосновоборска</a:t>
            </a:r>
          </a:p>
        </p:txBody>
      </p:sp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6"/>
          <p:cNvSpPr txBox="1">
            <a:spLocks noChangeArrowheads="1"/>
          </p:cNvSpPr>
          <p:nvPr/>
        </p:nvSpPr>
        <p:spPr bwMode="auto">
          <a:xfrm>
            <a:off x="3419475" y="1125538"/>
            <a:ext cx="47513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3203575" y="260350"/>
            <a:ext cx="561657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hlink"/>
                </a:solidFill>
              </a:rPr>
              <a:t>Положительные результаты достигаются  длительным кропотливым трудом всех участников образовательного процесса</a:t>
            </a:r>
          </a:p>
        </p:txBody>
      </p:sp>
      <p:pic>
        <p:nvPicPr>
          <p:cNvPr id="33796" name="Picture 2" descr="http://cool-pictures.su/_ph/12/2/47384208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2963" y="2589213"/>
            <a:ext cx="5761037" cy="426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55638" y="61658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F:\фон  РАЗНОЦВЕТЬЕ.jpg"/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/>
          </a:blip>
          <a:srcRect/>
          <a:stretch>
            <a:fillRect/>
          </a:stretch>
        </p:blipFill>
        <p:spPr>
          <a:xfrm>
            <a:off x="667" y="-269"/>
            <a:ext cx="9144023" cy="6858885"/>
          </a:xfrm>
          <a:prstGeom prst="rect">
            <a:avLst/>
          </a:prstGeom>
        </p:spPr>
      </p:pic>
      <p:pic>
        <p:nvPicPr>
          <p:cNvPr id="15363" name="Picture 4" descr="http://bezformata.ru/content/Images/000/036/854/image3685485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9050"/>
          <a:stretch>
            <a:fillRect/>
          </a:stretch>
        </p:blipFill>
        <p:spPr bwMode="auto">
          <a:xfrm>
            <a:off x="2109788" y="23813"/>
            <a:ext cx="5399087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16"/>
          <p:cNvSpPr>
            <a:spLocks noChangeArrowheads="1"/>
          </p:cNvSpPr>
          <p:nvPr/>
        </p:nvSpPr>
        <p:spPr bwMode="auto">
          <a:xfrm>
            <a:off x="3929063" y="3246438"/>
            <a:ext cx="1287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Фото дсад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print">
            <a:extLst/>
          </a:blip>
          <a:srcRect l="10503" r="17882"/>
          <a:stretch/>
        </p:blipFill>
        <p:spPr>
          <a:xfrm>
            <a:off x="808038" y="1834726"/>
            <a:ext cx="5591646" cy="4391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Picture 2" descr="http://topdizayn.com.ua/uploads/posts/2014-04/1396423091_p6lianzet7yd3tn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05475" y="4652963"/>
            <a:ext cx="3197225" cy="198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30">
                <p:cTn id="1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8" y="182563"/>
            <a:ext cx="8312150" cy="623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642350" cy="1143000"/>
          </a:xfrm>
        </p:spPr>
        <p:txBody>
          <a:bodyPr/>
          <a:lstStyle/>
          <a:p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МАДОУ ДСКН№5 г.Сосновоборска</a:t>
            </a:r>
            <a:br>
              <a:rPr lang="ru-RU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функционирует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4294967295"/>
          </p:nvPr>
        </p:nvSpPr>
        <p:spPr>
          <a:xfrm>
            <a:off x="1476375" y="1916113"/>
            <a:ext cx="6753225" cy="2376487"/>
          </a:xfrm>
        </p:spPr>
        <p:txBody>
          <a:bodyPr/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_____ _______________ ______________ 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______ ______________ ______________ </a:t>
            </a:r>
          </a:p>
          <a:p>
            <a:pPr>
              <a:buFontTx/>
              <a:buChar char="-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___ _____ _ ___________ ______ _____________ ________ </a:t>
            </a:r>
          </a:p>
          <a:p>
            <a:pPr>
              <a:buFontTx/>
              <a:buChar char="-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___ _____ _ _____ ___________ ________</a:t>
            </a:r>
          </a:p>
          <a:p>
            <a:pPr marL="0" indent="0">
              <a:buFont typeface="Arial" charset="0"/>
              <a:buNone/>
              <a:defRPr/>
            </a:pPr>
            <a:endParaRPr lang="ru-RU" sz="2400" dirty="0" smtClean="0">
              <a:latin typeface="Arial" charset="0"/>
            </a:endParaRPr>
          </a:p>
        </p:txBody>
      </p:sp>
      <p:sp>
        <p:nvSpPr>
          <p:cNvPr id="3" name="Rectangle 3"/>
          <p:cNvSpPr>
            <a:spLocks noGrp="1"/>
          </p:cNvSpPr>
          <p:nvPr>
            <p:ph type="body" idx="4294967295"/>
          </p:nvPr>
        </p:nvSpPr>
        <p:spPr>
          <a:xfrm>
            <a:off x="1476375" y="1916113"/>
            <a:ext cx="6753225" cy="2376487"/>
          </a:xfrm>
        </p:spPr>
        <p:txBody>
          <a:bodyPr/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групп общеразвивающей направленности;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группы компенсирующей направленности:</a:t>
            </a:r>
          </a:p>
          <a:p>
            <a:pPr>
              <a:buFontTx/>
              <a:buChar char="-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с нарушениями опорно-двигательного аппарата,</a:t>
            </a:r>
          </a:p>
          <a:p>
            <a:pPr>
              <a:buFontTx/>
              <a:buChar char="-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с иными нарушениями развития</a:t>
            </a:r>
          </a:p>
          <a:p>
            <a:pPr marL="0" indent="0">
              <a:buFont typeface="Arial" charset="0"/>
              <a:buNone/>
              <a:defRPr/>
            </a:pPr>
            <a:endParaRPr lang="ru-RU" sz="2400" dirty="0" smtClean="0">
              <a:latin typeface="Arial" charset="0"/>
            </a:endParaRPr>
          </a:p>
        </p:txBody>
      </p:sp>
      <p:pic>
        <p:nvPicPr>
          <p:cNvPr id="16389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88" y="4221163"/>
            <a:ext cx="9144001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3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8545513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421" name="Object 13"/>
          <p:cNvGraphicFramePr>
            <a:graphicFrameLocks/>
          </p:cNvGraphicFramePr>
          <p:nvPr/>
        </p:nvGraphicFramePr>
        <p:xfrm>
          <a:off x="4233863" y="3378200"/>
          <a:ext cx="4492625" cy="3213100"/>
        </p:xfrm>
        <a:graphic>
          <a:graphicData uri="http://schemas.openxmlformats.org/presentationml/2006/ole">
            <p:oleObj spid="_x0000_s17421" r:id="rId4" imgW="4499238" imgH="3212870" progId="Excel.Chart.8">
              <p:embed/>
            </p:oleObj>
          </a:graphicData>
        </a:graphic>
      </p:graphicFrame>
      <p:graphicFrame>
        <p:nvGraphicFramePr>
          <p:cNvPr id="17422" name="Object 14"/>
          <p:cNvGraphicFramePr>
            <a:graphicFrameLocks/>
          </p:cNvGraphicFramePr>
          <p:nvPr/>
        </p:nvGraphicFramePr>
        <p:xfrm>
          <a:off x="344488" y="498475"/>
          <a:ext cx="5070475" cy="3486150"/>
        </p:xfrm>
        <a:graphic>
          <a:graphicData uri="http://schemas.openxmlformats.org/presentationml/2006/ole">
            <p:oleObj spid="_x0000_s17422" r:id="rId5" imgW="5066215" imgH="3487214" progId="Excel.Chart.8">
              <p:embed/>
            </p:oleObj>
          </a:graphicData>
        </a:graphic>
      </p:graphicFrame>
      <p:sp>
        <p:nvSpPr>
          <p:cNvPr id="8" name="Стрелка влево 7"/>
          <p:cNvSpPr/>
          <p:nvPr/>
        </p:nvSpPr>
        <p:spPr>
          <a:xfrm>
            <a:off x="5724525" y="1125538"/>
            <a:ext cx="2951163" cy="1439862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Группы компенсирующей направленности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971550" y="4652963"/>
            <a:ext cx="3024188" cy="1223962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Группы общеразвивающей направленности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pavekids"/>
          <p:cNvPicPr>
            <a:picLocks noChangeAspect="1" noChangeArrowheads="1"/>
          </p:cNvPicPr>
          <p:nvPr/>
        </p:nvPicPr>
        <p:blipFill>
          <a:blip r:embed="rId2"/>
          <a:srcRect l="5055" r="1723" b="9267"/>
          <a:stretch>
            <a:fillRect/>
          </a:stretch>
        </p:blipFill>
        <p:spPr bwMode="auto">
          <a:xfrm>
            <a:off x="4067175" y="1700213"/>
            <a:ext cx="5076825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250825" y="404813"/>
            <a:ext cx="8518525" cy="5792787"/>
          </a:xfrm>
        </p:spPr>
        <p:txBody>
          <a:bodyPr/>
          <a:lstStyle/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400" b="1" smtClean="0"/>
              <a:t>     </a:t>
            </a:r>
            <a:r>
              <a:rPr 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образовательного учреждения в процессе становления инклюзивной практики</a:t>
            </a: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обеспечение условий для совместного воспитания и образования детей с разными образовательными потребностями.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   создание уютного, комфортного пространства для всех детей;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   создание среды, способствующей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гармоничному развитию личности;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  формирование толерантного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сообщества детей, родителей, персонала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социального окружения;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создание в ДОУ педагогической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системы, центрированной на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потребностях ребенка и его семьи;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формирование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междисциплинарной команды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специалистов, организующих образовательный процесс.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755650" y="333375"/>
            <a:ext cx="7993063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 реализации инклюзивной практики 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детском саду</a:t>
            </a:r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Char char="•"/>
            </a:pPr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Вариативность форм и методов подготовки ребенка с ОВЗ к включению в образовательный процесс</a:t>
            </a:r>
          </a:p>
          <a:p>
            <a:pPr>
              <a:buFontTx/>
              <a:buChar char="•"/>
            </a:pP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Готовность ребенка к продвижению по этапам инклюзивного процесса</a:t>
            </a:r>
          </a:p>
          <a:p>
            <a:pPr>
              <a:buFontTx/>
              <a:buChar char="•"/>
            </a:pP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Организация партнерских отношений с семьей</a:t>
            </a:r>
          </a:p>
          <a:p>
            <a:pPr>
              <a:buFontTx/>
              <a:buChar char="•"/>
            </a:pP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Организация отношений между участниками образовательного процесса </a:t>
            </a:r>
          </a:p>
          <a:p>
            <a:pPr>
              <a:buFontTx/>
              <a:buChar char="•"/>
            </a:pP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Профессиональная квалификация педагогов и специалистов, реализующих инклюзивный подход </a:t>
            </a:r>
          </a:p>
          <a:p>
            <a:pPr>
              <a:buFontTx/>
              <a:buChar char="•"/>
            </a:pPr>
            <a:r>
              <a:rPr lang="ru-RU" sz="2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Организация предметно-развивающей среды </a:t>
            </a:r>
          </a:p>
          <a:p>
            <a:endParaRPr lang="ru-RU" sz="24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/>
          </p:cNvSpPr>
          <p:nvPr/>
        </p:nvSpPr>
        <p:spPr bwMode="auto">
          <a:xfrm>
            <a:off x="3132138" y="333375"/>
            <a:ext cx="5761037" cy="579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1.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Ориентировочный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Диагностика индивидуальных особенностей развития ребенка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Междисциплинарное оценивание ресурсов и дефицитов ребенка, составление Индивидуального плана сопровождения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2. Организационный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Планирование образовательного процесса с учетом индивидуальных образовательных потребностей детей группы 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совместной жизнедеятельности детей в условиях группы и сада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-"/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Динамическая оценка результатов образовательной деятельности </a:t>
            </a:r>
          </a:p>
          <a:p>
            <a:pPr eaLnBrk="0" hangingPunct="0">
              <a:lnSpc>
                <a:spcPct val="80000"/>
              </a:lnSpc>
              <a:spcBef>
                <a:spcPct val="20000"/>
              </a:spcBef>
              <a:defRPr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 3. Основной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Реализация адаптированной образовательной программы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  <a:defRPr/>
            </a:pP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Овал 30"/>
          <p:cNvGrpSpPr>
            <a:grpSpLocks/>
          </p:cNvGrpSpPr>
          <p:nvPr/>
        </p:nvGrpSpPr>
        <p:grpSpPr bwMode="auto">
          <a:xfrm>
            <a:off x="-4763" y="1039813"/>
            <a:ext cx="9153526" cy="5854700"/>
            <a:chOff x="-4" y="722"/>
            <a:chExt cx="6743" cy="4066"/>
          </a:xfrm>
        </p:grpSpPr>
        <p:pic>
          <p:nvPicPr>
            <p:cNvPr id="22542" name="Овал 3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722"/>
              <a:ext cx="6743" cy="4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3" name="Text Box 4"/>
            <p:cNvSpPr txBox="1">
              <a:spLocks noChangeArrowheads="1"/>
            </p:cNvSpPr>
            <p:nvPr/>
          </p:nvSpPr>
          <p:spPr bwMode="auto">
            <a:xfrm>
              <a:off x="986" y="1319"/>
              <a:ext cx="4764" cy="2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/>
            <a:lstStyle/>
            <a:p>
              <a:pPr eaLnBrk="0" hangingPunct="0"/>
              <a:endParaRPr lang="ru-RU">
                <a:solidFill>
                  <a:srgbClr val="FF33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22530" name="Заголовок 1"/>
          <p:cNvGrpSpPr>
            <a:grpSpLocks/>
          </p:cNvGrpSpPr>
          <p:nvPr/>
        </p:nvGrpSpPr>
        <p:grpSpPr bwMode="auto">
          <a:xfrm>
            <a:off x="620713" y="87313"/>
            <a:ext cx="7866062" cy="1589087"/>
            <a:chOff x="457" y="61"/>
            <a:chExt cx="5795" cy="1103"/>
          </a:xfrm>
        </p:grpSpPr>
        <p:pic>
          <p:nvPicPr>
            <p:cNvPr id="22540" name="Заголовок 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" y="61"/>
              <a:ext cx="5795" cy="1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1" name="Text Box 7"/>
            <p:cNvSpPr txBox="1">
              <a:spLocks noChangeArrowheads="1"/>
            </p:cNvSpPr>
            <p:nvPr/>
          </p:nvSpPr>
          <p:spPr bwMode="auto">
            <a:xfrm>
              <a:off x="491" y="114"/>
              <a:ext cx="5725" cy="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/>
            <a:lstStyle/>
            <a:p>
              <a:pPr algn="ctr"/>
              <a:endParaRPr lang="ru-RU" b="1"/>
            </a:p>
            <a:p>
              <a:pPr algn="ctr"/>
              <a:r>
                <a:rPr lang="ru-RU" sz="2400" b="1">
                  <a:solidFill>
                    <a:srgbClr val="9900FF"/>
                  </a:solidFill>
                </a:rPr>
                <a:t>Структуры управления инклюзивным процессом</a:t>
              </a:r>
              <a:endParaRPr lang="ru-RU" sz="2400">
                <a:solidFill>
                  <a:srgbClr val="9900FF"/>
                </a:solidFill>
              </a:endParaRPr>
            </a:p>
          </p:txBody>
        </p:sp>
      </p:grpSp>
      <p:cxnSp>
        <p:nvCxnSpPr>
          <p:cNvPr id="7" name="Прямая со стрелкой 6"/>
          <p:cNvCxnSpPr/>
          <p:nvPr/>
        </p:nvCxnSpPr>
        <p:spPr>
          <a:xfrm flipV="1">
            <a:off x="7134225" y="4232275"/>
            <a:ext cx="781050" cy="127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cxnSp>
      <p:sp>
        <p:nvSpPr>
          <p:cNvPr id="11" name="Овал 10"/>
          <p:cNvSpPr>
            <a:spLocks noChangeArrowheads="1"/>
          </p:cNvSpPr>
          <p:nvPr/>
        </p:nvSpPr>
        <p:spPr bwMode="auto">
          <a:xfrm>
            <a:off x="250825" y="3429000"/>
            <a:ext cx="3313113" cy="1584325"/>
          </a:xfrm>
          <a:prstGeom prst="ellipse">
            <a:avLst/>
          </a:prstGeom>
          <a:gradFill rotWithShape="1">
            <a:gsLst>
              <a:gs pos="0">
                <a:srgbClr val="8080FF"/>
              </a:gs>
              <a:gs pos="50000">
                <a:srgbClr val="B3B3FF"/>
              </a:gs>
              <a:gs pos="100000">
                <a:srgbClr val="DADAFF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sz="2400">
                <a:solidFill>
                  <a:srgbClr val="9900FF"/>
                </a:solidFill>
              </a:rPr>
              <a:t>ПМПк ДОУ</a:t>
            </a:r>
          </a:p>
        </p:txBody>
      </p:sp>
      <p:sp>
        <p:nvSpPr>
          <p:cNvPr id="14" name="Овал 13"/>
          <p:cNvSpPr>
            <a:spLocks noChangeArrowheads="1"/>
          </p:cNvSpPr>
          <p:nvPr/>
        </p:nvSpPr>
        <p:spPr bwMode="auto">
          <a:xfrm>
            <a:off x="2484438" y="5084763"/>
            <a:ext cx="4368800" cy="1449387"/>
          </a:xfrm>
          <a:prstGeom prst="ellipse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sz="2400">
                <a:solidFill>
                  <a:schemeClr val="hlink"/>
                </a:solidFill>
              </a:rPr>
              <a:t>родительский комитет</a:t>
            </a:r>
          </a:p>
        </p:txBody>
      </p:sp>
      <p:grpSp>
        <p:nvGrpSpPr>
          <p:cNvPr id="22534" name="Овал 14"/>
          <p:cNvGrpSpPr>
            <a:grpSpLocks/>
          </p:cNvGrpSpPr>
          <p:nvPr/>
        </p:nvGrpSpPr>
        <p:grpSpPr bwMode="auto">
          <a:xfrm>
            <a:off x="5003800" y="3141663"/>
            <a:ext cx="3960813" cy="1879600"/>
            <a:chOff x="4942" y="2112"/>
            <a:chExt cx="1717" cy="1006"/>
          </a:xfrm>
        </p:grpSpPr>
        <p:pic>
          <p:nvPicPr>
            <p:cNvPr id="22538" name="Овал 1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42" y="2112"/>
              <a:ext cx="1717" cy="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9" name="Text Box 21"/>
            <p:cNvSpPr txBox="1">
              <a:spLocks noChangeArrowheads="1"/>
            </p:cNvSpPr>
            <p:nvPr/>
          </p:nvSpPr>
          <p:spPr bwMode="auto">
            <a:xfrm>
              <a:off x="5217" y="2271"/>
              <a:ext cx="1166" cy="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 anchor="ctr"/>
            <a:lstStyle/>
            <a:p>
              <a:pPr algn="ctr" defTabSz="912813"/>
              <a:r>
                <a:rPr lang="ru-RU" sz="2400">
                  <a:solidFill>
                    <a:srgbClr val="663300"/>
                  </a:solidFill>
                </a:rPr>
                <a:t>педагогический коллектив группы</a:t>
              </a:r>
              <a:r>
                <a:rPr lang="ru-RU">
                  <a:solidFill>
                    <a:srgbClr val="663300"/>
                  </a:solidFill>
                </a:rPr>
                <a:t> </a:t>
              </a:r>
            </a:p>
          </p:txBody>
        </p:sp>
      </p:grpSp>
      <p:grpSp>
        <p:nvGrpSpPr>
          <p:cNvPr id="22535" name="Овал 16"/>
          <p:cNvGrpSpPr>
            <a:grpSpLocks/>
          </p:cNvGrpSpPr>
          <p:nvPr/>
        </p:nvGrpSpPr>
        <p:grpSpPr bwMode="auto">
          <a:xfrm>
            <a:off x="2339975" y="1628775"/>
            <a:ext cx="3541713" cy="1995488"/>
            <a:chOff x="69" y="1859"/>
            <a:chExt cx="2081" cy="1386"/>
          </a:xfrm>
        </p:grpSpPr>
        <p:pic>
          <p:nvPicPr>
            <p:cNvPr id="22536" name="Овал 16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" y="1859"/>
              <a:ext cx="2081" cy="1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7" name="Text Box 25"/>
            <p:cNvSpPr txBox="1">
              <a:spLocks noChangeArrowheads="1"/>
            </p:cNvSpPr>
            <p:nvPr/>
          </p:nvSpPr>
          <p:spPr bwMode="auto">
            <a:xfrm>
              <a:off x="397" y="2075"/>
              <a:ext cx="1425" cy="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 anchor="ctr"/>
            <a:lstStyle/>
            <a:p>
              <a:pPr algn="ctr" defTabSz="912813"/>
              <a:r>
                <a:rPr lang="ru-RU" sz="1400" b="1">
                  <a:solidFill>
                    <a:srgbClr val="00664D"/>
                  </a:solidFill>
                  <a:latin typeface="Times New Roman" pitchFamily="18" charset="0"/>
                  <a:cs typeface="Arial" charset="0"/>
                </a:rPr>
                <a:t> </a:t>
              </a:r>
              <a:r>
                <a:rPr lang="ru-RU" sz="2400" b="1">
                  <a:solidFill>
                    <a:srgbClr val="008000"/>
                  </a:solidFill>
                  <a:latin typeface="Times New Roman" pitchFamily="18" charset="0"/>
                  <a:cs typeface="Arial" charset="0"/>
                </a:rPr>
                <a:t>Научно-методический совет</a:t>
              </a:r>
              <a:endParaRPr lang="ru-RU" sz="2400">
                <a:solidFill>
                  <a:srgbClr val="008000"/>
                </a:solidFill>
              </a:endParaRPr>
            </a:p>
          </p:txBody>
        </p:sp>
      </p:grpSp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Овал 30"/>
          <p:cNvGrpSpPr>
            <a:grpSpLocks/>
          </p:cNvGrpSpPr>
          <p:nvPr/>
        </p:nvGrpSpPr>
        <p:grpSpPr bwMode="auto">
          <a:xfrm>
            <a:off x="-4763" y="1039813"/>
            <a:ext cx="9153526" cy="5854700"/>
            <a:chOff x="-4" y="722"/>
            <a:chExt cx="6743" cy="4066"/>
          </a:xfrm>
        </p:grpSpPr>
        <p:pic>
          <p:nvPicPr>
            <p:cNvPr id="23570" name="Овал 3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722"/>
              <a:ext cx="6743" cy="4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71" name="Text Box 4"/>
            <p:cNvSpPr txBox="1">
              <a:spLocks noChangeArrowheads="1"/>
            </p:cNvSpPr>
            <p:nvPr/>
          </p:nvSpPr>
          <p:spPr bwMode="auto">
            <a:xfrm>
              <a:off x="986" y="1319"/>
              <a:ext cx="4764" cy="2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/>
            <a:lstStyle/>
            <a:p>
              <a:pPr eaLnBrk="0" hangingPunct="0"/>
              <a:endParaRPr lang="ru-RU">
                <a:solidFill>
                  <a:srgbClr val="FF3300"/>
                </a:solidFill>
                <a:cs typeface="Times New Roman" pitchFamily="18" charset="0"/>
              </a:endParaRPr>
            </a:p>
          </p:txBody>
        </p:sp>
      </p:grpSp>
      <p:grpSp>
        <p:nvGrpSpPr>
          <p:cNvPr id="23554" name="Заголовок 1"/>
          <p:cNvGrpSpPr>
            <a:grpSpLocks/>
          </p:cNvGrpSpPr>
          <p:nvPr/>
        </p:nvGrpSpPr>
        <p:grpSpPr bwMode="auto">
          <a:xfrm>
            <a:off x="611188" y="0"/>
            <a:ext cx="7866062" cy="1589088"/>
            <a:chOff x="457" y="61"/>
            <a:chExt cx="5795" cy="1103"/>
          </a:xfrm>
        </p:grpSpPr>
        <p:pic>
          <p:nvPicPr>
            <p:cNvPr id="23568" name="Заголовок 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" y="61"/>
              <a:ext cx="5795" cy="1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9" name="Text Box 7"/>
            <p:cNvSpPr txBox="1">
              <a:spLocks noChangeArrowheads="1"/>
            </p:cNvSpPr>
            <p:nvPr/>
          </p:nvSpPr>
          <p:spPr bwMode="auto">
            <a:xfrm>
              <a:off x="491" y="114"/>
              <a:ext cx="5725" cy="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/>
            <a:lstStyle/>
            <a:p>
              <a:pPr algn="ctr"/>
              <a:r>
                <a:rPr lang="ru-RU" sz="2500" b="1">
                  <a:solidFill>
                    <a:srgbClr val="9900CC"/>
                  </a:solidFill>
                  <a:latin typeface="Times New Roman" pitchFamily="18" charset="0"/>
                  <a:cs typeface="Times New Roman" pitchFamily="18" charset="0"/>
                </a:rPr>
                <a:t>Формы  реализации образовательной деятельности</a:t>
              </a:r>
            </a:p>
          </p:txBody>
        </p:sp>
      </p:grpSp>
      <p:sp>
        <p:nvSpPr>
          <p:cNvPr id="11" name="Овал 10"/>
          <p:cNvSpPr>
            <a:spLocks noChangeArrowheads="1"/>
          </p:cNvSpPr>
          <p:nvPr/>
        </p:nvSpPr>
        <p:spPr bwMode="auto">
          <a:xfrm>
            <a:off x="1692275" y="1341438"/>
            <a:ext cx="2774950" cy="1225550"/>
          </a:xfrm>
          <a:prstGeom prst="ellipse">
            <a:avLst/>
          </a:prstGeom>
          <a:gradFill rotWithShape="1">
            <a:gsLst>
              <a:gs pos="0">
                <a:srgbClr val="8080FF"/>
              </a:gs>
              <a:gs pos="50000">
                <a:srgbClr val="B3B3FF"/>
              </a:gs>
              <a:gs pos="100000">
                <a:srgbClr val="DADAFF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>
                <a:solidFill>
                  <a:schemeClr val="hlink"/>
                </a:solidFill>
              </a:rPr>
              <a:t>индивидуальные занятия со специалистами</a:t>
            </a:r>
          </a:p>
        </p:txBody>
      </p:sp>
      <p:sp>
        <p:nvSpPr>
          <p:cNvPr id="12" name="Овал 11"/>
          <p:cNvSpPr>
            <a:spLocks noChangeArrowheads="1"/>
          </p:cNvSpPr>
          <p:nvPr/>
        </p:nvSpPr>
        <p:spPr bwMode="auto">
          <a:xfrm>
            <a:off x="4427538" y="1412875"/>
            <a:ext cx="2520950" cy="1201738"/>
          </a:xfrm>
          <a:prstGeom prst="ellipse">
            <a:avLst/>
          </a:prstGeom>
          <a:gradFill rotWithShape="1">
            <a:gsLst>
              <a:gs pos="0">
                <a:srgbClr val="FF8080"/>
              </a:gs>
              <a:gs pos="50000">
                <a:srgbClr val="FFB3B3"/>
              </a:gs>
              <a:gs pos="100000">
                <a:srgbClr val="FFDADA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>
                <a:solidFill>
                  <a:srgbClr val="FF3300"/>
                </a:solidFill>
              </a:rPr>
              <a:t>гигиенические процедуры, прием пищи,</a:t>
            </a:r>
          </a:p>
          <a:p>
            <a:pPr algn="ctr" defTabSz="912813">
              <a:defRPr/>
            </a:pPr>
            <a:r>
              <a:rPr lang="ru-RU">
                <a:solidFill>
                  <a:srgbClr val="FF3300"/>
                </a:solidFill>
              </a:rPr>
              <a:t>дневной сон</a:t>
            </a:r>
          </a:p>
        </p:txBody>
      </p:sp>
      <p:sp>
        <p:nvSpPr>
          <p:cNvPr id="13" name="Овал 12"/>
          <p:cNvSpPr>
            <a:spLocks noChangeArrowheads="1"/>
          </p:cNvSpPr>
          <p:nvPr/>
        </p:nvSpPr>
        <p:spPr bwMode="auto">
          <a:xfrm>
            <a:off x="179388" y="3933825"/>
            <a:ext cx="2305050" cy="1223963"/>
          </a:xfrm>
          <a:prstGeom prst="ellipse">
            <a:avLst/>
          </a:prstGeom>
          <a:gradFill rotWithShape="1">
            <a:gsLst>
              <a:gs pos="0">
                <a:srgbClr val="FFFF80"/>
              </a:gs>
              <a:gs pos="50000">
                <a:srgbClr val="FFFFB3"/>
              </a:gs>
              <a:gs pos="100000">
                <a:srgbClr val="FFFFDA"/>
              </a:gs>
            </a:gsLst>
            <a:lin ang="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rgbClr val="FF000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>
                <a:solidFill>
                  <a:srgbClr val="663300"/>
                </a:solidFill>
                <a:latin typeface="Arial Narrow" pitchFamily="34" charset="0"/>
                <a:cs typeface="Arial" charset="0"/>
              </a:rPr>
              <a:t>досуговые мероприятия</a:t>
            </a:r>
            <a:r>
              <a:rPr lang="ru-RU" b="1">
                <a:solidFill>
                  <a:srgbClr val="996633"/>
                </a:solidFill>
                <a:latin typeface="Arial Narrow" pitchFamily="34" charset="0"/>
                <a:cs typeface="Arial" charset="0"/>
              </a:rPr>
              <a:t> </a:t>
            </a:r>
          </a:p>
        </p:txBody>
      </p:sp>
      <p:sp>
        <p:nvSpPr>
          <p:cNvPr id="14" name="Овал 13"/>
          <p:cNvSpPr>
            <a:spLocks noChangeArrowheads="1"/>
          </p:cNvSpPr>
          <p:nvPr/>
        </p:nvSpPr>
        <p:spPr bwMode="auto">
          <a:xfrm>
            <a:off x="6516688" y="4005263"/>
            <a:ext cx="2387600" cy="1449387"/>
          </a:xfrm>
          <a:prstGeom prst="ellipse">
            <a:avLst/>
          </a:prstGeom>
          <a:gradFill rotWithShape="1">
            <a:gsLst>
              <a:gs pos="0">
                <a:srgbClr val="83D3FF"/>
              </a:gs>
              <a:gs pos="50000">
                <a:srgbClr val="B5E2FF"/>
              </a:gs>
              <a:gs pos="100000">
                <a:srgbClr val="DBF0FF"/>
              </a:gs>
            </a:gsLst>
            <a:lin ang="135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>
                <a:solidFill>
                  <a:schemeClr val="hlink"/>
                </a:solidFill>
                <a:latin typeface="Arial Narrow" pitchFamily="34" charset="0"/>
                <a:cs typeface="Arial" charset="0"/>
              </a:rPr>
              <a:t>проектная деятельность</a:t>
            </a:r>
          </a:p>
        </p:txBody>
      </p:sp>
      <p:grpSp>
        <p:nvGrpSpPr>
          <p:cNvPr id="23559" name="Овал 14"/>
          <p:cNvGrpSpPr>
            <a:grpSpLocks/>
          </p:cNvGrpSpPr>
          <p:nvPr/>
        </p:nvGrpSpPr>
        <p:grpSpPr bwMode="auto">
          <a:xfrm>
            <a:off x="6156325" y="2205038"/>
            <a:ext cx="2736850" cy="1879600"/>
            <a:chOff x="4942" y="2112"/>
            <a:chExt cx="1717" cy="1006"/>
          </a:xfrm>
        </p:grpSpPr>
        <p:pic>
          <p:nvPicPr>
            <p:cNvPr id="23566" name="Овал 14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942" y="2112"/>
              <a:ext cx="1717" cy="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7" name="Text Box 21"/>
            <p:cNvSpPr txBox="1">
              <a:spLocks noChangeArrowheads="1"/>
            </p:cNvSpPr>
            <p:nvPr/>
          </p:nvSpPr>
          <p:spPr bwMode="auto">
            <a:xfrm>
              <a:off x="5217" y="2271"/>
              <a:ext cx="1166" cy="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 anchor="ctr"/>
            <a:lstStyle/>
            <a:p>
              <a:pPr algn="ctr" defTabSz="912813"/>
              <a:r>
                <a:rPr lang="ru-RU" i="1">
                  <a:solidFill>
                    <a:srgbClr val="663300"/>
                  </a:solidFill>
                </a:rPr>
                <a:t>фронтальные формы организации активности детей</a:t>
              </a:r>
              <a:r>
                <a:rPr lang="ru-RU">
                  <a:solidFill>
                    <a:srgbClr val="663300"/>
                  </a:solidFill>
                </a:rPr>
                <a:t> </a:t>
              </a:r>
            </a:p>
          </p:txBody>
        </p:sp>
      </p:grpSp>
      <p:sp>
        <p:nvSpPr>
          <p:cNvPr id="16" name="Овал 15"/>
          <p:cNvSpPr>
            <a:spLocks noChangeArrowheads="1"/>
          </p:cNvSpPr>
          <p:nvPr/>
        </p:nvSpPr>
        <p:spPr bwMode="auto">
          <a:xfrm>
            <a:off x="1763713" y="4724400"/>
            <a:ext cx="2520950" cy="1916113"/>
          </a:xfrm>
          <a:prstGeom prst="ellipse">
            <a:avLst/>
          </a:prstGeom>
          <a:gradFill rotWithShape="1">
            <a:gsLst>
              <a:gs pos="0">
                <a:srgbClr val="C78AF3"/>
              </a:gs>
              <a:gs pos="50000">
                <a:srgbClr val="DBB9F5"/>
              </a:gs>
              <a:gs pos="100000">
                <a:srgbClr val="EDDDFA"/>
              </a:gs>
            </a:gsLst>
            <a:lin ang="1620000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sz="1400" b="1">
                <a:solidFill>
                  <a:srgbClr val="9900CC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>
                <a:solidFill>
                  <a:srgbClr val="9900FF"/>
                </a:solidFill>
              </a:rPr>
              <a:t>активные действия в специально организованной среде</a:t>
            </a:r>
          </a:p>
        </p:txBody>
      </p:sp>
      <p:grpSp>
        <p:nvGrpSpPr>
          <p:cNvPr id="23561" name="Овал 16"/>
          <p:cNvGrpSpPr>
            <a:grpSpLocks/>
          </p:cNvGrpSpPr>
          <p:nvPr/>
        </p:nvGrpSpPr>
        <p:grpSpPr bwMode="auto">
          <a:xfrm>
            <a:off x="179388" y="2349500"/>
            <a:ext cx="2824162" cy="1584325"/>
            <a:chOff x="69" y="1859"/>
            <a:chExt cx="2081" cy="1386"/>
          </a:xfrm>
        </p:grpSpPr>
        <p:pic>
          <p:nvPicPr>
            <p:cNvPr id="23564" name="Овал 16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" y="1859"/>
              <a:ext cx="2081" cy="1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65" name="Text Box 25"/>
            <p:cNvSpPr txBox="1">
              <a:spLocks noChangeArrowheads="1"/>
            </p:cNvSpPr>
            <p:nvPr/>
          </p:nvSpPr>
          <p:spPr bwMode="auto">
            <a:xfrm>
              <a:off x="397" y="2075"/>
              <a:ext cx="1425" cy="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4" tIns="45712" rIns="91424" bIns="45712" anchor="ctr"/>
            <a:lstStyle/>
            <a:p>
              <a:pPr algn="ctr" defTabSz="912813"/>
              <a:r>
                <a:rPr lang="ru-RU" sz="1400" b="1">
                  <a:solidFill>
                    <a:srgbClr val="00664D"/>
                  </a:solidFill>
                  <a:latin typeface="Times New Roman" pitchFamily="18" charset="0"/>
                  <a:cs typeface="Arial" charset="0"/>
                </a:rPr>
                <a:t> </a:t>
              </a:r>
              <a:r>
                <a:rPr lang="ru-RU">
                  <a:solidFill>
                    <a:srgbClr val="008000"/>
                  </a:solidFill>
                </a:rPr>
                <a:t>совместная деятельность и игра в микрогруппах</a:t>
              </a:r>
            </a:p>
          </p:txBody>
        </p:sp>
      </p:grpSp>
      <p:pic>
        <p:nvPicPr>
          <p:cNvPr id="23562" name="Picture 2" descr="http://topdizayn.com.ua/uploads/posts/2014-04/1396423091_p6lianzet7yd3tn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3068638"/>
            <a:ext cx="273050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вал 12"/>
          <p:cNvSpPr>
            <a:spLocks noChangeArrowheads="1"/>
          </p:cNvSpPr>
          <p:nvPr/>
        </p:nvSpPr>
        <p:spPr bwMode="auto">
          <a:xfrm>
            <a:off x="4284663" y="5084763"/>
            <a:ext cx="3024187" cy="1584325"/>
          </a:xfrm>
          <a:prstGeom prst="ellipse">
            <a:avLst/>
          </a:prstGeom>
          <a:gradFill rotWithShape="1">
            <a:gsLst>
              <a:gs pos="0">
                <a:srgbClr val="FFFF80"/>
              </a:gs>
              <a:gs pos="50000">
                <a:srgbClr val="FFFFB3"/>
              </a:gs>
              <a:gs pos="100000">
                <a:srgbClr val="FFFFDA"/>
              </a:gs>
            </a:gsLst>
            <a:lin ang="0" scaled="1"/>
          </a:gradFill>
          <a:ln w="9525" algn="ctr">
            <a:solidFill>
              <a:schemeClr val="bg1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424" tIns="45712" rIns="91424" bIns="45712" anchor="ctr"/>
          <a:lstStyle/>
          <a:p>
            <a:pPr algn="ctr" defTabSz="912813">
              <a:defRPr/>
            </a:pPr>
            <a:r>
              <a:rPr lang="ru-RU" b="1">
                <a:solidFill>
                  <a:schemeClr val="accent2"/>
                </a:solidFill>
                <a:latin typeface="Times New Roman" pitchFamily="18" charset="0"/>
                <a:cs typeface="Arial" charset="0"/>
              </a:rPr>
              <a:t>Коррекционно-развивающая работа в микро-группах</a:t>
            </a:r>
            <a:endParaRPr lang="ru-RU" b="1">
              <a:solidFill>
                <a:schemeClr val="accent2"/>
              </a:solidFill>
              <a:latin typeface="Arial Narrow" pitchFamily="34" charset="0"/>
              <a:cs typeface="Arial" charset="0"/>
            </a:endParaRPr>
          </a:p>
        </p:txBody>
      </p:sp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736bedca8efce783d218566827d770fc1bef51d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1111</TotalTime>
  <Words>361</Words>
  <Application>Microsoft Office PowerPoint</Application>
  <PresentationFormat>Экран (4:3)</PresentationFormat>
  <Paragraphs>95</Paragraphs>
  <Slides>13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Eras Demi ITC</vt:lpstr>
      <vt:lpstr>Times New Roman</vt:lpstr>
      <vt:lpstr>Arial Narrow</vt:lpstr>
      <vt:lpstr>Тема Office</vt:lpstr>
      <vt:lpstr>Диаграмма Microsoft Excel</vt:lpstr>
      <vt:lpstr>Слайд 1</vt:lpstr>
      <vt:lpstr>Слайд 2</vt:lpstr>
      <vt:lpstr>В МАДОУ ДСКН№5 г.Сосновоборска функционирует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keywords>шаблон для детских и школьных презентаций, шаблон дети, шаблон на день защиты детей, веселые детки шаблон для презентаций</cp:keywords>
  <cp:lastModifiedBy>User</cp:lastModifiedBy>
  <cp:revision>87</cp:revision>
  <dcterms:created xsi:type="dcterms:W3CDTF">2014-05-12T04:49:29Z</dcterms:created>
  <dcterms:modified xsi:type="dcterms:W3CDTF">2017-12-23T11:19:15Z</dcterms:modified>
</cp:coreProperties>
</file>