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60" r:id="rId5"/>
    <p:sldId id="259" r:id="rId6"/>
    <p:sldId id="262" r:id="rId7"/>
    <p:sldId id="257" r:id="rId8"/>
    <p:sldId id="264" r:id="rId9"/>
    <p:sldId id="265" r:id="rId10"/>
    <p:sldId id="267" r:id="rId11"/>
    <p:sldId id="270" r:id="rId12"/>
    <p:sldId id="266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2057400"/>
            <a:ext cx="8001000" cy="27432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МЕРЫ ДЛИНЫ»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3962400"/>
            <a:ext cx="6553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Выполнила :обучающаяся 7 класса</a:t>
            </a:r>
          </a:p>
          <a:p>
            <a:r>
              <a:rPr lang="ru-RU" dirty="0" smtClean="0"/>
              <a:t>                                                              </a:t>
            </a:r>
            <a:r>
              <a:rPr lang="ru-RU" dirty="0" smtClean="0"/>
              <a:t>МКОУ  </a:t>
            </a:r>
            <a:r>
              <a:rPr lang="ru-RU" dirty="0" smtClean="0"/>
              <a:t>СОШ с.Бакуры</a:t>
            </a:r>
          </a:p>
          <a:p>
            <a:r>
              <a:rPr lang="ru-RU" dirty="0" smtClean="0"/>
              <a:t>                                                              </a:t>
            </a:r>
            <a:r>
              <a:rPr lang="ru-RU" dirty="0" err="1" smtClean="0"/>
              <a:t>Ефименко</a:t>
            </a:r>
            <a:r>
              <a:rPr lang="ru-RU" dirty="0" smtClean="0"/>
              <a:t> Дарья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533400"/>
            <a:ext cx="8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ПРЕЗЕНТАЦИЯ НА ТЕМУ:</a:t>
            </a:r>
            <a:endParaRPr lang="ru-RU" sz="44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8" presetClass="entr" presetSubtype="0" accel="50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i="1" u="sng" dirty="0" smtClean="0">
                <a:latin typeface="Bookman Old Style" pitchFamily="18" charset="0"/>
              </a:rPr>
              <a:t>Самая маленькая древняя мера в</a:t>
            </a:r>
            <a:r>
              <a:rPr lang="en-US" sz="3600" b="1" i="1" u="sng" dirty="0" smtClean="0">
                <a:latin typeface="Bookman Old Style" pitchFamily="18" charset="0"/>
              </a:rPr>
              <a:t> </a:t>
            </a:r>
            <a:r>
              <a:rPr lang="ru-RU" sz="3600" b="1" i="1" u="sng" dirty="0" smtClean="0">
                <a:latin typeface="Bookman Old Style" pitchFamily="18" charset="0"/>
              </a:rPr>
              <a:t>странах Европы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solidFill>
                  <a:srgbClr val="FF9900"/>
                </a:solidFill>
                <a:latin typeface="Comic Sans MS" pitchFamily="66" charset="0"/>
              </a:rPr>
              <a:t> 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    Дюйм</a:t>
            </a:r>
            <a:r>
              <a:rPr lang="ru-RU" sz="2800" dirty="0" smtClean="0">
                <a:latin typeface="Bookman Old Style" pitchFamily="18" charset="0"/>
              </a:rPr>
              <a:t> – мера, равная длине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    верхней фаланги большого пальца.            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                         </a:t>
            </a: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1 дюйм</a:t>
            </a:r>
            <a:r>
              <a:rPr lang="ru-RU" sz="2800" dirty="0" smtClean="0">
                <a:latin typeface="Bookman Old Style" pitchFamily="18" charset="0"/>
              </a:rPr>
              <a:t> = 2,54 см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>
                <a:latin typeface="Bookman Old Style" pitchFamily="18" charset="0"/>
              </a:rPr>
              <a:t>	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362200"/>
            <a:ext cx="2430463" cy="3660358"/>
          </a:xfrm>
          <a:prstGeom prst="rect">
            <a:avLst/>
          </a:prstGeom>
          <a:noFill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200399"/>
            <a:ext cx="4114800" cy="28096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381001"/>
            <a:ext cx="784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latin typeface="Bookman Old Style" pitchFamily="18" charset="0"/>
              </a:rPr>
              <a:t>Самая большая древняя мера в странах Европы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400" y="2274838"/>
            <a:ext cx="4419600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FF9900"/>
                </a:solidFill>
                <a:latin typeface="Comic Sans MS" pitchFamily="66" charset="0"/>
              </a:rPr>
              <a:t>Миля </a:t>
            </a:r>
            <a:r>
              <a:rPr lang="ru-RU" sz="2400" dirty="0" smtClean="0">
                <a:latin typeface="Bookman Old Style" pitchFamily="18" charset="0"/>
              </a:rPr>
              <a:t>– мера, равная тысяче двойных шагов.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FF9900"/>
                </a:solidFill>
                <a:latin typeface="Comic Sans MS" pitchFamily="66" charset="0"/>
              </a:rPr>
              <a:t>1 миля</a:t>
            </a:r>
            <a:r>
              <a:rPr lang="ru-RU" sz="2400" dirty="0" smtClean="0">
                <a:latin typeface="Bookman Old Style" pitchFamily="18" charset="0"/>
              </a:rPr>
              <a:t> = 1478,7 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>
              <a:latin typeface="Bookman Old Style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Bookman Old Style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 smtClean="0">
              <a:latin typeface="Bookman Old Style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Bookman Old Style" pitchFamily="18" charset="0"/>
              </a:rPr>
              <a:t>В англо-американской системе мер используются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FF9900"/>
                </a:solidFill>
                <a:latin typeface="Comic Sans MS" pitchFamily="66" charset="0"/>
              </a:rPr>
              <a:t>Сухопутная миля</a:t>
            </a:r>
            <a:r>
              <a:rPr lang="ru-RU" sz="2400" dirty="0" smtClean="0">
                <a:latin typeface="Bookman Old Style" pitchFamily="18" charset="0"/>
              </a:rPr>
              <a:t> =1609 м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FF9900"/>
                </a:solidFill>
                <a:latin typeface="Comic Sans MS" pitchFamily="66" charset="0"/>
              </a:rPr>
              <a:t>Морская миля</a:t>
            </a:r>
            <a:r>
              <a:rPr lang="ru-RU" sz="2400" dirty="0" smtClean="0">
                <a:latin typeface="Bookman Old Style" pitchFamily="18" charset="0"/>
              </a:rPr>
              <a:t> =1852 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Bookman Old Style" pitchFamily="18" charset="0"/>
              </a:rPr>
              <a:t>	</a:t>
            </a:r>
            <a:endParaRPr lang="ru-RU" sz="2400" dirty="0"/>
          </a:p>
        </p:txBody>
      </p:sp>
      <p:pic>
        <p:nvPicPr>
          <p:cNvPr id="34818" name="Picture 2" descr="C:\Users\user\Desktop\stat3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95600"/>
            <a:ext cx="4067969" cy="3124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533400"/>
            <a:ext cx="7848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latin typeface="Bookman Old Style" pitchFamily="18" charset="0"/>
              </a:rPr>
              <a:t>Древние меры длины                       в разных странах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551562"/>
            <a:ext cx="8991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В </a:t>
            </a:r>
            <a:r>
              <a:rPr lang="ru-RU" sz="2800" b="1" dirty="0" smtClean="0">
                <a:solidFill>
                  <a:srgbClr val="00FF00"/>
                </a:solidFill>
                <a:latin typeface="Book Antiqua" pitchFamily="18" charset="0"/>
              </a:rPr>
              <a:t>Англии</a:t>
            </a:r>
            <a:r>
              <a:rPr lang="ru-RU" sz="2800" dirty="0" smtClean="0">
                <a:solidFill>
                  <a:srgbClr val="00FF00"/>
                </a:solidFill>
                <a:latin typeface="Book Antiqua" pitchFamily="18" charset="0"/>
              </a:rPr>
              <a:t> </a:t>
            </a: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ярд </a:t>
            </a:r>
            <a:r>
              <a:rPr lang="ru-RU" sz="2800" dirty="0" smtClean="0">
                <a:latin typeface="Bookman Old Style" pitchFamily="18" charset="0"/>
              </a:rPr>
              <a:t>– мера, равная расстоянию от кончика носа до кончика среднего пальца английского короля Генриха I .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                                         </a:t>
            </a: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1 ярд</a:t>
            </a:r>
            <a:r>
              <a:rPr lang="ru-RU" sz="2800" dirty="0" smtClean="0">
                <a:latin typeface="Bookman Old Style" pitchFamily="18" charset="0"/>
              </a:rPr>
              <a:t> = 1,016 м</a:t>
            </a:r>
          </a:p>
          <a:p>
            <a:pPr>
              <a:buFont typeface="Wingdings" pitchFamily="2" charset="2"/>
              <a:buNone/>
            </a:pPr>
            <a:endParaRPr lang="ru-RU" sz="2800" dirty="0" smtClean="0">
              <a:latin typeface="Bookman Old Style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                Мера, равная длине стопы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Во</a:t>
            </a:r>
            <a:r>
              <a:rPr lang="ru-RU" sz="2800" dirty="0" smtClean="0">
                <a:solidFill>
                  <a:srgbClr val="00FF00"/>
                </a:solidFill>
                <a:latin typeface="Book Antiqua" pitchFamily="18" charset="0"/>
              </a:rPr>
              <a:t> </a:t>
            </a:r>
            <a:r>
              <a:rPr lang="ru-RU" sz="2800" b="1" dirty="0" smtClean="0">
                <a:solidFill>
                  <a:srgbClr val="00FF00"/>
                </a:solidFill>
                <a:latin typeface="Book Antiqua" pitchFamily="18" charset="0"/>
              </a:rPr>
              <a:t>Франции</a:t>
            </a:r>
            <a:r>
              <a:rPr lang="ru-RU" sz="2800" dirty="0" smtClean="0">
                <a:solidFill>
                  <a:srgbClr val="00FF00"/>
                </a:solidFill>
                <a:latin typeface="Book Antiqua" pitchFamily="18" charset="0"/>
              </a:rPr>
              <a:t> </a:t>
            </a:r>
            <a:r>
              <a:rPr lang="ru-RU" sz="2800" dirty="0" smtClean="0">
                <a:latin typeface="Bookman Old Style" pitchFamily="18" charset="0"/>
              </a:rPr>
              <a:t>- </a:t>
            </a:r>
            <a:r>
              <a:rPr lang="ru-RU" sz="2800" dirty="0" err="1" smtClean="0">
                <a:solidFill>
                  <a:srgbClr val="FF9900"/>
                </a:solidFill>
                <a:latin typeface="Comic Sans MS" pitchFamily="66" charset="0"/>
              </a:rPr>
              <a:t>пье</a:t>
            </a:r>
            <a:r>
              <a:rPr lang="ru-RU" sz="2800" dirty="0" smtClean="0">
                <a:latin typeface="Bookman Old Style" pitchFamily="18" charset="0"/>
              </a:rPr>
              <a:t>: </a:t>
            </a: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1 </a:t>
            </a:r>
            <a:r>
              <a:rPr lang="ru-RU" sz="2800" dirty="0" err="1" smtClean="0">
                <a:solidFill>
                  <a:srgbClr val="FF9900"/>
                </a:solidFill>
                <a:latin typeface="Comic Sans MS" pitchFamily="66" charset="0"/>
              </a:rPr>
              <a:t>пье</a:t>
            </a:r>
            <a:r>
              <a:rPr lang="ru-RU" sz="2800" dirty="0" smtClean="0">
                <a:latin typeface="Bookman Old Style" pitchFamily="18" charset="0"/>
              </a:rPr>
              <a:t> = 32,48 см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В </a:t>
            </a:r>
            <a:r>
              <a:rPr lang="ru-RU" sz="2800" b="1" dirty="0" smtClean="0">
                <a:solidFill>
                  <a:srgbClr val="00FF00"/>
                </a:solidFill>
                <a:latin typeface="Book Antiqua" pitchFamily="18" charset="0"/>
              </a:rPr>
              <a:t>Италии</a:t>
            </a:r>
            <a:r>
              <a:rPr lang="ru-RU" sz="2800" dirty="0" smtClean="0">
                <a:solidFill>
                  <a:srgbClr val="00FF00"/>
                </a:solidFill>
                <a:latin typeface="Book Antiqua" pitchFamily="18" charset="0"/>
              </a:rPr>
              <a:t> </a:t>
            </a:r>
            <a:r>
              <a:rPr lang="ru-RU" sz="2800" dirty="0" smtClean="0">
                <a:latin typeface="Bookman Old Style" pitchFamily="18" charset="0"/>
              </a:rPr>
              <a:t>– </a:t>
            </a:r>
            <a:r>
              <a:rPr lang="ru-RU" sz="2800" dirty="0" err="1" smtClean="0">
                <a:solidFill>
                  <a:srgbClr val="FF9900"/>
                </a:solidFill>
                <a:latin typeface="Comic Sans MS" pitchFamily="66" charset="0"/>
              </a:rPr>
              <a:t>пьеда</a:t>
            </a:r>
            <a:r>
              <a:rPr lang="ru-RU" sz="2800" dirty="0" smtClean="0">
                <a:latin typeface="Bookman Old Style" pitchFamily="18" charset="0"/>
              </a:rPr>
              <a:t>: </a:t>
            </a: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1 </a:t>
            </a:r>
            <a:r>
              <a:rPr lang="ru-RU" sz="2800" dirty="0" err="1" smtClean="0">
                <a:solidFill>
                  <a:srgbClr val="FF9900"/>
                </a:solidFill>
                <a:latin typeface="Comic Sans MS" pitchFamily="66" charset="0"/>
              </a:rPr>
              <a:t>пьеда</a:t>
            </a:r>
            <a:r>
              <a:rPr lang="ru-RU" sz="2800" dirty="0" smtClean="0">
                <a:latin typeface="Bookman Old Style" pitchFamily="18" charset="0"/>
              </a:rPr>
              <a:t> = 29,76 см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В </a:t>
            </a:r>
            <a:r>
              <a:rPr lang="ru-RU" sz="2800" b="1" dirty="0" smtClean="0">
                <a:solidFill>
                  <a:srgbClr val="00FF00"/>
                </a:solidFill>
                <a:latin typeface="Book Antiqua" pitchFamily="18" charset="0"/>
              </a:rPr>
              <a:t>Испании</a:t>
            </a:r>
            <a:r>
              <a:rPr lang="ru-RU" sz="2800" dirty="0" smtClean="0">
                <a:latin typeface="Bookman Old Style" pitchFamily="18" charset="0"/>
              </a:rPr>
              <a:t> - </a:t>
            </a: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пи</a:t>
            </a:r>
            <a:r>
              <a:rPr lang="ru-RU" sz="2800" dirty="0" smtClean="0">
                <a:latin typeface="Bookman Old Style" pitchFamily="18" charset="0"/>
              </a:rPr>
              <a:t>: </a:t>
            </a: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1 пи</a:t>
            </a:r>
            <a:r>
              <a:rPr lang="ru-RU" sz="2800" dirty="0" smtClean="0">
                <a:latin typeface="Bookman Old Style" pitchFamily="18" charset="0"/>
              </a:rPr>
              <a:t> = 27,86 см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В </a:t>
            </a:r>
            <a:r>
              <a:rPr lang="ru-RU" sz="2800" b="1" dirty="0" smtClean="0">
                <a:solidFill>
                  <a:srgbClr val="00FF00"/>
                </a:solidFill>
                <a:latin typeface="Book Antiqua" pitchFamily="18" charset="0"/>
              </a:rPr>
              <a:t>Англии </a:t>
            </a:r>
            <a:r>
              <a:rPr lang="ru-RU" sz="2800" dirty="0" smtClean="0">
                <a:latin typeface="Bookman Old Style" pitchFamily="18" charset="0"/>
              </a:rPr>
              <a:t>– </a:t>
            </a: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фут</a:t>
            </a:r>
            <a:r>
              <a:rPr lang="ru-RU" sz="2800" dirty="0" smtClean="0">
                <a:latin typeface="Bookman Old Style" pitchFamily="18" charset="0"/>
              </a:rPr>
              <a:t> (от англ. слова </a:t>
            </a:r>
            <a:r>
              <a:rPr lang="en-US" sz="2800" dirty="0" smtClean="0">
                <a:latin typeface="Bookman Old Style" pitchFamily="18" charset="0"/>
              </a:rPr>
              <a:t>foot</a:t>
            </a:r>
            <a:r>
              <a:rPr lang="ru-RU" sz="2800" dirty="0" smtClean="0">
                <a:latin typeface="Bookman Old Style" pitchFamily="18" charset="0"/>
              </a:rPr>
              <a:t> - ступня): </a:t>
            </a: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1 фут</a:t>
            </a:r>
            <a:r>
              <a:rPr lang="ru-RU" sz="2800" dirty="0" smtClean="0">
                <a:latin typeface="Bookman Old Style" pitchFamily="18" charset="0"/>
              </a:rPr>
              <a:t> = 30,48 см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609600"/>
            <a:ext cx="87189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latin typeface="Bookman Old Style" pitchFamily="18" charset="0"/>
              </a:rPr>
              <a:t>Современные меры длины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1828800"/>
            <a:ext cx="8991600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 smtClean="0">
                <a:latin typeface="Bookman Old Style" pitchFamily="18" charset="0"/>
              </a:rPr>
              <a:t>В наше время для измерения длины мы пользуемся мерой, названной метр.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200" b="1" dirty="0" smtClean="0">
                <a:latin typeface="Bookman Old Style" pitchFamily="18" charset="0"/>
              </a:rPr>
              <a:t>	</a:t>
            </a:r>
            <a:r>
              <a:rPr lang="ru-RU" sz="3200" b="1" dirty="0" smtClean="0">
                <a:solidFill>
                  <a:srgbClr val="FF9900"/>
                </a:solidFill>
                <a:latin typeface="Comic Sans MS" pitchFamily="66" charset="0"/>
              </a:rPr>
              <a:t>Метр</a:t>
            </a:r>
            <a:r>
              <a:rPr lang="ru-RU" sz="3200" b="1" dirty="0" smtClean="0">
                <a:latin typeface="Bookman Old Style" pitchFamily="18" charset="0"/>
              </a:rPr>
              <a:t> -  </a:t>
            </a:r>
            <a:r>
              <a:rPr lang="ru-RU" sz="3200" dirty="0" smtClean="0">
                <a:latin typeface="Bookman Old Style" pitchFamily="18" charset="0"/>
              </a:rPr>
              <a:t>основная единица метрической системы.</a:t>
            </a:r>
            <a:r>
              <a:rPr lang="ru-RU" sz="3200" b="1" dirty="0" smtClean="0">
                <a:latin typeface="Bookman Old Style" pitchFamily="18" charset="0"/>
              </a:rPr>
              <a:t> </a:t>
            </a:r>
            <a:endParaRPr lang="ru-RU" sz="3200" dirty="0" smtClean="0">
              <a:latin typeface="Bookman Old Style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 smtClean="0">
                <a:latin typeface="Bookman Old Style" pitchFamily="18" charset="0"/>
              </a:rPr>
              <a:t>	</a:t>
            </a:r>
            <a:r>
              <a:rPr lang="en-US" sz="3200" dirty="0" smtClean="0">
                <a:latin typeface="Bookman Old Style" pitchFamily="18" charset="0"/>
              </a:rPr>
              <a:t>	</a:t>
            </a:r>
            <a:r>
              <a:rPr lang="ru-RU" sz="3200" dirty="0" smtClean="0">
                <a:latin typeface="Bookman Old Style" pitchFamily="18" charset="0"/>
              </a:rPr>
              <a:t>Метрическая система была принята во </a:t>
            </a:r>
            <a:r>
              <a:rPr lang="ru-RU" sz="3200" b="1" dirty="0" smtClean="0">
                <a:solidFill>
                  <a:srgbClr val="00FF00"/>
                </a:solidFill>
                <a:latin typeface="Book Antiqua" pitchFamily="18" charset="0"/>
              </a:rPr>
              <a:t>Франции</a:t>
            </a:r>
            <a:r>
              <a:rPr lang="ru-RU" sz="3200" dirty="0" smtClean="0">
                <a:latin typeface="Bookman Old Style" pitchFamily="18" charset="0"/>
              </a:rPr>
              <a:t>, в конце 18 века. </a:t>
            </a:r>
            <a:endParaRPr lang="ru-RU" sz="3200" dirty="0">
              <a:latin typeface="Bookman Old Style" pitchFamily="18" charset="0"/>
            </a:endParaRPr>
          </a:p>
        </p:txBody>
      </p:sp>
      <p:pic>
        <p:nvPicPr>
          <p:cNvPr id="4" name="Picture 1" descr="C:\Users\user\Desktop\012-8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572000"/>
            <a:ext cx="3088476" cy="2057400"/>
          </a:xfrm>
          <a:prstGeom prst="rect">
            <a:avLst/>
          </a:prstGeom>
          <a:noFill/>
        </p:spPr>
      </p:pic>
      <p:pic>
        <p:nvPicPr>
          <p:cNvPr id="5" name="Picture 2" descr="C:\Users\user\Desktop\79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572000"/>
            <a:ext cx="1371600" cy="20594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228600"/>
            <a:ext cx="8229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Bookman Old Style" pitchFamily="18" charset="0"/>
              </a:rPr>
              <a:t>В наше время так же используются: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66800" y="2413338"/>
            <a:ext cx="7010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200" dirty="0" smtClean="0">
                <a:solidFill>
                  <a:srgbClr val="FF9900"/>
                </a:solidFill>
                <a:latin typeface="Comic Sans MS" pitchFamily="66" charset="0"/>
              </a:rPr>
              <a:t>1 миллиметр</a:t>
            </a:r>
            <a:r>
              <a:rPr lang="ru-RU" sz="3200" dirty="0" smtClean="0">
                <a:latin typeface="Bookman Old Style" pitchFamily="18" charset="0"/>
              </a:rPr>
              <a:t> = 0,001 метра</a:t>
            </a:r>
          </a:p>
          <a:p>
            <a:pPr algn="ctr">
              <a:buFont typeface="Wingdings" pitchFamily="2" charset="2"/>
              <a:buNone/>
            </a:pPr>
            <a:endParaRPr lang="ru-RU" sz="3200" dirty="0" smtClean="0">
              <a:latin typeface="Bookman Old Style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dirty="0" smtClean="0">
                <a:solidFill>
                  <a:srgbClr val="FF9900"/>
                </a:solidFill>
                <a:latin typeface="Comic Sans MS" pitchFamily="66" charset="0"/>
              </a:rPr>
              <a:t>1 сантиметр</a:t>
            </a:r>
            <a:r>
              <a:rPr lang="ru-RU" sz="3200" dirty="0" smtClean="0">
                <a:latin typeface="Bookman Old Style" pitchFamily="18" charset="0"/>
              </a:rPr>
              <a:t> = 0,01 метра</a:t>
            </a:r>
          </a:p>
          <a:p>
            <a:pPr algn="ctr">
              <a:buFont typeface="Wingdings" pitchFamily="2" charset="2"/>
              <a:buNone/>
            </a:pPr>
            <a:endParaRPr lang="ru-RU" sz="3200" dirty="0" smtClean="0">
              <a:latin typeface="Bookman Old Style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dirty="0" smtClean="0">
                <a:solidFill>
                  <a:srgbClr val="FF9900"/>
                </a:solidFill>
                <a:latin typeface="Comic Sans MS" pitchFamily="66" charset="0"/>
              </a:rPr>
              <a:t>1 дециметр</a:t>
            </a:r>
            <a:r>
              <a:rPr lang="ru-RU" sz="3200" dirty="0" smtClean="0">
                <a:latin typeface="Bookman Old Style" pitchFamily="18" charset="0"/>
              </a:rPr>
              <a:t> = 0,1 метра</a:t>
            </a:r>
          </a:p>
          <a:p>
            <a:pPr algn="ctr">
              <a:buFont typeface="Wingdings" pitchFamily="2" charset="2"/>
              <a:buNone/>
            </a:pPr>
            <a:endParaRPr lang="ru-RU" sz="3200" dirty="0" smtClean="0">
              <a:solidFill>
                <a:srgbClr val="FF9900"/>
              </a:solidFill>
              <a:latin typeface="Comic Sans MS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dirty="0" smtClean="0">
                <a:solidFill>
                  <a:srgbClr val="FF9900"/>
                </a:solidFill>
                <a:latin typeface="Comic Sans MS" pitchFamily="66" charset="0"/>
              </a:rPr>
              <a:t>1 километр</a:t>
            </a:r>
            <a:r>
              <a:rPr lang="ru-RU" sz="3200" dirty="0" smtClean="0">
                <a:latin typeface="Bookman Old Style" pitchFamily="18" charset="0"/>
              </a:rPr>
              <a:t> = 1000 метров</a:t>
            </a:r>
            <a:endParaRPr lang="ru-RU" sz="32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457200"/>
            <a:ext cx="8458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такое мера?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1752600"/>
            <a:ext cx="807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«Мера – способ определения количества по принятой единице.</a:t>
            </a:r>
          </a:p>
          <a:p>
            <a:r>
              <a:rPr lang="ru-RU" sz="4000" dirty="0" smtClean="0"/>
              <a:t>Погонная, линейная мера служит для </a:t>
            </a:r>
            <a:r>
              <a:rPr lang="ru-RU" sz="4000" dirty="0" err="1" smtClean="0"/>
              <a:t>означения</a:t>
            </a:r>
            <a:r>
              <a:rPr lang="ru-RU" sz="4000" dirty="0" smtClean="0"/>
              <a:t>  расстояний или величины линий»</a:t>
            </a:r>
          </a:p>
          <a:p>
            <a:r>
              <a:rPr lang="ru-RU" sz="4000" dirty="0" smtClean="0"/>
              <a:t>                                         В.Даль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3400" y="381000"/>
            <a:ext cx="835327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Старинные русские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меры длины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057400"/>
            <a:ext cx="4953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В старину русские меры длины были основаны на размерах разных частей тела человека.</a:t>
            </a:r>
            <a:endParaRPr lang="ru-RU" sz="3600" dirty="0"/>
          </a:p>
        </p:txBody>
      </p:sp>
      <p:pic>
        <p:nvPicPr>
          <p:cNvPr id="6" name="Picture 2" descr="C:\Users\user\Desktop\1259853616_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286000"/>
            <a:ext cx="3495675" cy="425767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MatemVokrugN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7475527" cy="4393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14400" y="381000"/>
            <a:ext cx="71627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Давным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давно…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14600"/>
            <a:ext cx="3886200" cy="277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419600" y="1371600"/>
            <a:ext cx="4572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Пядь – расстояние между концами вытянутых большого и указательного пальцев.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29200" y="4243864"/>
            <a:ext cx="2362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1пядь=18см.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191000"/>
            <a:ext cx="1600200" cy="2233613"/>
          </a:xfrm>
          <a:prstGeom prst="rect">
            <a:avLst/>
          </a:prstGeom>
          <a:noFill/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52400"/>
            <a:ext cx="1241425" cy="31242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4600" y="4343400"/>
            <a:ext cx="6629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Вершок – длина верхней                                                       части пальца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1 вершок = 4,45 см.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457200"/>
            <a:ext cx="7543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Локоть – расстояние от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локтевого сгиба до конца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вытянутого среднего пальца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локоть = 46см.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arshi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733800"/>
            <a:ext cx="2952750" cy="24765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55433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Аршин = 72сантиметра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4572000" cy="13493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" y="381001"/>
            <a:ext cx="66294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600" dirty="0" smtClean="0">
                <a:solidFill>
                  <a:srgbClr val="FF9900"/>
                </a:solidFill>
                <a:latin typeface="Comic Sans MS" pitchFamily="66" charset="0"/>
              </a:rPr>
              <a:t>Аршин </a:t>
            </a:r>
            <a:r>
              <a:rPr lang="ru-RU" sz="3600" dirty="0" smtClean="0">
                <a:latin typeface="Bookman Old Style" pitchFamily="18" charset="0"/>
              </a:rPr>
              <a:t>– длина всей руки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Bookman Old Style" pitchFamily="18" charset="0"/>
              </a:rPr>
              <a:t>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1400" dirty="0" smtClean="0">
                <a:latin typeface="Bookman Old Style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5600" y="228600"/>
            <a:ext cx="5715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rgbClr val="FF9900"/>
                </a:solidFill>
                <a:latin typeface="Comic Sans MS" pitchFamily="66" charset="0"/>
              </a:rPr>
              <a:t>Косая сажень</a:t>
            </a:r>
            <a:r>
              <a:rPr lang="ru-RU" sz="2400" dirty="0" smtClean="0">
                <a:latin typeface="Bookman Old Style" pitchFamily="18" charset="0"/>
              </a:rPr>
              <a:t> - расстояние от подошвы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latin typeface="Bookman Old Style" pitchFamily="18" charset="0"/>
              </a:rPr>
              <a:t>левой ноги</a:t>
            </a:r>
            <a:r>
              <a:rPr lang="en-US" sz="2400" dirty="0" smtClean="0"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до конца большого пальца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latin typeface="Bookman Old Style" pitchFamily="18" charset="0"/>
              </a:rPr>
              <a:t>вытянутой вверх правой руки</a:t>
            </a:r>
          </a:p>
          <a:p>
            <a:pPr>
              <a:buFont typeface="Wingdings" pitchFamily="2" charset="2"/>
              <a:buNone/>
            </a:pPr>
            <a:endParaRPr lang="ru-RU" sz="2400" dirty="0">
              <a:solidFill>
                <a:srgbClr val="FF00FF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276600"/>
            <a:ext cx="6629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endParaRPr lang="ru-RU" sz="2800" dirty="0" smtClean="0">
              <a:solidFill>
                <a:srgbClr val="FF99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endParaRPr lang="ru-RU" sz="2800" dirty="0" smtClean="0">
              <a:solidFill>
                <a:srgbClr val="FF99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Маховая сажень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Bookman Old Style" pitchFamily="18" charset="0"/>
              </a:rPr>
              <a:t>-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Bookman Old Style" pitchFamily="18" charset="0"/>
              </a:rPr>
              <a:t>расстояние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между кончиками пальцев 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Bookman Old Style" pitchFamily="18" charset="0"/>
              </a:rPr>
              <a:t>раскинутых рук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FF9900"/>
                </a:solidFill>
                <a:latin typeface="Comic Sans MS" pitchFamily="66" charset="0"/>
              </a:rPr>
              <a:t>1 маховая</a:t>
            </a:r>
            <a:r>
              <a:rPr lang="ru-RU" sz="2800" dirty="0" smtClean="0">
                <a:latin typeface="Bookman Old Style" pitchFamily="18" charset="0"/>
              </a:rPr>
              <a:t> сажень = 151,4 см</a:t>
            </a:r>
            <a:endParaRPr lang="en-US" sz="2800" dirty="0">
              <a:latin typeface="Bookman Old Style" pitchFamily="18" charset="0"/>
            </a:endParaRPr>
          </a:p>
        </p:txBody>
      </p:sp>
      <p:pic>
        <p:nvPicPr>
          <p:cNvPr id="12289" name="Picture 1" descr="C:\Users\user\Desktop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200400"/>
            <a:ext cx="3124200" cy="3360143"/>
          </a:xfrm>
          <a:prstGeom prst="rect">
            <a:avLst/>
          </a:prstGeom>
          <a:noFill/>
        </p:spPr>
      </p:pic>
      <p:pic>
        <p:nvPicPr>
          <p:cNvPr id="12290" name="Picture 2" descr="C:\Users\user\Desktop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743200"/>
            <a:ext cx="1905000" cy="1333500"/>
          </a:xfrm>
          <a:prstGeom prst="rect">
            <a:avLst/>
          </a:prstGeom>
          <a:noFill/>
        </p:spPr>
      </p:pic>
      <p:pic>
        <p:nvPicPr>
          <p:cNvPr id="12291" name="Picture 3" descr="C:\Users\user\Desktop\03-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28600"/>
            <a:ext cx="1295400" cy="24776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81001"/>
            <a:ext cx="8229600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4800" dirty="0" smtClean="0">
              <a:solidFill>
                <a:srgbClr val="FF9900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4800" dirty="0" smtClean="0">
                <a:solidFill>
                  <a:srgbClr val="FF9900"/>
                </a:solidFill>
                <a:latin typeface="Comic Sans MS" pitchFamily="66" charset="0"/>
              </a:rPr>
              <a:t>Верста </a:t>
            </a:r>
            <a:r>
              <a:rPr lang="ru-RU" sz="4800" dirty="0" smtClean="0">
                <a:latin typeface="Bookman Old Style" pitchFamily="18" charset="0"/>
              </a:rPr>
              <a:t>– расстояние в 500 раз больше сажени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4800" dirty="0" smtClean="0">
                <a:latin typeface="Bookman Old Style" pitchFamily="18" charset="0"/>
              </a:rPr>
              <a:t>                                               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4800" dirty="0" smtClean="0">
              <a:solidFill>
                <a:srgbClr val="FF9900"/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4800" dirty="0" smtClean="0">
              <a:solidFill>
                <a:srgbClr val="FF9900"/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4800" dirty="0" smtClean="0">
              <a:solidFill>
                <a:srgbClr val="FF9900"/>
              </a:solidFill>
              <a:latin typeface="Bookman Old Style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4800" dirty="0" smtClean="0">
                <a:solidFill>
                  <a:srgbClr val="FF9900"/>
                </a:solidFill>
                <a:latin typeface="Comic Sans MS" pitchFamily="66" charset="0"/>
              </a:rPr>
              <a:t>1 верста</a:t>
            </a:r>
            <a:r>
              <a:rPr lang="ru-RU" sz="4800" dirty="0" smtClean="0">
                <a:latin typeface="Bookman Old Style" pitchFamily="18" charset="0"/>
              </a:rPr>
              <a:t> = 1540 м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3" name="Picture 14" descr="d31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8270" y="2895600"/>
            <a:ext cx="292710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315</TotalTime>
  <Words>361</Words>
  <Application>Microsoft Office PowerPoint</Application>
  <PresentationFormat>Экран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39</cp:revision>
  <dcterms:created xsi:type="dcterms:W3CDTF">2010-12-01T12:19:32Z</dcterms:created>
  <dcterms:modified xsi:type="dcterms:W3CDTF">2017-12-23T09:59:01Z</dcterms:modified>
</cp:coreProperties>
</file>