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1170" r:id="rId2"/>
    <p:sldId id="1057" r:id="rId3"/>
    <p:sldId id="1171" r:id="rId4"/>
    <p:sldId id="1067" r:id="rId5"/>
    <p:sldId id="1115" r:id="rId6"/>
    <p:sldId id="1081" r:id="rId7"/>
    <p:sldId id="1082" r:id="rId8"/>
    <p:sldId id="1076" r:id="rId9"/>
    <p:sldId id="1068" r:id="rId10"/>
    <p:sldId id="1083" r:id="rId11"/>
    <p:sldId id="1155" r:id="rId12"/>
    <p:sldId id="1087" r:id="rId13"/>
    <p:sldId id="1069" r:id="rId14"/>
    <p:sldId id="1088" r:id="rId15"/>
    <p:sldId id="1093" r:id="rId16"/>
    <p:sldId id="1070" r:id="rId17"/>
    <p:sldId id="1136" r:id="rId18"/>
    <p:sldId id="1135" r:id="rId19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143"/>
    <a:srgbClr val="99FF99"/>
    <a:srgbClr val="00CC66"/>
    <a:srgbClr val="FFCC00"/>
    <a:srgbClr val="EFFFFF"/>
    <a:srgbClr val="E8FFDD"/>
    <a:srgbClr val="00FF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fld id="{8AF16A13-22AE-4AAC-A76E-899D0AD46845}" type="datetimeFigureOut">
              <a:rPr lang="ru-RU"/>
              <a:pPr/>
              <a:t>04.02.2013</a:t>
            </a:fld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fld id="{9DD0CC7A-9301-4DA2-835D-45C0F23743D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82EB6D8-7CC5-4A1E-A72A-13A203AD3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9F28F44-421F-44AD-84A4-7728B0A64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D6F0B5-6D37-4AE2-93B9-C938DAE6F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E91A388-81DC-41AF-96BD-6358E4D1E1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FCED94-BD29-48AE-97BB-5B0A97935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42C95F-0643-4FC3-BA4B-57E51FFCF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7F3C51-F4C8-4A54-BAE3-2B75CA4BA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26177D-0714-4255-BA43-26B972443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64B04C-640B-49FD-9ADB-C97631152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68FF29-FA29-4255-8B75-EDEE76D0C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5B11D3B-60CD-47CE-B3E8-876C29624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66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48CAB6E-DF12-435F-AB55-A3090A723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195513" y="476250"/>
            <a:ext cx="6769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Arial" charset="0"/>
              </a:rPr>
              <a:t>  </a:t>
            </a:r>
            <a:endParaRPr lang="ru-RU" sz="1800">
              <a:latin typeface="Arial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42938" y="2565400"/>
            <a:ext cx="7993062" cy="14319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C00000"/>
                </a:solidFill>
                <a:latin typeface="Arial Black" pitchFamily="34" charset="0"/>
              </a:rPr>
              <a:t>Логика урока открытия нового знания (ОНЗ)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50825" y="404813"/>
            <a:ext cx="8497888" cy="533400"/>
          </a:xfrm>
          <a:prstGeom prst="rect">
            <a:avLst/>
          </a:prstGeom>
          <a:noFill/>
          <a:ln w="28575">
            <a:solidFill>
              <a:srgbClr val="6699FF"/>
            </a:solidFill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30000"/>
              </a:spcBef>
            </a:pPr>
            <a:r>
              <a:rPr lang="ru-RU" b="1">
                <a:solidFill>
                  <a:srgbClr val="E80000"/>
                </a:solidFill>
                <a:latin typeface="Arial" charset="0"/>
              </a:rPr>
              <a:t>4. </a:t>
            </a:r>
            <a:r>
              <a:rPr lang="ru-RU" b="1">
                <a:solidFill>
                  <a:srgbClr val="E80000"/>
                </a:solidFill>
                <a:latin typeface="Arial" charset="0"/>
                <a:cs typeface="Arial" charset="0"/>
              </a:rPr>
              <a:t>Построение проекта выхода из затруднения (4–6 мин)</a:t>
            </a:r>
            <a:endParaRPr lang="ru-RU" sz="2400" b="1">
              <a:solidFill>
                <a:srgbClr val="E80000"/>
              </a:solidFill>
              <a:latin typeface="Arial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250825" y="1341438"/>
            <a:ext cx="8591550" cy="1169987"/>
          </a:xfrm>
          <a:prstGeom prst="rect">
            <a:avLst/>
          </a:prstGeom>
          <a:solidFill>
            <a:srgbClr val="FFFFD9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 b="1">
                <a:latin typeface="Arial" charset="0"/>
                <a:cs typeface="Arial" charset="0"/>
              </a:rPr>
              <a:t>Цель этапа:</a:t>
            </a:r>
          </a:p>
          <a:p>
            <a:pPr>
              <a:spcBef>
                <a:spcPct val="30000"/>
              </a:spcBef>
            </a:pPr>
            <a:r>
              <a:rPr lang="ru-RU" sz="2000">
                <a:latin typeface="Arial" charset="0"/>
                <a:cs typeface="Arial" charset="0"/>
              </a:rPr>
              <a:t>постановка цели учебной деятельности, выбор способа</a:t>
            </a:r>
            <a:r>
              <a:rPr lang="ru-RU"/>
              <a:t> </a:t>
            </a:r>
            <a:r>
              <a:rPr lang="ru-RU" sz="2000">
                <a:latin typeface="Arial" charset="0"/>
                <a:cs typeface="Arial" charset="0"/>
              </a:rPr>
              <a:t>и средств     ее реализации.  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50825" y="2636838"/>
            <a:ext cx="8569325" cy="4032250"/>
          </a:xfrm>
          <a:prstGeom prst="rect">
            <a:avLst/>
          </a:prstGeom>
          <a:solidFill>
            <a:srgbClr val="CCFFFF"/>
          </a:solidFill>
          <a:ln w="19050" cap="sq">
            <a:solidFill>
              <a:srgbClr val="66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555875" y="3284538"/>
            <a:ext cx="6264275" cy="2495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spcBef>
                <a:spcPct val="15000"/>
              </a:spcBef>
            </a:pPr>
            <a:r>
              <a:rPr lang="ru-RU" b="1">
                <a:solidFill>
                  <a:schemeClr val="accent2"/>
                </a:solidFill>
                <a:latin typeface="Arial" charset="0"/>
              </a:rPr>
              <a:t>1.</a:t>
            </a:r>
            <a:r>
              <a:rPr lang="ru-RU" b="1">
                <a:latin typeface="Arial" charset="0"/>
              </a:rPr>
              <a:t>  Какое знание строю, чему учусь? </a:t>
            </a:r>
          </a:p>
          <a:p>
            <a:pPr marL="457200" indent="-457200">
              <a:spcAft>
                <a:spcPct val="15000"/>
              </a:spcAft>
            </a:pPr>
            <a:r>
              <a:rPr lang="ru-RU" sz="2000" b="1" i="1">
                <a:latin typeface="Arial" charset="0"/>
              </a:rPr>
              <a:t>                    </a:t>
            </a:r>
            <a:r>
              <a:rPr lang="ru-RU" sz="2000" b="1">
                <a:solidFill>
                  <a:srgbClr val="009999"/>
                </a:solidFill>
                <a:latin typeface="Arial" charset="0"/>
              </a:rPr>
              <a:t>(</a:t>
            </a:r>
            <a:r>
              <a:rPr lang="ru-RU" sz="2000" b="1" i="1">
                <a:solidFill>
                  <a:srgbClr val="009999"/>
                </a:solidFill>
                <a:latin typeface="Arial" charset="0"/>
              </a:rPr>
              <a:t>цель проекта</a:t>
            </a:r>
            <a:r>
              <a:rPr lang="ru-RU" sz="2000" b="1">
                <a:solidFill>
                  <a:srgbClr val="009999"/>
                </a:solidFill>
                <a:latin typeface="Arial" charset="0"/>
              </a:rPr>
              <a:t>)</a:t>
            </a:r>
          </a:p>
          <a:p>
            <a:pPr marL="457200" indent="-457200">
              <a:spcBef>
                <a:spcPct val="85000"/>
              </a:spcBef>
            </a:pPr>
            <a:r>
              <a:rPr lang="ru-RU" b="1">
                <a:solidFill>
                  <a:schemeClr val="accent2"/>
                </a:solidFill>
                <a:latin typeface="Arial" charset="0"/>
              </a:rPr>
              <a:t>2.</a:t>
            </a:r>
            <a:r>
              <a:rPr lang="ru-RU" b="1">
                <a:latin typeface="Arial" charset="0"/>
              </a:rPr>
              <a:t>  Как строю и с помощью чего?</a:t>
            </a:r>
          </a:p>
          <a:p>
            <a:pPr marL="457200" indent="-457200" algn="just">
              <a:spcAft>
                <a:spcPct val="15000"/>
              </a:spcAft>
            </a:pPr>
            <a:r>
              <a:rPr lang="ru-RU" b="1">
                <a:latin typeface="Arial" charset="0"/>
              </a:rPr>
              <a:t>	    </a:t>
            </a:r>
            <a:r>
              <a:rPr lang="ru-RU" sz="2000" b="1">
                <a:solidFill>
                  <a:srgbClr val="009999"/>
                </a:solidFill>
                <a:latin typeface="Arial" charset="0"/>
              </a:rPr>
              <a:t> (</a:t>
            </a:r>
            <a:r>
              <a:rPr lang="ru-RU" sz="2000" b="1" i="1">
                <a:solidFill>
                  <a:srgbClr val="009999"/>
                </a:solidFill>
                <a:latin typeface="Arial" charset="0"/>
              </a:rPr>
              <a:t>выбор способа и средств</a:t>
            </a:r>
            <a:r>
              <a:rPr lang="ru-RU" sz="2000" b="1">
                <a:solidFill>
                  <a:srgbClr val="009999"/>
                </a:solidFill>
                <a:latin typeface="Arial" charset="0"/>
              </a:rPr>
              <a:t>)</a:t>
            </a:r>
          </a:p>
          <a:p>
            <a:pPr marL="457200" indent="-457200">
              <a:spcBef>
                <a:spcPct val="85000"/>
              </a:spcBef>
              <a:spcAft>
                <a:spcPct val="15000"/>
              </a:spcAft>
            </a:pPr>
            <a:r>
              <a:rPr lang="ru-RU" b="1">
                <a:solidFill>
                  <a:schemeClr val="accent2"/>
                </a:solidFill>
                <a:latin typeface="Arial" charset="0"/>
              </a:rPr>
              <a:t>3.</a:t>
            </a:r>
            <a:r>
              <a:rPr lang="ru-RU" b="1">
                <a:latin typeface="Arial" charset="0"/>
              </a:rPr>
              <a:t>  План построения нового знания. </a:t>
            </a:r>
          </a:p>
        </p:txBody>
      </p:sp>
      <p:pic>
        <p:nvPicPr>
          <p:cNvPr id="26630" name="Picture 6" descr="Peterson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781300"/>
            <a:ext cx="153511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7" descr="Peterson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24400"/>
            <a:ext cx="1506538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00"/>
                            </p:stCondLst>
                            <p:childTnLst>
                              <p:par>
                                <p:cTn id="4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650"/>
                            </p:stCondLst>
                            <p:childTnLst>
                              <p:par>
                                <p:cTn id="5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7" grpId="0" animBg="1"/>
      <p:bldP spid="266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000125" y="642938"/>
            <a:ext cx="7993063" cy="431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Arial" charset="0"/>
                <a:cs typeface="Arial" charset="0"/>
              </a:rPr>
              <a:t>План построения нового знания 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11175" y="1557338"/>
            <a:ext cx="7920038" cy="719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457200" indent="-457200"/>
            <a:r>
              <a:rPr lang="ru-RU" sz="2200" b="1">
                <a:solidFill>
                  <a:srgbClr val="CC0000"/>
                </a:solidFill>
                <a:latin typeface="Arial" charset="0"/>
              </a:rPr>
              <a:t>1.</a:t>
            </a:r>
            <a:r>
              <a:rPr lang="ru-RU" sz="2200" b="1">
                <a:latin typeface="Arial" charset="0"/>
              </a:rPr>
              <a:t>  </a:t>
            </a:r>
            <a:r>
              <a:rPr lang="ru-RU" sz="2400" b="1">
                <a:latin typeface="Arial" charset="0"/>
              </a:rPr>
              <a:t>Воспользоваться выбранным средством. 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539750" y="2636838"/>
            <a:ext cx="7920038" cy="719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457200" indent="-457200"/>
            <a:r>
              <a:rPr lang="ru-RU" sz="2200" b="1">
                <a:solidFill>
                  <a:srgbClr val="CC0000"/>
                </a:solidFill>
                <a:latin typeface="Arial" charset="0"/>
              </a:rPr>
              <a:t>2.</a:t>
            </a:r>
            <a:r>
              <a:rPr lang="ru-RU" sz="2200" b="1">
                <a:latin typeface="Arial" charset="0"/>
              </a:rPr>
              <a:t>  </a:t>
            </a:r>
            <a:r>
              <a:rPr lang="ru-RU" sz="2400" b="1">
                <a:latin typeface="Arial" charset="0"/>
              </a:rPr>
              <a:t>Построить новый способ.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539750" y="3878263"/>
            <a:ext cx="7920038" cy="719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457200" indent="-457200"/>
            <a:r>
              <a:rPr lang="ru-RU" sz="2200" b="1">
                <a:solidFill>
                  <a:srgbClr val="CC0000"/>
                </a:solidFill>
                <a:latin typeface="Arial" charset="0"/>
              </a:rPr>
              <a:t>3.</a:t>
            </a:r>
            <a:r>
              <a:rPr lang="ru-RU" sz="2200" b="1">
                <a:latin typeface="Arial" charset="0"/>
              </a:rPr>
              <a:t>  </a:t>
            </a:r>
            <a:r>
              <a:rPr lang="ru-RU" sz="2400" b="1">
                <a:latin typeface="Arial" charset="0"/>
              </a:rPr>
              <a:t>Проверить правильность полученного результата.</a:t>
            </a:r>
          </a:p>
        </p:txBody>
      </p:sp>
      <p:pic>
        <p:nvPicPr>
          <p:cNvPr id="18438" name="Picture 7" descr="MCj0360580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106521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8" descr="MCj036173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5516563"/>
            <a:ext cx="15843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2" grpId="0"/>
      <p:bldP spid="276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50825" y="404813"/>
            <a:ext cx="8497888" cy="533400"/>
          </a:xfrm>
          <a:prstGeom prst="rect">
            <a:avLst/>
          </a:prstGeom>
          <a:noFill/>
          <a:ln w="28575">
            <a:solidFill>
              <a:srgbClr val="6699FF"/>
            </a:solidFill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30000"/>
              </a:spcBef>
            </a:pPr>
            <a:r>
              <a:rPr lang="ru-RU" b="1">
                <a:solidFill>
                  <a:srgbClr val="E80000"/>
                </a:solidFill>
                <a:latin typeface="Arial" charset="0"/>
              </a:rPr>
              <a:t>5. </a:t>
            </a:r>
            <a:r>
              <a:rPr lang="ru-RU" b="1">
                <a:solidFill>
                  <a:srgbClr val="E80000"/>
                </a:solidFill>
                <a:latin typeface="Arial" charset="0"/>
                <a:cs typeface="Arial" charset="0"/>
              </a:rPr>
              <a:t>Реализация построенного проекта (5 – 8 мин)</a:t>
            </a:r>
            <a:endParaRPr lang="ru-RU" sz="2400" b="1">
              <a:solidFill>
                <a:srgbClr val="E80000"/>
              </a:solidFill>
              <a:latin typeface="Arial" charset="0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250825" y="1341438"/>
            <a:ext cx="8537575" cy="865187"/>
          </a:xfrm>
          <a:prstGeom prst="rect">
            <a:avLst/>
          </a:prstGeom>
          <a:solidFill>
            <a:srgbClr val="FFFFD9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 b="1">
                <a:latin typeface="Arial" charset="0"/>
                <a:cs typeface="Arial" charset="0"/>
              </a:rPr>
              <a:t>Цель этапа:</a:t>
            </a:r>
          </a:p>
          <a:p>
            <a:pPr>
              <a:spcBef>
                <a:spcPct val="30000"/>
              </a:spcBef>
            </a:pPr>
            <a:r>
              <a:rPr lang="ru-RU" sz="2000">
                <a:latin typeface="Arial" charset="0"/>
                <a:cs typeface="Arial" charset="0"/>
              </a:rPr>
              <a:t>построение и фиксация нового знания.</a:t>
            </a:r>
            <a:r>
              <a:rPr lang="ru-RU"/>
              <a:t> 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50825" y="2636838"/>
            <a:ext cx="8569325" cy="4032250"/>
          </a:xfrm>
          <a:prstGeom prst="rect">
            <a:avLst/>
          </a:prstGeom>
          <a:solidFill>
            <a:srgbClr val="CCFFFF"/>
          </a:solidFill>
          <a:ln w="19050" cap="sq">
            <a:solidFill>
              <a:srgbClr val="66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268538" y="3429000"/>
            <a:ext cx="6551612" cy="1985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spcBef>
                <a:spcPct val="15000"/>
              </a:spcBef>
              <a:spcAft>
                <a:spcPct val="105000"/>
              </a:spcAft>
            </a:pPr>
            <a:r>
              <a:rPr lang="ru-RU" sz="2200" b="1">
                <a:solidFill>
                  <a:schemeClr val="accent2"/>
                </a:solidFill>
                <a:latin typeface="Arial" charset="0"/>
              </a:rPr>
              <a:t>1.</a:t>
            </a:r>
            <a:r>
              <a:rPr lang="ru-RU" sz="2200" b="1">
                <a:latin typeface="Arial" charset="0"/>
              </a:rPr>
              <a:t>  </a:t>
            </a:r>
            <a:r>
              <a:rPr lang="ru-RU" sz="2200" b="1" i="1">
                <a:latin typeface="Arial" charset="0"/>
              </a:rPr>
              <a:t>Реализация </a:t>
            </a:r>
            <a:r>
              <a:rPr lang="ru-RU" sz="2200" b="1">
                <a:latin typeface="Arial" charset="0"/>
              </a:rPr>
              <a:t>построенного проекта.</a:t>
            </a:r>
          </a:p>
          <a:p>
            <a:pPr marL="457200" indent="-457200">
              <a:spcBef>
                <a:spcPct val="90000"/>
              </a:spcBef>
            </a:pPr>
            <a:r>
              <a:rPr lang="ru-RU" sz="2200" b="1">
                <a:solidFill>
                  <a:schemeClr val="accent2"/>
                </a:solidFill>
                <a:latin typeface="Arial" charset="0"/>
              </a:rPr>
              <a:t>2.</a:t>
            </a:r>
            <a:r>
              <a:rPr lang="ru-RU" sz="2200" b="1">
                <a:latin typeface="Arial" charset="0"/>
              </a:rPr>
              <a:t> </a:t>
            </a:r>
            <a:r>
              <a:rPr lang="ru-RU" sz="2200" b="1" i="1">
                <a:latin typeface="Arial" charset="0"/>
              </a:rPr>
              <a:t>Фиксация </a:t>
            </a:r>
            <a:r>
              <a:rPr lang="ru-RU" sz="2200" b="1">
                <a:latin typeface="Arial" charset="0"/>
              </a:rPr>
              <a:t>нового знания в речи и знаково</a:t>
            </a:r>
            <a:r>
              <a:rPr lang="ru-RU" sz="2200" b="1" i="1">
                <a:latin typeface="Arial" charset="0"/>
              </a:rPr>
              <a:t>.</a:t>
            </a:r>
          </a:p>
          <a:p>
            <a:pPr marL="457200" indent="-457200">
              <a:spcAft>
                <a:spcPct val="70000"/>
              </a:spcAft>
            </a:pPr>
            <a:r>
              <a:rPr lang="ru-RU" sz="2200" b="1">
                <a:latin typeface="Arial" charset="0"/>
              </a:rPr>
              <a:t>                           </a:t>
            </a:r>
            <a:r>
              <a:rPr lang="ru-RU" sz="2200" b="1">
                <a:solidFill>
                  <a:srgbClr val="009999"/>
                </a:solidFill>
                <a:latin typeface="Arial" charset="0"/>
              </a:rPr>
              <a:t>(</a:t>
            </a:r>
            <a:r>
              <a:rPr lang="ru-RU" sz="2200" b="1" i="1">
                <a:solidFill>
                  <a:srgbClr val="009999"/>
                </a:solidFill>
                <a:latin typeface="Arial" charset="0"/>
              </a:rPr>
              <a:t>эталон</a:t>
            </a:r>
            <a:r>
              <a:rPr lang="ru-RU" sz="2200" b="1">
                <a:solidFill>
                  <a:srgbClr val="009999"/>
                </a:solidFill>
                <a:latin typeface="Arial" charset="0"/>
              </a:rPr>
              <a:t>)</a:t>
            </a:r>
          </a:p>
        </p:txBody>
      </p:sp>
      <p:pic>
        <p:nvPicPr>
          <p:cNvPr id="28678" name="Picture 6" descr="Peterson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95575"/>
            <a:ext cx="15748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7" descr="Peterson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24400"/>
            <a:ext cx="15652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  <p:bldP spid="28675" grpId="0" animBg="1"/>
      <p:bldP spid="2867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323850" y="2708275"/>
            <a:ext cx="8439150" cy="3717925"/>
          </a:xfrm>
          <a:prstGeom prst="rect">
            <a:avLst/>
          </a:prstGeom>
          <a:solidFill>
            <a:srgbClr val="CCFFFF"/>
          </a:solidFill>
          <a:ln w="19050" cap="sq">
            <a:solidFill>
              <a:srgbClr val="66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476250"/>
            <a:ext cx="8496300" cy="866775"/>
          </a:xfrm>
          <a:noFill/>
          <a:ln w="28575">
            <a:solidFill>
              <a:srgbClr val="6699FF"/>
            </a:solidFill>
          </a:ln>
        </p:spPr>
        <p:txBody>
          <a:bodyPr/>
          <a:lstStyle/>
          <a:p>
            <a:pPr algn="l">
              <a:spcBef>
                <a:spcPct val="30000"/>
              </a:spcBef>
            </a:pPr>
            <a:r>
              <a:rPr lang="ru-RU" sz="2300" b="1">
                <a:solidFill>
                  <a:srgbClr val="E80000"/>
                </a:solidFill>
                <a:latin typeface="Arial" charset="0"/>
              </a:rPr>
              <a:t>6. </a:t>
            </a:r>
            <a:r>
              <a:rPr lang="ru-RU" sz="2300" b="1">
                <a:solidFill>
                  <a:srgbClr val="E80000"/>
                </a:solidFill>
                <a:latin typeface="Arial" charset="0"/>
                <a:cs typeface="Arial" charset="0"/>
              </a:rPr>
              <a:t>Первично</a:t>
            </a:r>
            <a:r>
              <a:rPr lang="ru-RU" sz="2300" b="1">
                <a:solidFill>
                  <a:srgbClr val="E80000"/>
                </a:solidFill>
                <a:latin typeface="Arial" charset="0"/>
              </a:rPr>
              <a:t>е </a:t>
            </a:r>
            <a:r>
              <a:rPr lang="ru-RU" sz="2300" b="1">
                <a:solidFill>
                  <a:srgbClr val="E80000"/>
                </a:solidFill>
                <a:latin typeface="Arial" charset="0"/>
                <a:cs typeface="Arial" charset="0"/>
              </a:rPr>
              <a:t>закрепление</a:t>
            </a:r>
            <a:r>
              <a:rPr lang="ru-RU" sz="2300" b="1">
                <a:solidFill>
                  <a:srgbClr val="E80000"/>
                </a:solidFill>
                <a:latin typeface="Arial" charset="0"/>
              </a:rPr>
              <a:t> с комментированием во</a:t>
            </a:r>
            <a:br>
              <a:rPr lang="ru-RU" sz="2300" b="1">
                <a:solidFill>
                  <a:srgbClr val="E80000"/>
                </a:solidFill>
                <a:latin typeface="Arial" charset="0"/>
              </a:rPr>
            </a:br>
            <a:r>
              <a:rPr lang="ru-RU" sz="2300" b="1">
                <a:solidFill>
                  <a:srgbClr val="E80000"/>
                </a:solidFill>
                <a:latin typeface="Arial" charset="0"/>
              </a:rPr>
              <a:t>    внешней речи </a:t>
            </a:r>
            <a:r>
              <a:rPr lang="ru-RU" sz="2300" b="1">
                <a:solidFill>
                  <a:srgbClr val="E80000"/>
                </a:solidFill>
                <a:latin typeface="Arial" charset="0"/>
                <a:cs typeface="Arial" charset="0"/>
              </a:rPr>
              <a:t>(4–5 мин)</a:t>
            </a:r>
            <a:endParaRPr lang="ru-RU" sz="2300" b="1">
              <a:solidFill>
                <a:srgbClr val="E80000"/>
              </a:solidFill>
              <a:latin typeface="Arial" charset="0"/>
            </a:endParaRPr>
          </a:p>
        </p:txBody>
      </p:sp>
      <p:pic>
        <p:nvPicPr>
          <p:cNvPr id="34820" name="Picture 4" descr="Peterson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141663"/>
            <a:ext cx="22860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127375" y="3644900"/>
            <a:ext cx="5795963" cy="18319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  <a:latin typeface="Arial" charset="0"/>
              </a:rPr>
              <a:t>1.</a:t>
            </a:r>
            <a:r>
              <a:rPr lang="ru-RU" b="1">
                <a:latin typeface="Arial" charset="0"/>
              </a:rPr>
              <a:t>  Решение типовых заданий  </a:t>
            </a:r>
          </a:p>
          <a:p>
            <a:pPr marL="457200" indent="-457200">
              <a:spcAft>
                <a:spcPct val="50000"/>
              </a:spcAft>
            </a:pPr>
            <a:r>
              <a:rPr lang="ru-RU" b="1">
                <a:latin typeface="Arial" charset="0"/>
              </a:rPr>
              <a:t>     на новое знание</a:t>
            </a:r>
          </a:p>
          <a:p>
            <a:pPr marL="457200" indent="-457200"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  <a:latin typeface="Arial" charset="0"/>
              </a:rPr>
              <a:t>2.</a:t>
            </a:r>
            <a:r>
              <a:rPr lang="ru-RU" b="1">
                <a:latin typeface="Arial" charset="0"/>
              </a:rPr>
              <a:t>  Проговаривание во внешней речи</a:t>
            </a:r>
          </a:p>
          <a:p>
            <a:pPr marL="457200" indent="-457200" algn="ctr"/>
            <a:r>
              <a:rPr lang="ru-RU" sz="2200" b="1">
                <a:solidFill>
                  <a:srgbClr val="009999"/>
                </a:solidFill>
                <a:latin typeface="Arial" charset="0"/>
              </a:rPr>
              <a:t>(</a:t>
            </a:r>
            <a:r>
              <a:rPr lang="ru-RU" sz="2200" b="1" i="1">
                <a:solidFill>
                  <a:srgbClr val="009999"/>
                </a:solidFill>
                <a:latin typeface="Arial" charset="0"/>
              </a:rPr>
              <a:t>всеми учащимися</a:t>
            </a:r>
            <a:r>
              <a:rPr lang="ru-RU" sz="2200" b="1">
                <a:solidFill>
                  <a:srgbClr val="009999"/>
                </a:solidFill>
                <a:latin typeface="Arial" charset="0"/>
              </a:rPr>
              <a:t>)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23850" y="1628775"/>
            <a:ext cx="8462963" cy="865188"/>
          </a:xfrm>
          <a:prstGeom prst="rect">
            <a:avLst/>
          </a:prstGeom>
          <a:solidFill>
            <a:srgbClr val="FFFFD9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 b="1">
                <a:latin typeface="Arial" charset="0"/>
                <a:cs typeface="Arial" charset="0"/>
              </a:rPr>
              <a:t>Цель этапа:</a:t>
            </a:r>
          </a:p>
          <a:p>
            <a:pPr>
              <a:spcBef>
                <a:spcPct val="30000"/>
              </a:spcBef>
            </a:pPr>
            <a:r>
              <a:rPr lang="ru-RU" sz="2000">
                <a:latin typeface="Arial" charset="0"/>
                <a:cs typeface="Arial" charset="0"/>
              </a:rPr>
              <a:t>применение нового знания в типовых заданиях</a:t>
            </a:r>
            <a:r>
              <a:rPr lang="ru-RU" b="1"/>
              <a:t>.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nimBg="1"/>
      <p:bldP spid="34819" grpId="0" animBg="1"/>
      <p:bldP spid="348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95288" y="2708275"/>
            <a:ext cx="8424862" cy="3600450"/>
          </a:xfrm>
          <a:prstGeom prst="rect">
            <a:avLst/>
          </a:prstGeom>
          <a:solidFill>
            <a:srgbClr val="CCFFFF"/>
          </a:solidFill>
          <a:ln w="19050" cap="sq">
            <a:solidFill>
              <a:srgbClr val="66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50825" y="260350"/>
            <a:ext cx="8640763" cy="838200"/>
          </a:xfrm>
          <a:prstGeom prst="rect">
            <a:avLst/>
          </a:prstGeom>
          <a:noFill/>
          <a:ln w="28575">
            <a:solidFill>
              <a:srgbClr val="6699FF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30000"/>
              </a:spcBef>
            </a:pPr>
            <a:r>
              <a:rPr lang="ru-RU" sz="2200" b="1">
                <a:solidFill>
                  <a:srgbClr val="E80000"/>
                </a:solidFill>
                <a:latin typeface="Arial" charset="0"/>
              </a:rPr>
              <a:t>7. </a:t>
            </a:r>
            <a:r>
              <a:rPr lang="ru-RU" sz="2200" b="1">
                <a:solidFill>
                  <a:srgbClr val="E80000"/>
                </a:solidFill>
                <a:latin typeface="Arial" charset="0"/>
                <a:cs typeface="Arial" charset="0"/>
              </a:rPr>
              <a:t>Самостоятельная работа с</a:t>
            </a:r>
            <a:r>
              <a:rPr lang="ru-RU" sz="2200" b="1">
                <a:solidFill>
                  <a:srgbClr val="E80000"/>
                </a:solidFill>
                <a:latin typeface="Arial" charset="0"/>
              </a:rPr>
              <a:t> </a:t>
            </a:r>
            <a:r>
              <a:rPr lang="ru-RU" sz="2200" b="1">
                <a:solidFill>
                  <a:srgbClr val="E80000"/>
                </a:solidFill>
                <a:latin typeface="Arial" charset="0"/>
                <a:cs typeface="Arial" charset="0"/>
              </a:rPr>
              <a:t>самопроверкой по эталону </a:t>
            </a:r>
            <a:br>
              <a:rPr lang="ru-RU" sz="2200" b="1">
                <a:solidFill>
                  <a:srgbClr val="E80000"/>
                </a:solidFill>
                <a:latin typeface="Arial" charset="0"/>
                <a:cs typeface="Arial" charset="0"/>
              </a:rPr>
            </a:br>
            <a:r>
              <a:rPr lang="ru-RU" sz="2200" b="1">
                <a:solidFill>
                  <a:srgbClr val="E80000"/>
                </a:solidFill>
                <a:latin typeface="Arial" charset="0"/>
                <a:cs typeface="Arial" charset="0"/>
              </a:rPr>
              <a:t>    (3–5 мин)</a:t>
            </a:r>
            <a:r>
              <a:rPr lang="ru-RU" sz="2400" b="1">
                <a:solidFill>
                  <a:srgbClr val="E80000"/>
                </a:solidFill>
                <a:latin typeface="Arial" charset="0"/>
                <a:cs typeface="Times New Roman" pitchFamily="18" charset="0"/>
              </a:rPr>
              <a:t> </a:t>
            </a:r>
            <a:endParaRPr lang="ru-RU" sz="2400" b="1">
              <a:solidFill>
                <a:srgbClr val="E80000"/>
              </a:solidFill>
              <a:latin typeface="Arial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50825" y="1412875"/>
            <a:ext cx="8642350" cy="806450"/>
          </a:xfrm>
          <a:prstGeom prst="rect">
            <a:avLst/>
          </a:prstGeom>
          <a:solidFill>
            <a:srgbClr val="FFFFD9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 b="1">
                <a:latin typeface="Arial" charset="0"/>
                <a:cs typeface="Arial" charset="0"/>
              </a:rPr>
              <a:t>Цель этапа:</a:t>
            </a:r>
          </a:p>
          <a:p>
            <a:pPr>
              <a:spcBef>
                <a:spcPct val="30000"/>
              </a:spcBef>
            </a:pPr>
            <a:r>
              <a:rPr lang="ru-RU" sz="2000">
                <a:latin typeface="Arial" charset="0"/>
                <a:cs typeface="Arial" charset="0"/>
              </a:rPr>
              <a:t>самопроверка умения применять новое знание в типовых условиях.</a:t>
            </a:r>
          </a:p>
        </p:txBody>
      </p:sp>
      <p:pic>
        <p:nvPicPr>
          <p:cNvPr id="35845" name="Picture 5" descr="Peterson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068638"/>
            <a:ext cx="23526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2987675" y="3141663"/>
            <a:ext cx="6337300" cy="2895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ru-RU" sz="2100" b="1">
                <a:solidFill>
                  <a:schemeClr val="accent2"/>
                </a:solidFill>
                <a:latin typeface="Arial" charset="0"/>
              </a:rPr>
              <a:t>1.</a:t>
            </a:r>
            <a:r>
              <a:rPr lang="ru-RU" sz="2100" b="1">
                <a:latin typeface="Arial" charset="0"/>
              </a:rPr>
              <a:t>  Выполнение самостоятельной работы</a:t>
            </a:r>
          </a:p>
          <a:p>
            <a:pPr marL="457200" indent="-457200"/>
            <a:r>
              <a:rPr lang="ru-RU" sz="2100" b="1">
                <a:latin typeface="Arial" charset="0"/>
              </a:rPr>
              <a:t>    </a:t>
            </a:r>
            <a:r>
              <a:rPr lang="ru-RU" sz="2000" b="1">
                <a:solidFill>
                  <a:srgbClr val="009999"/>
                </a:solidFill>
                <a:latin typeface="Arial" charset="0"/>
              </a:rPr>
              <a:t> (</a:t>
            </a:r>
            <a:r>
              <a:rPr lang="ru-RU" sz="2000" b="1" i="1">
                <a:solidFill>
                  <a:srgbClr val="009999"/>
                </a:solidFill>
                <a:latin typeface="Arial" charset="0"/>
              </a:rPr>
              <a:t>решение типовых заданий</a:t>
            </a:r>
            <a:r>
              <a:rPr lang="ru-RU" sz="2000" b="1">
                <a:solidFill>
                  <a:srgbClr val="009999"/>
                </a:solidFill>
                <a:latin typeface="Arial" charset="0"/>
              </a:rPr>
              <a:t>)</a:t>
            </a:r>
          </a:p>
          <a:p>
            <a:pPr marL="457200" indent="-457200">
              <a:spcBef>
                <a:spcPct val="80000"/>
              </a:spcBef>
            </a:pPr>
            <a:r>
              <a:rPr lang="ru-RU" sz="2100" b="1">
                <a:solidFill>
                  <a:schemeClr val="accent2"/>
                </a:solidFill>
                <a:latin typeface="Arial" charset="0"/>
              </a:rPr>
              <a:t>2.</a:t>
            </a:r>
            <a:r>
              <a:rPr lang="ru-RU" sz="2100" b="1">
                <a:latin typeface="Arial" charset="0"/>
              </a:rPr>
              <a:t>  Самопроверка</a:t>
            </a:r>
          </a:p>
          <a:p>
            <a:pPr marL="457200" indent="-457200" algn="just"/>
            <a:r>
              <a:rPr lang="ru-RU" sz="2100" b="1">
                <a:latin typeface="Arial" charset="0"/>
              </a:rPr>
              <a:t>     </a:t>
            </a:r>
            <a:r>
              <a:rPr lang="ru-RU" sz="2000" b="1">
                <a:solidFill>
                  <a:srgbClr val="009999"/>
                </a:solidFill>
                <a:latin typeface="Arial" charset="0"/>
              </a:rPr>
              <a:t>(</a:t>
            </a:r>
            <a:r>
              <a:rPr lang="ru-RU" sz="2000" b="1" i="1">
                <a:solidFill>
                  <a:srgbClr val="009999"/>
                </a:solidFill>
                <a:latin typeface="Arial" charset="0"/>
              </a:rPr>
              <a:t>по эталону для самопроверки</a:t>
            </a:r>
            <a:r>
              <a:rPr lang="ru-RU" sz="2000" b="1">
                <a:solidFill>
                  <a:srgbClr val="009999"/>
                </a:solidFill>
                <a:latin typeface="Arial" charset="0"/>
              </a:rPr>
              <a:t>)</a:t>
            </a:r>
          </a:p>
          <a:p>
            <a:pPr marL="457200" indent="-457200">
              <a:spcBef>
                <a:spcPct val="80000"/>
              </a:spcBef>
            </a:pPr>
            <a:r>
              <a:rPr lang="ru-RU" sz="2100" b="1">
                <a:solidFill>
                  <a:schemeClr val="accent2"/>
                </a:solidFill>
                <a:latin typeface="Arial" charset="0"/>
              </a:rPr>
              <a:t>3.</a:t>
            </a:r>
            <a:r>
              <a:rPr lang="ru-RU" b="1">
                <a:latin typeface="Arial" charset="0"/>
              </a:rPr>
              <a:t>  </a:t>
            </a:r>
            <a:r>
              <a:rPr lang="ru-RU" sz="2100" b="1">
                <a:latin typeface="Arial" charset="0"/>
              </a:rPr>
              <a:t>Коррекция ошибок</a:t>
            </a:r>
          </a:p>
          <a:p>
            <a:pPr marL="457200" indent="-457200">
              <a:spcBef>
                <a:spcPct val="80000"/>
              </a:spcBef>
            </a:pPr>
            <a:r>
              <a:rPr lang="ru-RU" sz="2100" b="1">
                <a:solidFill>
                  <a:schemeClr val="accent2"/>
                </a:solidFill>
                <a:latin typeface="Arial" charset="0"/>
              </a:rPr>
              <a:t>4</a:t>
            </a:r>
            <a:r>
              <a:rPr lang="ru-RU" b="1">
                <a:latin typeface="Arial" charset="0"/>
              </a:rPr>
              <a:t>.  </a:t>
            </a:r>
            <a:r>
              <a:rPr lang="ru-RU" sz="2100" b="1">
                <a:latin typeface="Arial" charset="0"/>
              </a:rPr>
              <a:t>Ситуация  успеха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5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35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nimBg="1"/>
      <p:bldP spid="35843" grpId="0" animBg="1"/>
      <p:bldP spid="358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95288" y="2781300"/>
            <a:ext cx="8569325" cy="3600450"/>
          </a:xfrm>
          <a:prstGeom prst="rect">
            <a:avLst/>
          </a:prstGeom>
          <a:solidFill>
            <a:srgbClr val="CCFFFF"/>
          </a:solidFill>
          <a:ln w="19050" cap="sq">
            <a:solidFill>
              <a:srgbClr val="66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2627313" y="3284538"/>
            <a:ext cx="6697662" cy="26098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spcBef>
                <a:spcPct val="85000"/>
              </a:spcBef>
            </a:pPr>
            <a:r>
              <a:rPr lang="ru-RU" sz="2100" b="1">
                <a:solidFill>
                  <a:schemeClr val="accent2"/>
                </a:solidFill>
                <a:latin typeface="Arial" charset="0"/>
              </a:rPr>
              <a:t>1.</a:t>
            </a:r>
            <a:r>
              <a:rPr lang="ru-RU" sz="2100" b="1">
                <a:latin typeface="Arial" charset="0"/>
              </a:rPr>
              <a:t>  Границы применимости нового знания</a:t>
            </a:r>
            <a:endParaRPr lang="ru-RU" sz="2000" b="1">
              <a:latin typeface="Arial" charset="0"/>
            </a:endParaRPr>
          </a:p>
          <a:p>
            <a:pPr marL="457200" indent="-457200">
              <a:spcBef>
                <a:spcPct val="85000"/>
              </a:spcBef>
            </a:pPr>
            <a:r>
              <a:rPr lang="ru-RU" sz="2100" b="1">
                <a:solidFill>
                  <a:schemeClr val="accent2"/>
                </a:solidFill>
                <a:latin typeface="Arial" charset="0"/>
              </a:rPr>
              <a:t>2.</a:t>
            </a:r>
            <a:r>
              <a:rPr lang="ru-RU" sz="2100" b="1">
                <a:latin typeface="Arial" charset="0"/>
              </a:rPr>
              <a:t>  Задания, в которых новое</a:t>
            </a:r>
          </a:p>
          <a:p>
            <a:pPr marL="457200" indent="-457200"/>
            <a:r>
              <a:rPr lang="ru-RU" sz="2100" b="1">
                <a:latin typeface="Arial" charset="0"/>
              </a:rPr>
              <a:t>     знание связывается с ранее изученными</a:t>
            </a:r>
          </a:p>
          <a:p>
            <a:pPr marL="457200" indent="-457200">
              <a:spcBef>
                <a:spcPct val="50000"/>
              </a:spcBef>
            </a:pPr>
            <a:r>
              <a:rPr lang="ru-RU" sz="2100" b="1">
                <a:solidFill>
                  <a:schemeClr val="accent2"/>
                </a:solidFill>
                <a:latin typeface="Arial" charset="0"/>
              </a:rPr>
              <a:t>3. </a:t>
            </a:r>
            <a:r>
              <a:rPr lang="ru-RU" sz="2100" b="1">
                <a:latin typeface="Arial" charset="0"/>
              </a:rPr>
              <a:t> Задания на повторение</a:t>
            </a:r>
          </a:p>
          <a:p>
            <a:pPr marL="457200" indent="-457200">
              <a:spcBef>
                <a:spcPct val="50000"/>
              </a:spcBef>
            </a:pPr>
            <a:r>
              <a:rPr lang="ru-RU" sz="2100" b="1">
                <a:solidFill>
                  <a:schemeClr val="accent2"/>
                </a:solidFill>
                <a:latin typeface="Arial" charset="0"/>
              </a:rPr>
              <a:t>4.</a:t>
            </a:r>
            <a:r>
              <a:rPr lang="ru-RU" sz="2100" b="1">
                <a:latin typeface="Arial" charset="0"/>
              </a:rPr>
              <a:t>  Задания на пропедевтику изучения</a:t>
            </a:r>
          </a:p>
          <a:p>
            <a:pPr marL="457200" indent="-457200"/>
            <a:r>
              <a:rPr lang="ru-RU" sz="2100" b="1">
                <a:latin typeface="Arial" charset="0"/>
              </a:rPr>
              <a:t>     последующих тем</a:t>
            </a:r>
          </a:p>
        </p:txBody>
      </p:sp>
      <p:pic>
        <p:nvPicPr>
          <p:cNvPr id="39940" name="Picture 4" descr="Peterson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141663"/>
            <a:ext cx="21304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23850" y="333375"/>
            <a:ext cx="8640763" cy="838200"/>
          </a:xfrm>
          <a:prstGeom prst="rect">
            <a:avLst/>
          </a:prstGeom>
          <a:noFill/>
          <a:ln w="28575">
            <a:solidFill>
              <a:srgbClr val="6699FF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30000"/>
              </a:spcBef>
            </a:pPr>
            <a:r>
              <a:rPr lang="ru-RU" b="1">
                <a:solidFill>
                  <a:srgbClr val="E80000"/>
                </a:solidFill>
                <a:latin typeface="Arial" charset="0"/>
              </a:rPr>
              <a:t>8. </a:t>
            </a:r>
            <a:r>
              <a:rPr lang="ru-RU" b="1">
                <a:solidFill>
                  <a:srgbClr val="E80000"/>
                </a:solidFill>
                <a:latin typeface="Arial" charset="0"/>
                <a:cs typeface="Arial" charset="0"/>
              </a:rPr>
              <a:t>Включение в систему знаний и повторение (5–8 мин)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50825" y="1412875"/>
            <a:ext cx="8642350" cy="1111250"/>
          </a:xfrm>
          <a:prstGeom prst="rect">
            <a:avLst/>
          </a:prstGeom>
          <a:solidFill>
            <a:srgbClr val="FFFFD9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 b="1">
                <a:latin typeface="Arial" charset="0"/>
                <a:cs typeface="Arial" charset="0"/>
              </a:rPr>
              <a:t>Цель этапа:</a:t>
            </a:r>
          </a:p>
          <a:p>
            <a:pPr>
              <a:spcBef>
                <a:spcPct val="30000"/>
              </a:spcBef>
            </a:pPr>
            <a:r>
              <a:rPr lang="ru-RU" sz="2000">
                <a:latin typeface="Arial" charset="0"/>
                <a:cs typeface="Arial" charset="0"/>
              </a:rPr>
              <a:t>включение нового знания в систему знаний, повторение и закрепление ранее изученного.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  <p:bldP spid="39941" grpId="0" animBg="1"/>
      <p:bldP spid="399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250825" y="260350"/>
            <a:ext cx="8640763" cy="838200"/>
          </a:xfrm>
          <a:prstGeom prst="rect">
            <a:avLst/>
          </a:prstGeom>
          <a:noFill/>
          <a:ln w="28575">
            <a:solidFill>
              <a:srgbClr val="6699FF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30000"/>
              </a:spcBef>
            </a:pPr>
            <a:r>
              <a:rPr lang="ru-RU" b="1">
                <a:solidFill>
                  <a:srgbClr val="E80000"/>
                </a:solidFill>
                <a:latin typeface="Arial" charset="0"/>
              </a:rPr>
              <a:t>9. </a:t>
            </a:r>
            <a:r>
              <a:rPr lang="ru-RU" b="1">
                <a:solidFill>
                  <a:srgbClr val="E80000"/>
                </a:solidFill>
                <a:latin typeface="Arial" charset="0"/>
                <a:cs typeface="Arial" charset="0"/>
              </a:rPr>
              <a:t>Рефлексия учебной деятельности на уроке (2–3 мин)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50825" y="1412875"/>
            <a:ext cx="8893175" cy="1111250"/>
          </a:xfrm>
          <a:prstGeom prst="rect">
            <a:avLst/>
          </a:prstGeom>
          <a:solidFill>
            <a:srgbClr val="FFFFD9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 b="1">
                <a:latin typeface="Arial" charset="0"/>
                <a:cs typeface="Arial" charset="0"/>
              </a:rPr>
              <a:t>Цель этапа:</a:t>
            </a:r>
          </a:p>
          <a:p>
            <a:pPr>
              <a:spcBef>
                <a:spcPct val="30000"/>
              </a:spcBef>
            </a:pPr>
            <a:r>
              <a:rPr lang="ru-RU" sz="2000">
                <a:latin typeface="Arial" charset="0"/>
                <a:cs typeface="Arial" charset="0"/>
              </a:rPr>
              <a:t>соотнесение цели урока и его результатов, самооценка работы на уроке, осознание метода построения нового знания.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23850" y="2781300"/>
            <a:ext cx="8569325" cy="3600450"/>
          </a:xfrm>
          <a:prstGeom prst="rect">
            <a:avLst/>
          </a:prstGeom>
          <a:solidFill>
            <a:srgbClr val="CCFFFF"/>
          </a:solidFill>
          <a:ln w="19050" cap="sq">
            <a:solidFill>
              <a:srgbClr val="66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2987675" y="3284538"/>
            <a:ext cx="6697663" cy="2803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spcBef>
                <a:spcPct val="85000"/>
              </a:spcBef>
            </a:pPr>
            <a:r>
              <a:rPr lang="ru-RU" sz="2100" b="1">
                <a:solidFill>
                  <a:schemeClr val="accent2"/>
                </a:solidFill>
                <a:latin typeface="Arial" charset="0"/>
              </a:rPr>
              <a:t>1.</a:t>
            </a:r>
            <a:r>
              <a:rPr lang="ru-RU" sz="2100" b="1">
                <a:latin typeface="Arial" charset="0"/>
              </a:rPr>
              <a:t> Фиксация нового содержания</a:t>
            </a:r>
          </a:p>
          <a:p>
            <a:pPr marL="457200" indent="-457200">
              <a:spcBef>
                <a:spcPct val="85000"/>
              </a:spcBef>
            </a:pPr>
            <a:r>
              <a:rPr lang="ru-RU" sz="2100" b="1">
                <a:solidFill>
                  <a:schemeClr val="accent2"/>
                </a:solidFill>
                <a:latin typeface="Arial" charset="0"/>
              </a:rPr>
              <a:t>2.</a:t>
            </a:r>
            <a:r>
              <a:rPr lang="ru-RU" sz="2100" b="1">
                <a:latin typeface="Arial" charset="0"/>
              </a:rPr>
              <a:t> Рефлексия </a:t>
            </a:r>
            <a:r>
              <a:rPr lang="ru-RU" sz="2100" b="1" i="1">
                <a:latin typeface="Arial" charset="0"/>
              </a:rPr>
              <a:t>учебной деятельности</a:t>
            </a:r>
          </a:p>
          <a:p>
            <a:pPr marL="457200" indent="-457200"/>
            <a:r>
              <a:rPr lang="ru-RU" sz="2000" b="1" i="1">
                <a:latin typeface="Arial" charset="0"/>
              </a:rPr>
              <a:t>     </a:t>
            </a:r>
            <a:r>
              <a:rPr lang="ru-RU" sz="2000" b="1">
                <a:solidFill>
                  <a:srgbClr val="009999"/>
                </a:solidFill>
                <a:latin typeface="Arial" charset="0"/>
              </a:rPr>
              <a:t>(</a:t>
            </a:r>
            <a:r>
              <a:rPr lang="ru-RU" sz="2000" b="1" i="1">
                <a:solidFill>
                  <a:srgbClr val="009999"/>
                </a:solidFill>
                <a:latin typeface="Arial" charset="0"/>
              </a:rPr>
              <a:t>затруднение, цель, результат,</a:t>
            </a:r>
          </a:p>
          <a:p>
            <a:pPr marL="457200" indent="-457200"/>
            <a:r>
              <a:rPr lang="ru-RU" sz="2000" b="1" i="1">
                <a:solidFill>
                  <a:srgbClr val="009999"/>
                </a:solidFill>
                <a:latin typeface="Arial" charset="0"/>
              </a:rPr>
              <a:t>      как достигнут результат</a:t>
            </a:r>
            <a:r>
              <a:rPr lang="ru-RU" sz="2000" b="1">
                <a:solidFill>
                  <a:srgbClr val="009999"/>
                </a:solidFill>
                <a:latin typeface="Arial" charset="0"/>
              </a:rPr>
              <a:t>)</a:t>
            </a:r>
          </a:p>
          <a:p>
            <a:pPr marL="457200" indent="-457200">
              <a:spcBef>
                <a:spcPct val="85000"/>
              </a:spcBef>
            </a:pPr>
            <a:r>
              <a:rPr lang="ru-RU" sz="2100" b="1">
                <a:solidFill>
                  <a:schemeClr val="accent2"/>
                </a:solidFill>
                <a:latin typeface="Arial" charset="0"/>
              </a:rPr>
              <a:t>3. </a:t>
            </a:r>
            <a:r>
              <a:rPr lang="ru-RU" sz="2100" b="1">
                <a:latin typeface="Arial" charset="0"/>
              </a:rPr>
              <a:t>Самооценка деятельности на уроке</a:t>
            </a:r>
          </a:p>
          <a:p>
            <a:pPr marL="457200" indent="-457200">
              <a:spcBef>
                <a:spcPct val="85000"/>
              </a:spcBef>
            </a:pPr>
            <a:r>
              <a:rPr lang="ru-RU" sz="2100" b="1">
                <a:solidFill>
                  <a:schemeClr val="accent2"/>
                </a:solidFill>
                <a:latin typeface="Arial" charset="0"/>
              </a:rPr>
              <a:t>4.</a:t>
            </a:r>
            <a:r>
              <a:rPr lang="ru-RU" sz="2100" b="1">
                <a:latin typeface="Arial" charset="0"/>
              </a:rPr>
              <a:t> Домашнее задание</a:t>
            </a:r>
            <a:endParaRPr lang="ru-RU" sz="1900" b="1">
              <a:solidFill>
                <a:srgbClr val="FF99FF"/>
              </a:solidFill>
              <a:latin typeface="Arial" charset="0"/>
            </a:endParaRPr>
          </a:p>
        </p:txBody>
      </p:sp>
      <p:pic>
        <p:nvPicPr>
          <p:cNvPr id="40966" name="Picture 6" descr="Peterson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068638"/>
            <a:ext cx="2116138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409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09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40963" grpId="0" animBg="1"/>
      <p:bldP spid="409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611188" y="2276475"/>
            <a:ext cx="77724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533400" indent="-533400">
              <a:lnSpc>
                <a:spcPct val="145000"/>
              </a:lnSpc>
            </a:pPr>
            <a:r>
              <a:rPr lang="ru-RU" sz="2900" b="1">
                <a:solidFill>
                  <a:srgbClr val="0033CC"/>
                </a:solidFill>
                <a:latin typeface="Arial" charset="0"/>
              </a:rPr>
              <a:t>  Назовите </a:t>
            </a:r>
            <a:r>
              <a:rPr lang="ru-RU" sz="2900" b="1">
                <a:solidFill>
                  <a:srgbClr val="F60000"/>
                </a:solidFill>
                <a:latin typeface="Arial" charset="0"/>
              </a:rPr>
              <a:t>два основных шага</a:t>
            </a:r>
            <a:r>
              <a:rPr lang="ru-RU" sz="2900" b="1">
                <a:solidFill>
                  <a:srgbClr val="0033CC"/>
                </a:solidFill>
                <a:latin typeface="Arial" charset="0"/>
              </a:rPr>
              <a:t> учебной</a:t>
            </a:r>
            <a:br>
              <a:rPr lang="ru-RU" sz="2900" b="1">
                <a:solidFill>
                  <a:srgbClr val="0033CC"/>
                </a:solidFill>
                <a:latin typeface="Arial" charset="0"/>
              </a:rPr>
            </a:br>
            <a:r>
              <a:rPr lang="ru-RU" sz="2900" b="1">
                <a:solidFill>
                  <a:srgbClr val="0033CC"/>
                </a:solidFill>
                <a:latin typeface="Arial" charset="0"/>
              </a:rPr>
              <a:t>деятельности на уроке ОНЗ.</a:t>
            </a:r>
          </a:p>
        </p:txBody>
      </p:sp>
      <p:pic>
        <p:nvPicPr>
          <p:cNvPr id="88067" name="Picture 3" descr="MCj042983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4941888"/>
            <a:ext cx="18669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8" name="Picture 4" descr="MCj042982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76250"/>
            <a:ext cx="15113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1" name="Picture 3" descr="Peterson17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5148263" y="2349500"/>
            <a:ext cx="33464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4" descr="Peterson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349500"/>
            <a:ext cx="3349625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85800" y="1828800"/>
            <a:ext cx="403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99"/>
                </a:solidFill>
                <a:latin typeface="Arial" charset="0"/>
              </a:rPr>
              <a:t>ОСНОВНЫЕ ЦЕЛИ: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979613" y="3141663"/>
            <a:ext cx="6705600" cy="877887"/>
          </a:xfrm>
          <a:prstGeom prst="rect">
            <a:avLst/>
          </a:prstGeom>
          <a:solidFill>
            <a:srgbClr val="CCFF66"/>
          </a:solidFill>
          <a:ln w="28575">
            <a:solidFill>
              <a:srgbClr val="99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РАСШИРЕНИЕ ПОНЯТИЙНОЙ БАЗЫ</a:t>
            </a:r>
          </a:p>
          <a:p>
            <a:pPr>
              <a:spcBef>
                <a:spcPct val="50000"/>
              </a:spcBef>
            </a:pPr>
            <a:r>
              <a:rPr lang="ru-RU" sz="1800" b="1">
                <a:latin typeface="Arial" charset="0"/>
              </a:rPr>
              <a:t>(ПРЕДМЕТНОЙ И НАДПРЕДМЕТНОЙ)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911350" y="4581525"/>
            <a:ext cx="6858000" cy="1200150"/>
          </a:xfrm>
          <a:prstGeom prst="rect">
            <a:avLst/>
          </a:prstGeom>
          <a:solidFill>
            <a:srgbClr val="CCFF66"/>
          </a:solidFill>
          <a:ln w="28575">
            <a:solidFill>
              <a:srgbClr val="99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Arial" charset="0"/>
              </a:rPr>
              <a:t>ФОРМИРОВАНИЕ  УМЕНИЯ САМОСТОЯТЕЛЬНО СТРОИТЬ И ПРИМЕНЯТЬ НОВОЕ ЗНАНИЕ</a:t>
            </a:r>
            <a:endParaRPr lang="ru-RU" sz="240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295400" y="3022600"/>
            <a:ext cx="60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1)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279525" y="4495800"/>
            <a:ext cx="549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Arial" charset="0"/>
              </a:rPr>
              <a:t>2)</a:t>
            </a:r>
          </a:p>
        </p:txBody>
      </p:sp>
      <p:sp>
        <p:nvSpPr>
          <p:cNvPr id="10247" name="Text Box 7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533400"/>
            <a:ext cx="8686800" cy="762000"/>
          </a:xfrm>
          <a:noFill/>
        </p:spPr>
        <p:txBody>
          <a:bodyPr/>
          <a:lstStyle/>
          <a:p>
            <a:pPr>
              <a:lnSpc>
                <a:spcPct val="125000"/>
              </a:lnSpc>
              <a:spcBef>
                <a:spcPct val="20000"/>
              </a:spcBef>
            </a:pPr>
            <a:r>
              <a:rPr lang="ru-RU" sz="3000" b="1">
                <a:solidFill>
                  <a:srgbClr val="C00000"/>
                </a:solidFill>
                <a:latin typeface="Arial Black" pitchFamily="34" charset="0"/>
              </a:rPr>
              <a:t>УРОК ОТКРЫТИЯ НОВОГО ЗНАНИЯ</a:t>
            </a:r>
          </a:p>
        </p:txBody>
      </p:sp>
      <p:pic>
        <p:nvPicPr>
          <p:cNvPr id="7176" name="Picture 8" descr="bd0014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1600200"/>
            <a:ext cx="12192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nimBg="1" autoUpdateAnimBg="0"/>
      <p:bldP spid="10244" grpId="0" animBg="1" autoUpdateAnimBg="0"/>
      <p:bldP spid="10245" grpId="0" autoUpdateAnimBg="0"/>
      <p:bldP spid="10246" grpId="0" autoUpdateAnimBg="0"/>
      <p:bldP spid="1024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7"/>
          <p:cNvSpPr>
            <a:spLocks noChangeArrowheads="1"/>
          </p:cNvSpPr>
          <p:nvPr/>
        </p:nvSpPr>
        <p:spPr bwMode="auto">
          <a:xfrm>
            <a:off x="179388" y="3213100"/>
            <a:ext cx="8640762" cy="3557588"/>
          </a:xfrm>
          <a:prstGeom prst="rect">
            <a:avLst/>
          </a:prstGeom>
          <a:solidFill>
            <a:srgbClr val="99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Rectangle 36"/>
          <p:cNvSpPr>
            <a:spLocks noChangeArrowheads="1"/>
          </p:cNvSpPr>
          <p:nvPr/>
        </p:nvSpPr>
        <p:spPr bwMode="auto">
          <a:xfrm>
            <a:off x="250825" y="404813"/>
            <a:ext cx="8713788" cy="1944687"/>
          </a:xfrm>
          <a:prstGeom prst="rect">
            <a:avLst/>
          </a:prstGeom>
          <a:solidFill>
            <a:srgbClr val="99FF99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244" name="Group 30"/>
          <p:cNvGrpSpPr>
            <a:grpSpLocks/>
          </p:cNvGrpSpPr>
          <p:nvPr/>
        </p:nvGrpSpPr>
        <p:grpSpPr bwMode="auto">
          <a:xfrm>
            <a:off x="323850" y="620713"/>
            <a:ext cx="8604250" cy="1555750"/>
            <a:chOff x="204" y="2024"/>
            <a:chExt cx="5420" cy="980"/>
          </a:xfrm>
        </p:grpSpPr>
        <p:pic>
          <p:nvPicPr>
            <p:cNvPr id="10245" name="Объект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4" y="2160"/>
              <a:ext cx="674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Группа 45"/>
            <p:cNvGrpSpPr>
              <a:grpSpLocks noChangeAspect="1"/>
            </p:cNvGrpSpPr>
            <p:nvPr/>
          </p:nvGrpSpPr>
          <p:grpSpPr>
            <a:xfrm>
              <a:off x="1115" y="2301"/>
              <a:ext cx="1460" cy="406"/>
              <a:chOff x="5811026" y="646283"/>
              <a:chExt cx="2682345" cy="821127"/>
            </a:xfrm>
            <a:scene3d>
              <a:camera prst="orthographicFront"/>
              <a:lightRig rig="threePt" dir="t">
                <a:rot lat="0" lon="0" rev="20400000"/>
              </a:lightRig>
            </a:scene3d>
          </p:grpSpPr>
          <p:sp>
            <p:nvSpPr>
              <p:cNvPr id="47" name="AutoShape 5"/>
              <p:cNvSpPr>
                <a:spLocks noChangeArrowheads="1"/>
              </p:cNvSpPr>
              <p:nvPr/>
            </p:nvSpPr>
            <p:spPr bwMode="auto">
              <a:xfrm rot="16200000" flipV="1">
                <a:off x="6741635" y="-284326"/>
                <a:ext cx="821127" cy="2682345"/>
              </a:xfrm>
              <a:prstGeom prst="roundRect">
                <a:avLst>
                  <a:gd name="adj" fmla="val 38863"/>
                </a:avLst>
              </a:prstGeom>
              <a:solidFill>
                <a:srgbClr val="FFFF00"/>
              </a:solidFill>
              <a:ln w="3175" cap="rnd" cmpd="tri">
                <a:noFill/>
                <a:bevel/>
                <a:headEnd/>
                <a:tailEnd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softEdge rad="12700"/>
              </a:effectLst>
              <a:sp3d extrusionH="76200" contourW="12700" prstMaterial="softEdge">
                <a:bevelT w="127000" h="25400"/>
                <a:extrusionClr>
                  <a:srgbClr val="FFFF00"/>
                </a:extrusionClr>
                <a:contourClr>
                  <a:srgbClr val="FFFF00"/>
                </a:contourClr>
              </a:sp3d>
            </p:spPr>
            <p:txBody>
              <a:bodyPr/>
              <a:lstStyle/>
              <a:p>
                <a:pPr>
                  <a:defRPr/>
                </a:pPr>
                <a:endParaRPr lang="ru-RU" sz="1800">
                  <a:effectLst>
                    <a:glow rad="139700">
                      <a:schemeClr val="accent3">
                        <a:satMod val="175000"/>
                        <a:alpha val="40000"/>
                      </a:schemeClr>
                    </a:glow>
                  </a:effectLst>
                  <a:latin typeface="Arial" charset="0"/>
                  <a:cs typeface="Arial" charset="0"/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 bwMode="auto">
              <a:xfrm>
                <a:off x="5961721" y="844773"/>
                <a:ext cx="2305215" cy="410563"/>
              </a:xfrm>
              <a:prstGeom prst="rect">
                <a:avLst/>
              </a:prstGeom>
              <a:noFill/>
              <a:ln>
                <a:noFill/>
              </a:ln>
              <a:sp3d prstMaterial="softEdge"/>
            </p:spPr>
            <p:txBody>
              <a:bodyPr>
                <a:prstTxWarp prst="textFadeRight">
                  <a:avLst>
                    <a:gd name="adj" fmla="val 678"/>
                  </a:avLst>
                </a:prstTxWarp>
                <a:spAutoFit/>
                <a:sp3d extrusionH="25400" contourW="8890">
                  <a:bevelT w="38100" h="31750"/>
                  <a:contourClr>
                    <a:schemeClr val="accent2">
                      <a:shade val="75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ru-RU" sz="1800" b="1" dirty="0">
                    <a:ln w="11430"/>
                    <a:solidFill>
                      <a:srgbClr val="FF0000"/>
                    </a:solidFill>
                    <a:effectLst>
                      <a:outerShdw blurRad="50800" dist="39000" dir="5460000" algn="tl">
                        <a:srgbClr val="000000">
                          <a:alpha val="38000"/>
                        </a:srgbClr>
                      </a:outerShdw>
                    </a:effectLst>
                    <a:latin typeface="Arial Black" pitchFamily="34" charset="0"/>
                    <a:cs typeface="Arial" charset="0"/>
                  </a:rPr>
                  <a:t>АКТИВНОСТЬ</a:t>
                </a:r>
                <a:endParaRPr lang="ru-RU" sz="4000" b="1" dirty="0">
                  <a:ln w="11430"/>
                  <a:solidFill>
                    <a:srgbClr val="FF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Arial Black" pitchFamily="34" charset="0"/>
                  <a:cs typeface="Arial" charset="0"/>
                </a:endParaRPr>
              </a:p>
            </p:txBody>
          </p:sp>
        </p:grpSp>
        <p:grpSp>
          <p:nvGrpSpPr>
            <p:cNvPr id="10247" name="Группа 23"/>
            <p:cNvGrpSpPr>
              <a:grpSpLocks/>
            </p:cNvGrpSpPr>
            <p:nvPr/>
          </p:nvGrpSpPr>
          <p:grpSpPr bwMode="auto">
            <a:xfrm>
              <a:off x="2789" y="2614"/>
              <a:ext cx="1474" cy="390"/>
              <a:chOff x="30635" y="3993204"/>
              <a:chExt cx="2558290" cy="619299"/>
            </a:xfrm>
          </p:grpSpPr>
          <p:sp>
            <p:nvSpPr>
              <p:cNvPr id="50" name="Rectangle 3"/>
              <p:cNvSpPr>
                <a:spLocks noChangeArrowheads="1"/>
              </p:cNvSpPr>
              <p:nvPr/>
            </p:nvSpPr>
            <p:spPr bwMode="auto">
              <a:xfrm>
                <a:off x="30635" y="4000503"/>
                <a:ext cx="2558290" cy="612000"/>
              </a:xfrm>
              <a:prstGeom prst="round2DiagRect">
                <a:avLst>
                  <a:gd name="adj1" fmla="val 0"/>
                  <a:gd name="adj2" fmla="val 50000"/>
                </a:avLst>
              </a:prstGeom>
              <a:gradFill flip="none" rotWithShape="1">
                <a:gsLst>
                  <a:gs pos="100000">
                    <a:schemeClr val="accent1">
                      <a:tint val="66000"/>
                      <a:satMod val="160000"/>
                    </a:schemeClr>
                  </a:gs>
                  <a:gs pos="84000">
                    <a:schemeClr val="accent1">
                      <a:tint val="44500"/>
                      <a:satMod val="160000"/>
                    </a:schemeClr>
                  </a:gs>
                  <a:gs pos="39000">
                    <a:schemeClr val="accent1">
                      <a:tint val="23500"/>
                      <a:satMod val="16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headEnd/>
                <a:tailEnd/>
              </a:ln>
              <a:effectLst>
                <a:outerShdw blurRad="95000" rotWithShape="0">
                  <a:srgbClr val="000000">
                    <a:alpha val="5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prst="relaxedInset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/>
              <a:p>
                <a:pPr algn="just" eaLnBrk="0" hangingPunct="0">
                  <a:defRPr/>
                </a:pPr>
                <a:r>
                  <a:rPr lang="ru-RU" sz="3200" b="1" dirty="0">
                    <a:solidFill>
                      <a:srgbClr val="000000"/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endParaRPr lang="ru-RU" sz="4400" b="1" dirty="0">
                  <a:ln>
                    <a:solidFill>
                      <a:schemeClr val="bg1">
                        <a:lumMod val="75000"/>
                        <a:lumOff val="25000"/>
                      </a:schemeClr>
                    </a:solidFill>
                  </a:ln>
                  <a:solidFill>
                    <a:srgbClr val="FF0000"/>
                  </a:solidFill>
                  <a:latin typeface="Comic Sans MS" pitchFamily="66" charset="0"/>
                  <a:cs typeface="Arial" pitchFamily="34" charset="0"/>
                </a:endParaRPr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77366" y="3993204"/>
                <a:ext cx="2496288" cy="52336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ru-RU" sz="2800" b="1" dirty="0">
                    <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</a:ln>
                    <a:solidFill>
                      <a:srgbClr val="FF0000"/>
                    </a:solidFill>
                    <a:latin typeface="Comic Sans MS" pitchFamily="66" charset="0"/>
                    <a:cs typeface="Arial" pitchFamily="34" charset="0"/>
                  </a:rPr>
                  <a:t>все задания</a:t>
                </a:r>
                <a:endParaRPr lang="ru-RU" sz="1600" dirty="0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0250" name="Группа 21"/>
            <p:cNvGrpSpPr>
              <a:grpSpLocks/>
            </p:cNvGrpSpPr>
            <p:nvPr/>
          </p:nvGrpSpPr>
          <p:grpSpPr bwMode="auto">
            <a:xfrm>
              <a:off x="2789" y="2024"/>
              <a:ext cx="1497" cy="386"/>
              <a:chOff x="106289" y="3960000"/>
              <a:chExt cx="2411109" cy="612314"/>
            </a:xfrm>
          </p:grpSpPr>
          <p:sp>
            <p:nvSpPr>
              <p:cNvPr id="53" name="Rectangle 3"/>
              <p:cNvSpPr>
                <a:spLocks noChangeArrowheads="1"/>
              </p:cNvSpPr>
              <p:nvPr/>
            </p:nvSpPr>
            <p:spPr bwMode="auto">
              <a:xfrm>
                <a:off x="106289" y="3960313"/>
                <a:ext cx="2411109" cy="612001"/>
              </a:xfrm>
              <a:prstGeom prst="round2DiagRect">
                <a:avLst>
                  <a:gd name="adj1" fmla="val 50000"/>
                  <a:gd name="adj2" fmla="val 3411"/>
                </a:avLst>
              </a:prstGeom>
              <a:gradFill flip="none" rotWithShape="1">
                <a:gsLst>
                  <a:gs pos="100000">
                    <a:schemeClr val="accent1">
                      <a:tint val="66000"/>
                      <a:satMod val="160000"/>
                    </a:schemeClr>
                  </a:gs>
                  <a:gs pos="84000">
                    <a:schemeClr val="accent1">
                      <a:tint val="44500"/>
                      <a:satMod val="160000"/>
                    </a:schemeClr>
                  </a:gs>
                  <a:gs pos="39000">
                    <a:schemeClr val="accent1">
                      <a:tint val="23500"/>
                      <a:satMod val="160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headEnd/>
                <a:tailEnd/>
              </a:ln>
              <a:effectLst>
                <a:outerShdw blurRad="95000" rotWithShape="0">
                  <a:srgbClr val="000000">
                    <a:alpha val="5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prst="relaxedInset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>
                <a:spAutoFit/>
              </a:bodyPr>
              <a:lstStyle/>
              <a:p>
                <a:pPr algn="just" eaLnBrk="0" hangingPunct="0">
                  <a:defRPr/>
                </a:pPr>
                <a:r>
                  <a:rPr lang="ru-RU" sz="3200" b="1" dirty="0">
                    <a:solidFill>
                      <a:srgbClr val="000000"/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endParaRPr lang="ru-RU" sz="4400" b="1" dirty="0">
                  <a:ln>
                    <a:solidFill>
                      <a:schemeClr val="bg1">
                        <a:lumMod val="75000"/>
                        <a:lumOff val="25000"/>
                      </a:schemeClr>
                    </a:solidFill>
                  </a:ln>
                  <a:solidFill>
                    <a:srgbClr val="FF0000"/>
                  </a:solidFill>
                  <a:latin typeface="Comic Sans MS" pitchFamily="66" charset="0"/>
                  <a:cs typeface="Arial" pitchFamily="34" charset="0"/>
                </a:endParaRPr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42821" y="3960000"/>
                <a:ext cx="2358500" cy="52322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2800" b="1" dirty="0">
                    <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</a:ln>
                    <a:solidFill>
                      <a:srgbClr val="FF0000"/>
                    </a:solidFill>
                    <a:latin typeface="Comic Sans MS" pitchFamily="66" charset="0"/>
                    <a:cs typeface="Arial" pitchFamily="34" charset="0"/>
                  </a:rPr>
                  <a:t>с желанием</a:t>
                </a:r>
                <a:endParaRPr lang="ru-RU" sz="1600" dirty="0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0253" name="Группа 58"/>
            <p:cNvGrpSpPr>
              <a:grpSpLocks/>
            </p:cNvGrpSpPr>
            <p:nvPr/>
          </p:nvGrpSpPr>
          <p:grpSpPr bwMode="auto">
            <a:xfrm>
              <a:off x="4468" y="2296"/>
              <a:ext cx="1156" cy="408"/>
              <a:chOff x="6072198" y="3929066"/>
              <a:chExt cx="2928958" cy="898322"/>
            </a:xfrm>
          </p:grpSpPr>
          <p:pic>
            <p:nvPicPr>
              <p:cNvPr id="10254" name="Рисунок 57" descr="свиток1.bmp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072198" y="3929066"/>
                <a:ext cx="2928958" cy="898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7" name="Прямоугольник 56"/>
              <p:cNvSpPr/>
              <p:nvPr/>
            </p:nvSpPr>
            <p:spPr bwMode="auto">
              <a:xfrm>
                <a:off x="6511542" y="4175606"/>
                <a:ext cx="2143140" cy="340402"/>
              </a:xfrm>
              <a:prstGeom prst="rect">
                <a:avLst/>
              </a:prstGeom>
            </p:spPr>
            <p:txBody>
              <a:bodyPr>
                <a:prstTxWarp prst="textFadeLeft">
                  <a:avLst>
                    <a:gd name="adj" fmla="val 0"/>
                  </a:avLst>
                </a:prstTxWarp>
                <a:spAutoFit/>
                <a:scene3d>
                  <a:camera prst="orthographicFront"/>
                  <a:lightRig rig="threePt" dir="t"/>
                </a:scene3d>
                <a:sp3d extrusionH="57150">
                  <a:bevelT w="38100" h="38100" prst="angle"/>
                </a:sp3d>
              </a:bodyPr>
              <a:lstStyle/>
              <a:p>
                <a:pPr>
                  <a:defRPr/>
                </a:pPr>
                <a:r>
                  <a:rPr lang="ru-RU" sz="1800" b="1" i="1" dirty="0">
                    <a:ln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</a:ln>
                    <a:solidFill>
                      <a:srgbClr val="006600"/>
                    </a:solidFill>
                    <a:latin typeface="Georgia" pitchFamily="18" charset="0"/>
                    <a:cs typeface="Arial" pitchFamily="34" charset="0"/>
                  </a:rPr>
                  <a:t>РЕЗУЛЬТАТ</a:t>
                </a:r>
                <a:endParaRPr lang="ru-RU" sz="1100" i="1" dirty="0">
                  <a:solidFill>
                    <a:srgbClr val="006600"/>
                  </a:solidFill>
                  <a:latin typeface="Georgia" pitchFamily="18" charset="0"/>
                  <a:cs typeface="Arial" pitchFamily="34" charset="0"/>
                </a:endParaRPr>
              </a:p>
            </p:txBody>
          </p:sp>
        </p:grpSp>
        <p:sp>
          <p:nvSpPr>
            <p:cNvPr id="10256" name="AutoShape 27"/>
            <p:cNvSpPr>
              <a:spLocks noChangeAspect="1" noChangeArrowheads="1"/>
            </p:cNvSpPr>
            <p:nvPr/>
          </p:nvSpPr>
          <p:spPr bwMode="auto">
            <a:xfrm rot="7903010">
              <a:off x="2537" y="2351"/>
              <a:ext cx="279" cy="226"/>
            </a:xfrm>
            <a:custGeom>
              <a:avLst/>
              <a:gdLst>
                <a:gd name="T0" fmla="*/ 233 w 21600"/>
                <a:gd name="T1" fmla="*/ 0 h 21600"/>
                <a:gd name="T2" fmla="*/ 187 w 21600"/>
                <a:gd name="T3" fmla="*/ 40 h 21600"/>
                <a:gd name="T4" fmla="*/ 49 w 21600"/>
                <a:gd name="T5" fmla="*/ 152 h 21600"/>
                <a:gd name="T6" fmla="*/ 0 w 21600"/>
                <a:gd name="T7" fmla="*/ 189 h 21600"/>
                <a:gd name="T8" fmla="*/ 49 w 21600"/>
                <a:gd name="T9" fmla="*/ 226 h 21600"/>
                <a:gd name="T10" fmla="*/ 152 w 21600"/>
                <a:gd name="T11" fmla="*/ 206 h 21600"/>
                <a:gd name="T12" fmla="*/ 254 w 21600"/>
                <a:gd name="T13" fmla="*/ 123 h 21600"/>
                <a:gd name="T14" fmla="*/ 279 w 21600"/>
                <a:gd name="T15" fmla="*/ 40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1703 w 21600"/>
                <a:gd name="T25" fmla="*/ 16439 h 21600"/>
                <a:gd name="T26" fmla="*/ 19665 w 21600"/>
                <a:gd name="T27" fmla="*/ 1968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8055" y="0"/>
                  </a:moveTo>
                  <a:lnTo>
                    <a:pt x="14510" y="3811"/>
                  </a:lnTo>
                  <a:lnTo>
                    <a:pt x="16443" y="3811"/>
                  </a:lnTo>
                  <a:lnTo>
                    <a:pt x="16443" y="16443"/>
                  </a:lnTo>
                  <a:lnTo>
                    <a:pt x="3811" y="16443"/>
                  </a:lnTo>
                  <a:lnTo>
                    <a:pt x="3811" y="14510"/>
                  </a:lnTo>
                  <a:lnTo>
                    <a:pt x="0" y="18055"/>
                  </a:lnTo>
                  <a:lnTo>
                    <a:pt x="3811" y="21600"/>
                  </a:lnTo>
                  <a:lnTo>
                    <a:pt x="3811" y="19667"/>
                  </a:lnTo>
                  <a:lnTo>
                    <a:pt x="19667" y="19667"/>
                  </a:lnTo>
                  <a:lnTo>
                    <a:pt x="19667" y="3811"/>
                  </a:lnTo>
                  <a:lnTo>
                    <a:pt x="21600" y="3811"/>
                  </a:lnTo>
                  <a:close/>
                </a:path>
              </a:pathLst>
            </a:custGeom>
            <a:solidFill>
              <a:srgbClr val="00CC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AutoShape 28"/>
            <p:cNvSpPr>
              <a:spLocks noChangeAspect="1" noChangeArrowheads="1"/>
            </p:cNvSpPr>
            <p:nvPr/>
          </p:nvSpPr>
          <p:spPr bwMode="auto">
            <a:xfrm>
              <a:off x="889" y="2461"/>
              <a:ext cx="161" cy="108"/>
            </a:xfrm>
            <a:prstGeom prst="rightArrow">
              <a:avLst>
                <a:gd name="adj1" fmla="val 50000"/>
                <a:gd name="adj2" fmla="val 37269"/>
              </a:avLst>
            </a:prstGeom>
            <a:solidFill>
              <a:srgbClr val="00CC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AutoShape 29"/>
            <p:cNvSpPr>
              <a:spLocks noChangeAspect="1" noChangeArrowheads="1"/>
            </p:cNvSpPr>
            <p:nvPr/>
          </p:nvSpPr>
          <p:spPr bwMode="auto">
            <a:xfrm>
              <a:off x="4332" y="2432"/>
              <a:ext cx="152" cy="103"/>
            </a:xfrm>
            <a:prstGeom prst="rightArrow">
              <a:avLst>
                <a:gd name="adj1" fmla="val 50000"/>
                <a:gd name="adj2" fmla="val 36893"/>
              </a:avLst>
            </a:prstGeom>
            <a:solidFill>
              <a:srgbClr val="00CC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8272" name="AutoShape 32"/>
          <p:cNvSpPr>
            <a:spLocks noChangeArrowheads="1"/>
          </p:cNvSpPr>
          <p:nvPr/>
        </p:nvSpPr>
        <p:spPr bwMode="auto">
          <a:xfrm>
            <a:off x="414338" y="3308350"/>
            <a:ext cx="4324350" cy="776288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2800" b="1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Работать должны оба.</a:t>
            </a:r>
          </a:p>
        </p:txBody>
      </p:sp>
      <p:sp>
        <p:nvSpPr>
          <p:cNvPr id="138273" name="AutoShape 33"/>
          <p:cNvSpPr>
            <a:spLocks noChangeArrowheads="1"/>
          </p:cNvSpPr>
          <p:nvPr/>
        </p:nvSpPr>
        <p:spPr bwMode="auto">
          <a:xfrm>
            <a:off x="395288" y="4076700"/>
            <a:ext cx="5456237" cy="9017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800" b="1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Один говорит, другой </a:t>
            </a:r>
            <a:r>
              <a:rPr lang="ru-RU" sz="2800" b="1" u="sng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слушает</a:t>
            </a:r>
            <a:r>
              <a:rPr lang="ru-RU" sz="2800" b="1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138274" name="AutoShape 34"/>
          <p:cNvSpPr>
            <a:spLocks noChangeArrowheads="1"/>
          </p:cNvSpPr>
          <p:nvPr/>
        </p:nvSpPr>
        <p:spPr bwMode="auto">
          <a:xfrm>
            <a:off x="395288" y="5876925"/>
            <a:ext cx="5040312" cy="865188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2800" b="1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Если не понял, переспроси.</a:t>
            </a:r>
            <a:endParaRPr lang="ru-RU" sz="4000" b="1">
              <a:solidFill>
                <a:srgbClr val="00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8275" name="AutoShape 35"/>
          <p:cNvSpPr>
            <a:spLocks noChangeArrowheads="1"/>
          </p:cNvSpPr>
          <p:nvPr/>
        </p:nvSpPr>
        <p:spPr bwMode="auto">
          <a:xfrm>
            <a:off x="395288" y="5013325"/>
            <a:ext cx="6767512" cy="863600"/>
          </a:xfrm>
          <a:prstGeom prst="horizont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2800" b="1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Свое несогласие высказывай вежливо.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8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8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8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8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72" grpId="0" animBg="1"/>
      <p:bldP spid="138273" grpId="0" animBg="1"/>
      <p:bldP spid="138274" grpId="0" animBg="1"/>
      <p:bldP spid="1382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772400" cy="1143000"/>
          </a:xfrm>
          <a:noFill/>
        </p:spPr>
        <p:txBody>
          <a:bodyPr/>
          <a:lstStyle/>
          <a:p>
            <a:pPr>
              <a:spcBef>
                <a:spcPct val="30000"/>
              </a:spcBef>
            </a:pPr>
            <a:r>
              <a:rPr lang="ru-RU" sz="2600" b="1">
                <a:solidFill>
                  <a:srgbClr val="0033CC"/>
                </a:solidFill>
                <a:latin typeface="Arial" charset="0"/>
              </a:rPr>
              <a:t>Логика построения </a:t>
            </a:r>
            <a:r>
              <a:rPr lang="ru-RU" sz="2600" b="1">
                <a:solidFill>
                  <a:srgbClr val="F60000"/>
                </a:solidFill>
                <a:latin typeface="Arial" charset="0"/>
              </a:rPr>
              <a:t>урока ОНЗ</a:t>
            </a:r>
            <a:r>
              <a:rPr lang="ru-RU" sz="2600" b="1">
                <a:solidFill>
                  <a:srgbClr val="0033CC"/>
                </a:solidFill>
                <a:latin typeface="Arial" charset="0"/>
              </a:rPr>
              <a:t> на основе системно-деятельностного подхода </a:t>
            </a:r>
          </a:p>
        </p:txBody>
      </p:sp>
      <p:pic>
        <p:nvPicPr>
          <p:cNvPr id="17411" name="Picture 3" descr="Peterson17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5148263" y="2349500"/>
            <a:ext cx="33464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Peterson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349500"/>
            <a:ext cx="3349625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95288" y="3068638"/>
            <a:ext cx="8424862" cy="3600450"/>
          </a:xfrm>
          <a:prstGeom prst="rect">
            <a:avLst/>
          </a:prstGeom>
          <a:solidFill>
            <a:srgbClr val="CCFFFF"/>
          </a:solidFill>
          <a:ln w="19050" cap="sq">
            <a:solidFill>
              <a:srgbClr val="66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68313" y="549275"/>
            <a:ext cx="8229600" cy="730250"/>
          </a:xfrm>
          <a:prstGeom prst="rect">
            <a:avLst/>
          </a:prstGeom>
          <a:noFill/>
          <a:ln w="28575" cap="sq">
            <a:solidFill>
              <a:srgbClr val="6699FF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/>
            <a:endParaRPr lang="ru-RU" sz="800" b="1">
              <a:solidFill>
                <a:srgbClr val="E80000"/>
              </a:solidFill>
              <a:latin typeface="Arial" charset="0"/>
              <a:cs typeface="Arial" charset="0"/>
            </a:endParaRPr>
          </a:p>
          <a:p>
            <a:pPr marL="457200" indent="-457200">
              <a:buFontTx/>
              <a:buAutoNum type="arabicPeriod"/>
            </a:pPr>
            <a:r>
              <a:rPr lang="ru-RU" sz="2400" b="1">
                <a:solidFill>
                  <a:srgbClr val="E80000"/>
                </a:solidFill>
                <a:latin typeface="Arial" charset="0"/>
                <a:cs typeface="Arial" charset="0"/>
              </a:rPr>
              <a:t>Мотивация к учебной деятельности</a:t>
            </a:r>
            <a:r>
              <a:rPr lang="ru-RU" sz="2400" b="1">
                <a:solidFill>
                  <a:srgbClr val="E80000"/>
                </a:solidFill>
                <a:latin typeface="Arial" charset="0"/>
              </a:rPr>
              <a:t> </a:t>
            </a:r>
            <a:r>
              <a:rPr lang="ru-RU" sz="2400" b="1">
                <a:solidFill>
                  <a:srgbClr val="E80000"/>
                </a:solidFill>
                <a:latin typeface="Arial" charset="0"/>
                <a:cs typeface="Times New Roman" pitchFamily="18" charset="0"/>
              </a:rPr>
              <a:t>(1–2 </a:t>
            </a:r>
            <a:r>
              <a:rPr lang="ru-RU" sz="2400" b="1">
                <a:solidFill>
                  <a:srgbClr val="E80000"/>
                </a:solidFill>
                <a:latin typeface="Arial" charset="0"/>
              </a:rPr>
              <a:t>мин</a:t>
            </a:r>
            <a:r>
              <a:rPr lang="ru-RU" sz="2400" b="1">
                <a:solidFill>
                  <a:srgbClr val="E80000"/>
                </a:solidFill>
                <a:latin typeface="Arial" charset="0"/>
                <a:cs typeface="Times New Roman" pitchFamily="18" charset="0"/>
              </a:rPr>
              <a:t>)</a:t>
            </a:r>
            <a:r>
              <a:rPr lang="ru-RU" sz="2400">
                <a:latin typeface="Arial" charset="0"/>
              </a:rPr>
              <a:t> </a:t>
            </a:r>
          </a:p>
          <a:p>
            <a:pPr marL="457200" indent="-457200"/>
            <a:endParaRPr lang="ru-RU" sz="800">
              <a:latin typeface="Arial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68313" y="1700213"/>
            <a:ext cx="8229600" cy="1107996"/>
          </a:xfrm>
          <a:prstGeom prst="rect">
            <a:avLst/>
          </a:prstGeom>
          <a:solidFill>
            <a:srgbClr val="FFFFE1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100000"/>
              </a:spcBef>
            </a:pPr>
            <a:r>
              <a:rPr lang="ru-RU" sz="2000" b="1" dirty="0">
                <a:latin typeface="Arial" charset="0"/>
                <a:cs typeface="Arial" charset="0"/>
              </a:rPr>
              <a:t>Цель</a:t>
            </a:r>
            <a:r>
              <a:rPr lang="ru-RU" sz="2000" b="1" dirty="0">
                <a:latin typeface="Arial" charset="0"/>
              </a:rPr>
              <a:t> этапа:</a:t>
            </a:r>
            <a:endParaRPr lang="ru-RU" sz="2000" dirty="0">
              <a:latin typeface="Arial" charset="0"/>
            </a:endParaRPr>
          </a:p>
          <a:p>
            <a:pPr>
              <a:spcBef>
                <a:spcPct val="30000"/>
              </a:spcBef>
            </a:pPr>
            <a:r>
              <a:rPr lang="ru-RU" sz="2000" dirty="0">
                <a:latin typeface="Arial" charset="0"/>
                <a:cs typeface="Arial" charset="0"/>
              </a:rPr>
              <a:t>включение в учебную деятельность </a:t>
            </a:r>
            <a:r>
              <a:rPr lang="ru-RU" sz="2000" dirty="0">
                <a:latin typeface="Arial" charset="0"/>
              </a:rPr>
              <a:t>н</a:t>
            </a:r>
            <a:r>
              <a:rPr lang="ru-RU" sz="2000" dirty="0">
                <a:latin typeface="Arial" charset="0"/>
                <a:cs typeface="Arial" charset="0"/>
              </a:rPr>
              <a:t>а </a:t>
            </a:r>
            <a:r>
              <a:rPr lang="ru-RU" sz="2000" dirty="0" smtClean="0">
                <a:latin typeface="Arial" charset="0"/>
                <a:cs typeface="Arial" charset="0"/>
              </a:rPr>
              <a:t>личностно-значимом </a:t>
            </a:r>
            <a:r>
              <a:rPr lang="ru-RU" sz="2000" dirty="0">
                <a:latin typeface="Arial" charset="0"/>
                <a:cs typeface="Arial" charset="0"/>
              </a:rPr>
              <a:t>уровне.</a:t>
            </a:r>
            <a:endParaRPr lang="ru-RU" dirty="0"/>
          </a:p>
        </p:txBody>
      </p:sp>
      <p:pic>
        <p:nvPicPr>
          <p:cNvPr id="18437" name="Picture 5" descr="Peterson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755650" y="3500438"/>
            <a:ext cx="2322513" cy="271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276600" y="3500438"/>
            <a:ext cx="5616575" cy="30067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355600" indent="-355600">
              <a:spcBef>
                <a:spcPct val="90000"/>
              </a:spcBef>
            </a:pPr>
            <a:r>
              <a:rPr lang="ru-RU" sz="2400" b="1">
                <a:solidFill>
                  <a:srgbClr val="0033CC"/>
                </a:solidFill>
                <a:latin typeface="Arial" charset="0"/>
              </a:rPr>
              <a:t>1.</a:t>
            </a:r>
            <a:r>
              <a:rPr lang="ru-RU" sz="2400" b="1">
                <a:latin typeface="Arial" charset="0"/>
              </a:rPr>
              <a:t> Знаю что значит уметь учиться</a:t>
            </a:r>
          </a:p>
          <a:p>
            <a:pPr marL="355600" indent="-355600">
              <a:spcBef>
                <a:spcPct val="105000"/>
              </a:spcBef>
            </a:pPr>
            <a:endParaRPr lang="ru-RU" sz="1600" b="1" i="1">
              <a:latin typeface="Arial" charset="0"/>
            </a:endParaRPr>
          </a:p>
          <a:p>
            <a:pPr marL="355600" indent="-355600"/>
            <a:r>
              <a:rPr lang="ru-RU" sz="1600" b="1" i="1">
                <a:latin typeface="Arial" charset="0"/>
              </a:rPr>
              <a:t>    </a:t>
            </a:r>
          </a:p>
          <a:p>
            <a:pPr marL="355600" indent="-355600"/>
            <a:r>
              <a:rPr lang="ru-RU" sz="1600" b="1" i="1">
                <a:latin typeface="Arial" charset="0"/>
              </a:rPr>
              <a:t> </a:t>
            </a:r>
          </a:p>
          <a:p>
            <a:pPr marL="355600" indent="-355600"/>
            <a:r>
              <a:rPr lang="ru-RU" sz="1600" b="1" i="1">
                <a:latin typeface="Arial" charset="0"/>
              </a:rPr>
              <a:t>             </a:t>
            </a:r>
            <a:r>
              <a:rPr lang="ru-RU" sz="1600" b="1">
                <a:solidFill>
                  <a:srgbClr val="009999"/>
                </a:solidFill>
                <a:latin typeface="Arial" charset="0"/>
              </a:rPr>
              <a:t>(</a:t>
            </a:r>
            <a:r>
              <a:rPr lang="ru-RU" sz="1600" b="1" i="1">
                <a:solidFill>
                  <a:srgbClr val="009999"/>
                </a:solidFill>
                <a:latin typeface="Arial" charset="0"/>
              </a:rPr>
              <a:t>норма учебной деятельности</a:t>
            </a:r>
            <a:r>
              <a:rPr lang="ru-RU" sz="1600" b="1">
                <a:solidFill>
                  <a:srgbClr val="009999"/>
                </a:solidFill>
                <a:latin typeface="Arial" charset="0"/>
              </a:rPr>
              <a:t>)</a:t>
            </a:r>
          </a:p>
          <a:p>
            <a:pPr marL="355600" indent="-355600">
              <a:spcBef>
                <a:spcPct val="30000"/>
              </a:spcBef>
            </a:pPr>
            <a:r>
              <a:rPr lang="ru-RU" sz="2400" b="1">
                <a:solidFill>
                  <a:schemeClr val="accent2"/>
                </a:solidFill>
                <a:latin typeface="Arial" charset="0"/>
              </a:rPr>
              <a:t>2.</a:t>
            </a:r>
            <a:r>
              <a:rPr lang="ru-RU" sz="2400" b="1">
                <a:latin typeface="Arial" charset="0"/>
              </a:rPr>
              <a:t> Хочу учиться</a:t>
            </a:r>
            <a:endParaRPr lang="ru-RU" sz="2400" b="1">
              <a:solidFill>
                <a:srgbClr val="FF0000"/>
              </a:solidFill>
              <a:latin typeface="Arial" charset="0"/>
            </a:endParaRPr>
          </a:p>
          <a:p>
            <a:pPr marL="355600" indent="-355600">
              <a:spcBef>
                <a:spcPct val="20000"/>
              </a:spcBef>
            </a:pPr>
            <a:r>
              <a:rPr lang="ru-RU" sz="2400" b="1">
                <a:solidFill>
                  <a:srgbClr val="0033CC"/>
                </a:solidFill>
                <a:latin typeface="Arial" charset="0"/>
              </a:rPr>
              <a:t>3.</a:t>
            </a:r>
            <a:r>
              <a:rPr lang="ru-RU" sz="2400" b="1">
                <a:latin typeface="Arial" charset="0"/>
              </a:rPr>
              <a:t> Могу учиться </a:t>
            </a:r>
            <a:r>
              <a:rPr lang="ru-RU" sz="1800" b="1">
                <a:solidFill>
                  <a:srgbClr val="009999"/>
                </a:solidFill>
                <a:latin typeface="Arial" charset="0"/>
              </a:rPr>
              <a:t>(</a:t>
            </a:r>
            <a:r>
              <a:rPr lang="ru-RU" sz="1800" b="1" i="1">
                <a:solidFill>
                  <a:srgbClr val="009999"/>
                </a:solidFill>
                <a:latin typeface="Arial" charset="0"/>
              </a:rPr>
              <a:t>содержательные рамки</a:t>
            </a:r>
            <a:r>
              <a:rPr lang="ru-RU" sz="1800" b="1">
                <a:solidFill>
                  <a:srgbClr val="009999"/>
                </a:solidFill>
                <a:latin typeface="Arial" charset="0"/>
              </a:rPr>
              <a:t>)</a:t>
            </a:r>
          </a:p>
          <a:p>
            <a:pPr marL="355600" indent="-355600">
              <a:spcBef>
                <a:spcPct val="10000"/>
              </a:spcBef>
            </a:pPr>
            <a:r>
              <a:rPr lang="ru-RU" sz="2400" b="1">
                <a:solidFill>
                  <a:srgbClr val="0033CC"/>
                </a:solidFill>
                <a:latin typeface="Arial" charset="0"/>
              </a:rPr>
              <a:t>4.</a:t>
            </a:r>
            <a:r>
              <a:rPr lang="ru-RU" sz="2400" b="1">
                <a:latin typeface="Arial" charset="0"/>
              </a:rPr>
              <a:t> Зачем мне надо учиться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716463" y="4005263"/>
            <a:ext cx="2208212" cy="793750"/>
            <a:chOff x="1852" y="255"/>
            <a:chExt cx="2115" cy="681"/>
          </a:xfrm>
        </p:grpSpPr>
        <p:pic>
          <p:nvPicPr>
            <p:cNvPr id="12296" name="Picture 8" descr="Peterson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61" y="255"/>
              <a:ext cx="906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97" name="Picture 9" descr="Peterson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52" y="256"/>
              <a:ext cx="907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4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84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184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84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 animBg="1"/>
      <p:bldP spid="184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23850" y="2708275"/>
            <a:ext cx="8578850" cy="3960813"/>
          </a:xfrm>
          <a:prstGeom prst="rect">
            <a:avLst/>
          </a:prstGeom>
          <a:solidFill>
            <a:srgbClr val="CCFFFF"/>
          </a:solidFill>
          <a:ln w="12700" cap="sq">
            <a:solidFill>
              <a:srgbClr val="66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23850" y="404813"/>
            <a:ext cx="8637588" cy="762000"/>
          </a:xfrm>
          <a:prstGeom prst="rect">
            <a:avLst/>
          </a:prstGeom>
          <a:noFill/>
          <a:ln w="28575">
            <a:solidFill>
              <a:srgbClr val="6699FF"/>
            </a:solidFill>
            <a:miter lim="800000"/>
            <a:headEnd/>
            <a:tailEnd/>
          </a:ln>
        </p:spPr>
        <p:txBody>
          <a:bodyPr anchor="ctr"/>
          <a:lstStyle/>
          <a:p>
            <a:pPr marL="401638" indent="-401638" algn="just">
              <a:spcBef>
                <a:spcPct val="30000"/>
              </a:spcBef>
              <a:tabLst>
                <a:tab pos="60325" algn="l"/>
              </a:tabLst>
            </a:pPr>
            <a:r>
              <a:rPr lang="ru-RU" sz="2400" b="1">
                <a:solidFill>
                  <a:srgbClr val="E80000"/>
                </a:solidFill>
                <a:latin typeface="Arial" charset="0"/>
              </a:rPr>
              <a:t>2. </a:t>
            </a:r>
            <a:r>
              <a:rPr lang="ru-RU" sz="2400" b="1">
                <a:solidFill>
                  <a:srgbClr val="E80000"/>
                </a:solidFill>
                <a:latin typeface="Arial" charset="0"/>
                <a:cs typeface="Arial" charset="0"/>
              </a:rPr>
              <a:t>Актуализация знаний и пробное учебное действие </a:t>
            </a:r>
            <a:r>
              <a:rPr lang="ru-RU" sz="2400" b="1">
                <a:solidFill>
                  <a:srgbClr val="E80000"/>
                </a:solidFill>
                <a:latin typeface="Arial" charset="0"/>
                <a:cs typeface="Times New Roman" pitchFamily="18" charset="0"/>
              </a:rPr>
              <a:t>(4–5 </a:t>
            </a:r>
            <a:r>
              <a:rPr lang="ru-RU" sz="2400" b="1">
                <a:solidFill>
                  <a:srgbClr val="E80000"/>
                </a:solidFill>
                <a:latin typeface="Arial" charset="0"/>
              </a:rPr>
              <a:t>мин</a:t>
            </a:r>
            <a:r>
              <a:rPr lang="ru-RU" sz="2400" b="1">
                <a:solidFill>
                  <a:srgbClr val="E80000"/>
                </a:solidFill>
                <a:latin typeface="Arial" charset="0"/>
                <a:cs typeface="Times New Roman" pitchFamily="18" charset="0"/>
              </a:rPr>
              <a:t>)</a:t>
            </a:r>
            <a:r>
              <a:rPr lang="ru-RU" sz="2400" b="1">
                <a:latin typeface="Arial" charset="0"/>
                <a:cs typeface="Times New Roman" pitchFamily="18" charset="0"/>
              </a:rPr>
              <a:t> </a:t>
            </a:r>
            <a:endParaRPr lang="ru-RU" sz="2400" b="1">
              <a:latin typeface="Arial" charset="0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591550" cy="1111250"/>
          </a:xfrm>
          <a:prstGeom prst="rect">
            <a:avLst/>
          </a:prstGeom>
          <a:solidFill>
            <a:srgbClr val="FFFFD9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 b="1">
                <a:latin typeface="Arial" charset="0"/>
                <a:cs typeface="Arial" charset="0"/>
              </a:rPr>
              <a:t>Цель этапа:</a:t>
            </a:r>
          </a:p>
          <a:p>
            <a:pPr>
              <a:spcBef>
                <a:spcPct val="30000"/>
              </a:spcBef>
            </a:pPr>
            <a:r>
              <a:rPr lang="ru-RU" sz="2000">
                <a:latin typeface="Arial" charset="0"/>
                <a:cs typeface="Arial" charset="0"/>
              </a:rPr>
              <a:t>готовность мышления и осознание потребности к построению нового способа действия. </a:t>
            </a:r>
            <a:endParaRPr lang="ru-RU"/>
          </a:p>
        </p:txBody>
      </p:sp>
      <p:pic>
        <p:nvPicPr>
          <p:cNvPr id="19461" name="Picture 5" descr="Peterson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2781300"/>
            <a:ext cx="14414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Peterson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3573463"/>
            <a:ext cx="14398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Peterson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5513" y="4437063"/>
            <a:ext cx="14398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 descr="Peterson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3141663"/>
            <a:ext cx="14398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 descr="Peterson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4797425"/>
            <a:ext cx="14398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animBg="1"/>
      <p:bldP spid="1946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79388" y="260350"/>
            <a:ext cx="8785225" cy="6335713"/>
          </a:xfrm>
          <a:prstGeom prst="rect">
            <a:avLst/>
          </a:prstGeom>
          <a:solidFill>
            <a:srgbClr val="CCFFFF"/>
          </a:solidFill>
          <a:ln w="19050" cap="sq">
            <a:solidFill>
              <a:srgbClr val="66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483" name="Picture 3" descr="Peterson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4652963"/>
            <a:ext cx="14414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635375" y="836613"/>
            <a:ext cx="5292725" cy="4270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ru-RU" sz="2200" b="1">
                <a:solidFill>
                  <a:srgbClr val="0033CC"/>
                </a:solidFill>
                <a:latin typeface="Arial" charset="0"/>
              </a:rPr>
              <a:t>1.</a:t>
            </a:r>
            <a:r>
              <a:rPr lang="ru-RU" sz="2200" b="1">
                <a:latin typeface="Arial" charset="0"/>
              </a:rPr>
              <a:t>  Актуализация </a:t>
            </a:r>
            <a:r>
              <a:rPr lang="ru-RU" sz="2200" b="1" u="sng">
                <a:latin typeface="Arial" charset="0"/>
              </a:rPr>
              <a:t>необходимых</a:t>
            </a:r>
            <a:r>
              <a:rPr lang="ru-RU" sz="2200" b="1">
                <a:latin typeface="Arial" charset="0"/>
              </a:rPr>
              <a:t> ЗУН</a:t>
            </a:r>
            <a:endParaRPr lang="ru-RU" sz="2200">
              <a:latin typeface="Arial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708400" y="3213100"/>
            <a:ext cx="5292725" cy="4270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ru-RU" sz="2200" b="1">
                <a:solidFill>
                  <a:srgbClr val="0033CC"/>
                </a:solidFill>
                <a:latin typeface="Arial" charset="0"/>
              </a:rPr>
              <a:t>3.</a:t>
            </a:r>
            <a:r>
              <a:rPr lang="ru-RU" sz="2200" b="1">
                <a:latin typeface="Arial" charset="0"/>
              </a:rPr>
              <a:t>  Пробное учебное действие</a:t>
            </a:r>
            <a:endParaRPr lang="ru-RU" sz="2200">
              <a:latin typeface="Arial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775075" y="5300663"/>
            <a:ext cx="5292725" cy="4270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ru-RU" sz="2200" b="1">
                <a:solidFill>
                  <a:srgbClr val="0033CC"/>
                </a:solidFill>
                <a:latin typeface="Arial" charset="0"/>
              </a:rPr>
              <a:t>4.</a:t>
            </a:r>
            <a:r>
              <a:rPr lang="ru-RU" sz="2200" b="1">
                <a:latin typeface="Arial" charset="0"/>
              </a:rPr>
              <a:t>  Фиксация затруднения</a:t>
            </a:r>
            <a:endParaRPr lang="ru-RU" sz="2200">
              <a:latin typeface="Arial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39750" y="476250"/>
            <a:ext cx="3024188" cy="1655763"/>
            <a:chOff x="295" y="300"/>
            <a:chExt cx="2086" cy="1134"/>
          </a:xfrm>
        </p:grpSpPr>
        <p:pic>
          <p:nvPicPr>
            <p:cNvPr id="14344" name="Picture 8" descr="Peterson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5" y="300"/>
              <a:ext cx="907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5" name="Picture 9" descr="Peterson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74" y="300"/>
              <a:ext cx="907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468313" y="2636838"/>
            <a:ext cx="3167062" cy="1655762"/>
            <a:chOff x="295" y="1661"/>
            <a:chExt cx="2086" cy="1134"/>
          </a:xfrm>
        </p:grpSpPr>
        <p:pic>
          <p:nvPicPr>
            <p:cNvPr id="14347" name="Picture 11" descr="Peterson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474" y="1661"/>
              <a:ext cx="907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8" name="Picture 12" descr="Peterson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5" y="1661"/>
              <a:ext cx="907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3665538" y="1616075"/>
            <a:ext cx="5292725" cy="4270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ru-RU" sz="2200" b="1">
                <a:solidFill>
                  <a:srgbClr val="0033CC"/>
                </a:solidFill>
                <a:latin typeface="Arial" charset="0"/>
              </a:rPr>
              <a:t>2.</a:t>
            </a:r>
            <a:r>
              <a:rPr lang="ru-RU" sz="2200" b="1">
                <a:latin typeface="Arial" charset="0"/>
              </a:rPr>
              <a:t>  Обобщение ЗУН</a:t>
            </a:r>
            <a:endParaRPr lang="ru-RU" sz="22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5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51" dur="2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66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4" grpId="0"/>
      <p:bldP spid="20485" grpId="0"/>
      <p:bldP spid="20486" grpId="0" build="allAtOnce"/>
      <p:bldP spid="20486" grpId="1" build="allAtOnce"/>
      <p:bldP spid="204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82575" y="2852738"/>
            <a:ext cx="8861425" cy="777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>
              <a:spcBef>
                <a:spcPct val="5000"/>
              </a:spcBef>
              <a:spcAft>
                <a:spcPct val="25000"/>
              </a:spcAft>
            </a:pPr>
            <a:r>
              <a:rPr lang="ru-RU" sz="2000">
                <a:latin typeface="Arial" charset="0"/>
              </a:rPr>
              <a:t>4. Организовать  </a:t>
            </a:r>
            <a:r>
              <a:rPr lang="ru-RU" sz="2000">
                <a:solidFill>
                  <a:srgbClr val="FF0000"/>
                </a:solidFill>
                <a:latin typeface="Arial" charset="0"/>
              </a:rPr>
              <a:t>фиксацию индивидуальных затруднений</a:t>
            </a:r>
            <a:r>
              <a:rPr lang="ru-RU" sz="2000">
                <a:latin typeface="Arial" charset="0"/>
              </a:rPr>
              <a:t> в выполнении </a:t>
            </a:r>
          </a:p>
          <a:p>
            <a:pPr>
              <a:spcAft>
                <a:spcPct val="5000"/>
              </a:spcAft>
            </a:pPr>
            <a:r>
              <a:rPr lang="ru-RU" sz="2000">
                <a:latin typeface="Arial" charset="0"/>
              </a:rPr>
              <a:t>    учащимися  пробного учебного действия или его обосновании.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539750" y="5805488"/>
            <a:ext cx="78533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FF3300"/>
                </a:solidFill>
                <a:latin typeface="Tahoma" pitchFamily="34" charset="0"/>
              </a:rPr>
              <a:t>Затруднение</a:t>
            </a:r>
            <a:r>
              <a:rPr lang="ru-RU" sz="2000">
                <a:latin typeface="Tahoma" pitchFamily="34" charset="0"/>
              </a:rPr>
              <a:t> – фиксация того, что </a:t>
            </a:r>
            <a:r>
              <a:rPr lang="ru-RU" sz="2000">
                <a:solidFill>
                  <a:srgbClr val="FF3300"/>
                </a:solidFill>
                <a:latin typeface="Tahoma" pitchFamily="34" charset="0"/>
              </a:rPr>
              <a:t>я не могу</a:t>
            </a:r>
            <a:r>
              <a:rPr lang="ru-RU" sz="2000">
                <a:latin typeface="Tahoma" pitchFamily="34" charset="0"/>
              </a:rPr>
              <a:t> что-то сделать. </a:t>
            </a:r>
          </a:p>
          <a:p>
            <a:r>
              <a:rPr lang="ru-RU" sz="2000">
                <a:latin typeface="Tahoma" pitchFamily="34" charset="0"/>
              </a:rPr>
              <a:t>Фиксация невозможности получить запланированный результат.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50825" y="1484313"/>
            <a:ext cx="465138" cy="12509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2000">
                <a:latin typeface="Arial" charset="0"/>
              </a:rPr>
              <a:t>1.</a:t>
            </a:r>
          </a:p>
          <a:p>
            <a:pPr>
              <a:spcBef>
                <a:spcPct val="40000"/>
              </a:spcBef>
              <a:spcAft>
                <a:spcPct val="40000"/>
              </a:spcAft>
            </a:pPr>
            <a:r>
              <a:rPr lang="ru-RU" sz="2000">
                <a:latin typeface="Arial" charset="0"/>
              </a:rPr>
              <a:t>2.</a:t>
            </a:r>
          </a:p>
          <a:p>
            <a:r>
              <a:rPr lang="ru-RU" sz="2000">
                <a:latin typeface="Arial" charset="0"/>
              </a:rPr>
              <a:t>3. </a:t>
            </a: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4365625"/>
            <a:ext cx="1287462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77800" y="1268413"/>
            <a:ext cx="8864600" cy="2757487"/>
          </a:xfrm>
          <a:prstGeom prst="rect">
            <a:avLst/>
          </a:prstGeom>
          <a:noFill/>
          <a:ln w="12700" cap="sq">
            <a:solidFill>
              <a:srgbClr val="0033CC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250825" y="333375"/>
            <a:ext cx="8637588" cy="762000"/>
          </a:xfrm>
          <a:prstGeom prst="rect">
            <a:avLst/>
          </a:prstGeom>
          <a:noFill/>
          <a:ln w="28575">
            <a:solidFill>
              <a:srgbClr val="6699FF"/>
            </a:solidFill>
            <a:miter lim="800000"/>
            <a:headEnd/>
            <a:tailEnd/>
          </a:ln>
        </p:spPr>
        <p:txBody>
          <a:bodyPr anchor="ctr"/>
          <a:lstStyle/>
          <a:p>
            <a:pPr marL="401638" indent="-401638" algn="just">
              <a:spcBef>
                <a:spcPct val="30000"/>
              </a:spcBef>
              <a:tabLst>
                <a:tab pos="60325" algn="l"/>
              </a:tabLst>
            </a:pPr>
            <a:r>
              <a:rPr lang="ru-RU" sz="2400" b="1">
                <a:solidFill>
                  <a:srgbClr val="E80000"/>
                </a:solidFill>
                <a:latin typeface="Arial" charset="0"/>
              </a:rPr>
              <a:t>2. </a:t>
            </a:r>
            <a:r>
              <a:rPr lang="ru-RU" sz="2400" b="1">
                <a:solidFill>
                  <a:srgbClr val="E80000"/>
                </a:solidFill>
                <a:latin typeface="Arial" charset="0"/>
                <a:cs typeface="Arial" charset="0"/>
              </a:rPr>
              <a:t>Актуализация и пробное учебное действие</a:t>
            </a:r>
            <a:endParaRPr lang="ru-RU" sz="24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95288" y="404813"/>
            <a:ext cx="8353425" cy="533400"/>
          </a:xfrm>
          <a:prstGeom prst="rect">
            <a:avLst/>
          </a:prstGeom>
          <a:noFill/>
          <a:ln w="28575">
            <a:solidFill>
              <a:srgbClr val="6699FF"/>
            </a:solidFill>
            <a:miter lim="800000"/>
            <a:headEnd/>
            <a:tailEnd/>
          </a:ln>
        </p:spPr>
        <p:txBody>
          <a:bodyPr anchor="ctr"/>
          <a:lstStyle/>
          <a:p>
            <a:pPr algn="just">
              <a:spcBef>
                <a:spcPct val="30000"/>
              </a:spcBef>
            </a:pPr>
            <a:r>
              <a:rPr lang="ru-RU" b="1">
                <a:solidFill>
                  <a:srgbClr val="E80000"/>
                </a:solidFill>
                <a:latin typeface="Arial" charset="0"/>
              </a:rPr>
              <a:t>3. </a:t>
            </a:r>
            <a:r>
              <a:rPr lang="ru-RU" b="1">
                <a:solidFill>
                  <a:srgbClr val="E80000"/>
                </a:solidFill>
                <a:latin typeface="Arial" charset="0"/>
                <a:cs typeface="Arial" charset="0"/>
              </a:rPr>
              <a:t>Выявление места и причины затруднения (3–4 мин)</a:t>
            </a:r>
            <a:endParaRPr lang="ru-RU" sz="2400" b="1">
              <a:solidFill>
                <a:srgbClr val="E80000"/>
              </a:solidFill>
              <a:latin typeface="Arial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95288" y="1341438"/>
            <a:ext cx="8424862" cy="806450"/>
          </a:xfrm>
          <a:prstGeom prst="rect">
            <a:avLst/>
          </a:prstGeom>
          <a:solidFill>
            <a:srgbClr val="FFFFD9"/>
          </a:solidFill>
          <a:ln w="12700" cap="sq">
            <a:solidFill>
              <a:srgbClr val="FFFF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 b="1">
                <a:latin typeface="Arial" charset="0"/>
                <a:cs typeface="Arial" charset="0"/>
              </a:rPr>
              <a:t>Цель этапа:</a:t>
            </a:r>
          </a:p>
          <a:p>
            <a:pPr>
              <a:spcBef>
                <a:spcPct val="30000"/>
              </a:spcBef>
            </a:pPr>
            <a:r>
              <a:rPr lang="ru-RU" sz="2000">
                <a:latin typeface="Arial" charset="0"/>
                <a:cs typeface="Arial" charset="0"/>
              </a:rPr>
              <a:t>выявление и фиксация места и причины затруднения. 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68313" y="2781300"/>
            <a:ext cx="8280400" cy="3600450"/>
          </a:xfrm>
          <a:prstGeom prst="rect">
            <a:avLst/>
          </a:prstGeom>
          <a:solidFill>
            <a:srgbClr val="CCFFFF"/>
          </a:solidFill>
          <a:ln w="19050" cap="sq">
            <a:solidFill>
              <a:srgbClr val="66FF99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3563938" y="2997200"/>
            <a:ext cx="4968875" cy="33543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44500" indent="-444500"/>
            <a:r>
              <a:rPr lang="ru-RU" b="1">
                <a:solidFill>
                  <a:schemeClr val="accent2"/>
                </a:solidFill>
                <a:latin typeface="Arial" charset="0"/>
              </a:rPr>
              <a:t>1.</a:t>
            </a:r>
            <a:r>
              <a:rPr lang="ru-RU" b="1">
                <a:latin typeface="Arial" charset="0"/>
              </a:rPr>
              <a:t> Перестаю действовать – </a:t>
            </a:r>
          </a:p>
          <a:p>
            <a:pPr marL="444500" indent="-444500"/>
            <a:r>
              <a:rPr lang="ru-RU" b="1">
                <a:latin typeface="Arial" charset="0"/>
              </a:rPr>
              <a:t>    начинаю думать.</a:t>
            </a:r>
          </a:p>
          <a:p>
            <a:pPr marL="444500" indent="-444500">
              <a:spcBef>
                <a:spcPct val="50000"/>
              </a:spcBef>
            </a:pPr>
            <a:r>
              <a:rPr lang="ru-RU" b="1">
                <a:solidFill>
                  <a:schemeClr val="accent2"/>
                </a:solidFill>
                <a:latin typeface="Arial" charset="0"/>
              </a:rPr>
              <a:t>2.</a:t>
            </a:r>
            <a:r>
              <a:rPr lang="ru-RU" b="1">
                <a:latin typeface="Arial" charset="0"/>
              </a:rPr>
              <a:t> Что я делал, какие знания  применял?</a:t>
            </a:r>
          </a:p>
          <a:p>
            <a:pPr marL="444500" indent="-444500">
              <a:spcBef>
                <a:spcPct val="40000"/>
              </a:spcBef>
            </a:pPr>
            <a:r>
              <a:rPr lang="ru-RU" b="1">
                <a:solidFill>
                  <a:schemeClr val="accent2"/>
                </a:solidFill>
                <a:latin typeface="Arial" charset="0"/>
              </a:rPr>
              <a:t>3.</a:t>
            </a:r>
            <a:r>
              <a:rPr lang="ru-RU" b="1">
                <a:latin typeface="Arial" charset="0"/>
              </a:rPr>
              <a:t>  Где возникло затруднение?</a:t>
            </a:r>
          </a:p>
          <a:p>
            <a:pPr marL="444500" indent="-444500" algn="just"/>
            <a:r>
              <a:rPr lang="ru-RU" b="1">
                <a:latin typeface="Arial" charset="0"/>
              </a:rPr>
              <a:t>		       </a:t>
            </a:r>
            <a:r>
              <a:rPr lang="ru-RU" b="1">
                <a:solidFill>
                  <a:srgbClr val="009999"/>
                </a:solidFill>
                <a:latin typeface="Arial" charset="0"/>
              </a:rPr>
              <a:t>(</a:t>
            </a:r>
            <a:r>
              <a:rPr lang="ru-RU" b="1" i="1">
                <a:solidFill>
                  <a:srgbClr val="009999"/>
                </a:solidFill>
                <a:latin typeface="Arial" charset="0"/>
              </a:rPr>
              <a:t>место</a:t>
            </a:r>
            <a:r>
              <a:rPr lang="ru-RU" b="1">
                <a:solidFill>
                  <a:srgbClr val="009999"/>
                </a:solidFill>
                <a:latin typeface="Arial" charset="0"/>
              </a:rPr>
              <a:t>)</a:t>
            </a:r>
          </a:p>
          <a:p>
            <a:pPr marL="444500" indent="-444500">
              <a:spcBef>
                <a:spcPct val="40000"/>
              </a:spcBef>
            </a:pPr>
            <a:r>
              <a:rPr lang="ru-RU" b="1">
                <a:solidFill>
                  <a:schemeClr val="accent2"/>
                </a:solidFill>
                <a:latin typeface="Arial" charset="0"/>
              </a:rPr>
              <a:t>4.</a:t>
            </a:r>
            <a:r>
              <a:rPr lang="ru-RU" b="1">
                <a:latin typeface="Arial" charset="0"/>
              </a:rPr>
              <a:t>  Почему оно возникло?</a:t>
            </a:r>
          </a:p>
          <a:p>
            <a:pPr marL="444500" indent="-444500"/>
            <a:r>
              <a:rPr lang="ru-RU" b="1">
                <a:latin typeface="Arial" charset="0"/>
              </a:rPr>
              <a:t>                 </a:t>
            </a:r>
            <a:r>
              <a:rPr lang="ru-RU" b="1">
                <a:solidFill>
                  <a:srgbClr val="009999"/>
                </a:solidFill>
                <a:latin typeface="Arial" charset="0"/>
              </a:rPr>
              <a:t>(</a:t>
            </a:r>
            <a:r>
              <a:rPr lang="ru-RU" b="1" i="1">
                <a:solidFill>
                  <a:srgbClr val="009999"/>
                </a:solidFill>
                <a:latin typeface="Arial" charset="0"/>
              </a:rPr>
              <a:t>причина</a:t>
            </a:r>
            <a:r>
              <a:rPr lang="ru-RU" b="1">
                <a:solidFill>
                  <a:srgbClr val="009999"/>
                </a:solidFill>
                <a:latin typeface="Arial" charset="0"/>
              </a:rPr>
              <a:t>)</a:t>
            </a:r>
          </a:p>
        </p:txBody>
      </p:sp>
      <p:pic>
        <p:nvPicPr>
          <p:cNvPr id="25606" name="Picture 6" descr="Peterson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213100"/>
            <a:ext cx="242887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nimBg="1"/>
      <p:bldP spid="25603" grpId="0" animBg="1"/>
      <p:bldP spid="25604" grpId="0" animBg="1"/>
      <p:bldP spid="25605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593</Words>
  <Application>Microsoft Office PowerPoint</Application>
  <PresentationFormat>Экран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Слайд 1</vt:lpstr>
      <vt:lpstr>УРОК ОТКРЫТИЯ НОВОГО ЗНАНИЯ</vt:lpstr>
      <vt:lpstr>Слайд 3</vt:lpstr>
      <vt:lpstr>Логика построения урока ОНЗ на основе системно-деятельностного подхода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6. Первичное закрепление с комментированием во     внешней речи (4–5 мин)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МАРИША</dc:creator>
  <cp:lastModifiedBy>Вика</cp:lastModifiedBy>
  <cp:revision>5</cp:revision>
  <dcterms:created xsi:type="dcterms:W3CDTF">2010-09-22T16:33:25Z</dcterms:created>
  <dcterms:modified xsi:type="dcterms:W3CDTF">2013-02-04T10:04:19Z</dcterms:modified>
</cp:coreProperties>
</file>