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  <p:sldId id="269" r:id="rId13"/>
    <p:sldId id="268" r:id="rId14"/>
    <p:sldId id="270" r:id="rId15"/>
    <p:sldId id="271" r:id="rId16"/>
    <p:sldId id="27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2" descr="pic_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2837"/>
            <a:ext cx="8388424" cy="6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196752"/>
            <a:ext cx="58864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Ответственное </a:t>
            </a:r>
            <a:r>
              <a:rPr lang="ru-RU" sz="4000" b="1" dirty="0" err="1" smtClean="0"/>
              <a:t>родительство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  <a:p>
            <a:r>
              <a:rPr lang="ru-RU" dirty="0" smtClean="0"/>
              <a:t>Общешкольное родительское собрание.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r>
              <a:rPr lang="ru-RU" dirty="0"/>
              <a:t>Ключевыми измерениями ответственного </a:t>
            </a:r>
            <a:r>
              <a:rPr lang="ru-RU" dirty="0" err="1"/>
              <a:t>родительства</a:t>
            </a:r>
            <a:r>
              <a:rPr lang="ru-RU" dirty="0"/>
              <a:t> являются следующие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259228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Коммуникативное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276872"/>
            <a:ext cx="2592288" cy="639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Эмоциональное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212976"/>
            <a:ext cx="2592288" cy="631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Нормативное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933056"/>
            <a:ext cx="2592288" cy="6949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Экономическое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797152"/>
            <a:ext cx="2592288" cy="6145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Охранительное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5661248"/>
            <a:ext cx="2592288" cy="678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Духовное</a:t>
            </a:r>
            <a:endParaRPr lang="ru-RU" sz="2000" dirty="0"/>
          </a:p>
        </p:txBody>
      </p:sp>
      <p:sp>
        <p:nvSpPr>
          <p:cNvPr id="12" name="Овал 11"/>
          <p:cNvSpPr/>
          <p:nvPr/>
        </p:nvSpPr>
        <p:spPr>
          <a:xfrm>
            <a:off x="3347864" y="1556792"/>
            <a:ext cx="4752528" cy="504056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Общение с ребенком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347864" y="2348880"/>
            <a:ext cx="4608512" cy="57606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Сопереживание ребенку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419872" y="3212976"/>
            <a:ext cx="4824536" cy="57606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Привитие социальных норм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419872" y="4005064"/>
            <a:ext cx="4824536" cy="57606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Материальное обеспечение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347864" y="4869160"/>
            <a:ext cx="4752528" cy="6480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Сохранение и укрепление здоровья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491880" y="5733256"/>
            <a:ext cx="4752528" cy="648072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Привитие базовых жизненных ценностей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В нашей службе Вам окажут квалифицированную помощ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852936"/>
            <a:ext cx="5237471" cy="3672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0070C0"/>
                </a:solidFill>
              </a:rPr>
              <a:t>    Условия для успешного решения родительских задач: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1. Зрелость самих родителей.</a:t>
            </a:r>
          </a:p>
          <a:p>
            <a:pPr>
              <a:buNone/>
            </a:pPr>
            <a:r>
              <a:rPr lang="ru-RU" b="1" dirty="0" smtClean="0"/>
              <a:t>2. Родительская любовь .</a:t>
            </a:r>
          </a:p>
          <a:p>
            <a:pPr>
              <a:buNone/>
            </a:pPr>
            <a:r>
              <a:rPr lang="ru-RU" b="1" dirty="0" smtClean="0"/>
              <a:t>3. Родительский авторитет.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pic_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7308304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 3. Принципы позитивного </a:t>
            </a:r>
            <a:r>
              <a:rPr lang="ru-RU" b="1" dirty="0" err="1" smtClean="0"/>
              <a:t>родительства</a:t>
            </a:r>
            <a:r>
              <a:rPr lang="ru-RU" b="1" dirty="0" smtClean="0"/>
              <a:t>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Воспитание и психология, Клуб, страница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356992"/>
            <a:ext cx="6286500" cy="314325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3312367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u="sng" dirty="0" smtClean="0">
                <a:solidFill>
                  <a:srgbClr val="00B050"/>
                </a:solidFill>
              </a:rPr>
              <a:t>Чтобы стать ответственными родителями достаточно усвоить три основных умения:</a:t>
            </a:r>
            <a:endParaRPr lang="ru-RU" dirty="0" smtClean="0">
              <a:solidFill>
                <a:srgbClr val="00B050"/>
              </a:solidFill>
            </a:endParaRPr>
          </a:p>
          <a:p>
            <a:pPr lvl="0" fontAlgn="base"/>
            <a:r>
              <a:rPr lang="ru-RU" dirty="0" smtClean="0"/>
              <a:t> уметь слышать ребенка.</a:t>
            </a:r>
          </a:p>
          <a:p>
            <a:pPr lvl="0" fontAlgn="base"/>
            <a:r>
              <a:rPr lang="ru-RU" dirty="0" smtClean="0"/>
              <a:t>уметь выражать чувства и слова доступно для понимания ребенка;</a:t>
            </a:r>
          </a:p>
          <a:p>
            <a:pPr lvl="0" fontAlgn="base"/>
            <a:r>
              <a:rPr lang="ru-RU" dirty="0" smtClean="0"/>
              <a:t> уметь договариваться с ребенком так, чтобы результатами разговора были довольны оба его участника.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TASHин сундуч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564904"/>
            <a:ext cx="5810250" cy="4095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Принципы</a:t>
            </a:r>
            <a:r>
              <a:rPr lang="ru-RU" sz="3600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позитивного</a:t>
            </a:r>
            <a:b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(ответственного) </a:t>
            </a:r>
            <a:r>
              <a:rPr lang="ru-RU" sz="3600" b="1" u="sng" dirty="0" err="1" smtClean="0">
                <a:solidFill>
                  <a:schemeClr val="accent2">
                    <a:lumMod val="50000"/>
                  </a:schemeClr>
                </a:solidFill>
              </a:rPr>
              <a:t>родительства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435280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1. Право отличаться от других</a:t>
            </a:r>
          </a:p>
          <a:p>
            <a:pPr>
              <a:buNone/>
            </a:pPr>
            <a:r>
              <a:rPr lang="ru-RU" b="1" dirty="0" smtClean="0"/>
              <a:t>2. Право на ошибку</a:t>
            </a:r>
          </a:p>
          <a:p>
            <a:pPr>
              <a:buNone/>
            </a:pPr>
            <a:r>
              <a:rPr lang="ru-RU" b="1" dirty="0" smtClean="0"/>
              <a:t>3. Право на негативные эмоции</a:t>
            </a:r>
          </a:p>
          <a:p>
            <a:pPr>
              <a:buNone/>
            </a:pPr>
            <a:r>
              <a:rPr lang="ru-RU" b="1" dirty="0" smtClean="0"/>
              <a:t>4. Право мечтать</a:t>
            </a:r>
          </a:p>
          <a:p>
            <a:pPr>
              <a:buNone/>
            </a:pPr>
            <a:r>
              <a:rPr lang="ru-RU" b="1" dirty="0" smtClean="0"/>
              <a:t>5. Право на протест но</a:t>
            </a:r>
          </a:p>
          <a:p>
            <a:pPr>
              <a:buNone/>
            </a:pPr>
            <a:r>
              <a:rPr lang="ru-RU" b="1" dirty="0" smtClean="0"/>
              <a:t> с пониманием того , </a:t>
            </a:r>
          </a:p>
          <a:p>
            <a:pPr>
              <a:buNone/>
            </a:pPr>
            <a:r>
              <a:rPr lang="ru-RU" b="1" dirty="0" smtClean="0"/>
              <a:t>что мама и папа – главные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Что делать, если дети не слушаются родителей. - FB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619215" cy="50227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r>
              <a:rPr lang="ru-RU" sz="4000" b="1" dirty="0" smtClean="0"/>
              <a:t>Цель позитивного воспитания - развить в детях склонность к сотрудничеству, а не покорности.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28678" name="Picture 6" descr="дети Записи с меткой дети Дневник Татьянины_заметки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4213977" cy="3165004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5292080" y="3212976"/>
            <a:ext cx="3672408" cy="36450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580112" y="3212976"/>
            <a:ext cx="2880320" cy="36450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Родительское собрание является необходимым атрибутом школьной жизни. Как сделать его интересным и продуктивным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504" y="548680"/>
            <a:ext cx="449021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pic_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Огромная благодарность всем родителям, принявшим участие в работе общешкольного родительского собрания!  </a:t>
            </a:r>
          </a:p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  </a:t>
            </a:r>
          </a:p>
          <a:p>
            <a:pPr algn="ctr">
              <a:buNone/>
            </a:pPr>
            <a:r>
              <a:rPr lang="ru-RU" b="1" dirty="0" smtClean="0">
                <a:latin typeface="Comic Sans MS" pitchFamily="66" charset="0"/>
              </a:rPr>
              <a:t>Всем успехов в воспитании и обучении!</a:t>
            </a: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pic_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7308304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1. Определение </a:t>
            </a:r>
            <a:r>
              <a:rPr lang="ru-RU" b="1" dirty="0"/>
              <a:t>содержания понятия «Ответственное воспитание детей родителями»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20689"/>
            <a:ext cx="8424936" cy="21602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«Родители»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– лица, обладающие родительскими правами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 ответственностью.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«Воспитание детей родителями»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– деятельность родителей по уходу за детьми и их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воспитанию.</a:t>
            </a:r>
          </a:p>
          <a:p>
            <a:pPr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2996952"/>
            <a:ext cx="6336704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b="1" i="1" dirty="0" smtClean="0"/>
              <a:t>Семейное законодательство Российской Федерации устанавливает преимущественное право родителей на воспитание своих детей перед всеми другими лицами. Родители не только вправе, но и обязаны воспитывать своих детей, а также несут ответственность за их воспитание и развитие. Они обязаны заботиться о здоровье, физическом, психическом, духовном и нравственном развитии своих детей </a:t>
            </a:r>
          </a:p>
          <a:p>
            <a:pPr>
              <a:buNone/>
            </a:pPr>
            <a:r>
              <a:rPr lang="ru-RU" sz="2000" b="1" i="1" dirty="0" smtClean="0"/>
              <a:t>(ст.63 СК РФ)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«Позитивное (ответственное) воспитание детей родителями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dirty="0"/>
              <a:t>– поведение родителей в отношении воспитания, </a:t>
            </a:r>
            <a:r>
              <a:rPr lang="ru-RU" dirty="0" smtClean="0"/>
              <a:t>развития </a:t>
            </a:r>
            <a:r>
              <a:rPr lang="ru-RU" dirty="0"/>
              <a:t>способностей</a:t>
            </a:r>
            <a:r>
              <a:rPr lang="ru-RU" dirty="0" smtClean="0"/>
              <a:t>, </a:t>
            </a:r>
            <a:r>
              <a:rPr lang="ru-RU" dirty="0"/>
              <a:t>уважения интересов и </a:t>
            </a:r>
            <a:r>
              <a:rPr lang="ru-RU" dirty="0" smtClean="0"/>
              <a:t>взглядов ребенка </a:t>
            </a:r>
            <a:r>
              <a:rPr lang="ru-RU" dirty="0"/>
              <a:t>и создания условий, </a:t>
            </a:r>
            <a:r>
              <a:rPr lang="ru-RU" dirty="0" smtClean="0"/>
              <a:t>в </a:t>
            </a:r>
            <a:r>
              <a:rPr lang="ru-RU" dirty="0"/>
              <a:t>которых ребенок может в </a:t>
            </a:r>
            <a:r>
              <a:rPr lang="ru-RU" b="1" dirty="0"/>
              <a:t>полной мере развиваться. </a:t>
            </a:r>
          </a:p>
        </p:txBody>
      </p:sp>
      <p:pic>
        <p:nvPicPr>
          <p:cNvPr id="41986" name="Picture 2" descr="http://im1-tub-ru.yandex.net/i?id=a67ae6d9f1f45fe9dbeb8ce6273d8741-13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4077072"/>
            <a:ext cx="4209441" cy="2364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75656" y="188640"/>
            <a:ext cx="7344816" cy="3744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404664"/>
            <a:ext cx="7128792" cy="35569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>
                <a:solidFill>
                  <a:schemeClr val="bg1"/>
                </a:solidFill>
              </a:rPr>
              <a:t>Федеральный закон от 24 июля 1998 г. № 124-ФЗ «Об основных гарантиях прав ребенка в Российской Федерации» устанавливает основные гарантии прав и законных интересов ребенка, Гражданский кодекс Российской Федерации определяет правоспособность и дееспособность несовершеннолетних (ст. ст. 17, 26, 28 ГК РФ). Семейный кодекс Российской Федерации утверждает права ребенка в </a:t>
            </a:r>
            <a:r>
              <a:rPr lang="ru-RU" b="1" i="1" dirty="0" smtClean="0">
                <a:solidFill>
                  <a:schemeClr val="bg1"/>
                </a:solidFill>
              </a:rPr>
              <a:t>семье.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14908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</a:t>
            </a:r>
            <a:r>
              <a:rPr lang="ru-RU" sz="2400" b="1" i="1" dirty="0" smtClean="0"/>
              <a:t>Воспитание детей родителями в высших интересах ребенка означает, что родители должны, прежде всего, заботиться о благополучии ребенка и его развитии, воспитывать своих детей таким образом, чтобы дети смогли добиться высоких результатов в учебе, в отношениях с друзьями, в обществе. 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2565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>
                <a:solidFill>
                  <a:srgbClr val="C00000"/>
                </a:solidFill>
              </a:rPr>
              <a:t>Родители должны обеспечивать своим детям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заботу</a:t>
            </a:r>
            <a:r>
              <a:rPr lang="ru-RU" dirty="0"/>
              <a:t> (что означает удовлетворение потребности ребенка в любви, теплоте и безопасности);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руководство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dirty="0"/>
              <a:t>(что означает регулярное со стороны родителей обеспечение детям чувства безопасности и предсказуемости и при этом необходимой гибкости в воспитательных подходах и отношениях);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признание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(что относится к потребности каждого ребенка в том, чтобы его увидели, выслушали и оценили как личность);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развитие </a:t>
            </a:r>
            <a:r>
              <a:rPr lang="ru-RU" b="1" dirty="0">
                <a:solidFill>
                  <a:srgbClr val="C00000"/>
                </a:solidFill>
              </a:rPr>
              <a:t>способностей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(что направлено на укрепление осознания ребенком своих возможностей и самостоятельности). 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5301208"/>
            <a:ext cx="5976664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Защита прав и интересов детей возлагается на их родителей (ст. 64 СК РФ)</a:t>
            </a:r>
            <a:endParaRPr lang="ru-RU" sz="2400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2" descr="pic_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4744"/>
            <a:ext cx="7740352" cy="201622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2. Задачи ответственного </a:t>
            </a:r>
            <a:r>
              <a:rPr lang="ru-RU" b="1" dirty="0" err="1" smtClean="0"/>
              <a:t>родительства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im1-tub-ru.yandex.net/i?id=c10c473d6f58e3947740f896c66ab9c6-6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780901" cy="316835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836712"/>
            <a:ext cx="5220072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/>
              <a:t>«</a:t>
            </a:r>
            <a:r>
              <a:rPr lang="ru-RU" b="1" i="1" dirty="0">
                <a:latin typeface="Garamond" pitchFamily="18" charset="0"/>
              </a:rPr>
              <a:t>В семье закладываются корни, из </a:t>
            </a:r>
            <a:r>
              <a:rPr lang="ru-RU" b="1" i="1" dirty="0" smtClean="0">
                <a:latin typeface="Garamond" pitchFamily="18" charset="0"/>
              </a:rPr>
              <a:t>которых вырастают </a:t>
            </a:r>
            <a:r>
              <a:rPr lang="ru-RU" b="1" i="1" dirty="0">
                <a:latin typeface="Garamond" pitchFamily="18" charset="0"/>
              </a:rPr>
              <a:t>потом и ветви, и цветы, и плоды. На моральном здоровье семьи строится педагогическая мудрость школы».</a:t>
            </a:r>
            <a:r>
              <a:rPr lang="ru-RU" b="1" dirty="0">
                <a:latin typeface="Garamond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                             </a:t>
            </a:r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В.Сухомлинский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995936" y="2132856"/>
            <a:ext cx="72008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7" descr="fm_0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620688"/>
            <a:ext cx="2412058" cy="3327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Ответственный родитель</a:t>
            </a:r>
            <a:br>
              <a:rPr lang="ru-RU" b="1" dirty="0" smtClean="0">
                <a:solidFill>
                  <a:srgbClr val="00800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или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Добрый родитель               Заботливый родитель</a:t>
            </a:r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b="1" i="1" u="sng" dirty="0" smtClean="0"/>
              <a:t>                Ответственное </a:t>
            </a:r>
            <a:r>
              <a:rPr lang="ru-RU" b="1" i="1" u="sng" dirty="0" err="1"/>
              <a:t>родительство</a:t>
            </a:r>
            <a:r>
              <a:rPr lang="ru-RU" b="1" i="1" u="sng" dirty="0"/>
              <a:t> – это не состояние, а </a:t>
            </a:r>
            <a:r>
              <a:rPr lang="ru-RU" b="1" i="1" u="sng" dirty="0" smtClean="0"/>
              <a:t>процесс.</a:t>
            </a:r>
            <a:endParaRPr lang="ru-RU" b="1" i="1" u="sng" dirty="0"/>
          </a:p>
        </p:txBody>
      </p:sp>
      <p:pic>
        <p:nvPicPr>
          <p:cNvPr id="4" name="Picture 7" descr="добрый роди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3673599" cy="2792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502</TotalTime>
  <Words>561</Words>
  <Application>Microsoft Office PowerPoint</Application>
  <PresentationFormat>Экран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  1. Определение содержания понятия «Ответственное воспитание детей родителями»   </vt:lpstr>
      <vt:lpstr>Презентация PowerPoint</vt:lpstr>
      <vt:lpstr>Презентация PowerPoint</vt:lpstr>
      <vt:lpstr>Презентация PowerPoint</vt:lpstr>
      <vt:lpstr>Презентация PowerPoint</vt:lpstr>
      <vt:lpstr>    2. Задачи ответственного родительства     </vt:lpstr>
      <vt:lpstr>Презентация PowerPoint</vt:lpstr>
      <vt:lpstr>Ответственный родитель </vt:lpstr>
      <vt:lpstr>Презентация PowerPoint</vt:lpstr>
      <vt:lpstr>    Условия для успешного решения родительских задач:</vt:lpstr>
      <vt:lpstr>   3. Принципы позитивного родительства.    </vt:lpstr>
      <vt:lpstr>Презентация PowerPoint</vt:lpstr>
      <vt:lpstr>Принципы позитивного (ответственного) родительства: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comp</cp:lastModifiedBy>
  <cp:revision>55</cp:revision>
  <dcterms:created xsi:type="dcterms:W3CDTF">2014-12-15T17:40:32Z</dcterms:created>
  <dcterms:modified xsi:type="dcterms:W3CDTF">2016-10-18T17:36:42Z</dcterms:modified>
</cp:coreProperties>
</file>