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63" r:id="rId9"/>
    <p:sldId id="268" r:id="rId10"/>
    <p:sldId id="265" r:id="rId11"/>
    <p:sldId id="262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CCECFF"/>
    <a:srgbClr val="FFFFFF"/>
    <a:srgbClr val="CCCCFF"/>
    <a:srgbClr val="FFFFCC"/>
    <a:srgbClr val="FFFF66"/>
    <a:srgbClr val="99FFCC"/>
    <a:srgbClr val="99FF99"/>
    <a:srgbClr val="F98007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AF13A-6C2F-4B92-B3D8-F0C53B04A8BB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45E83C-881B-4F47-927C-E80EF5FF0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AF13A-6C2F-4B92-B3D8-F0C53B04A8BB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45E83C-881B-4F47-927C-E80EF5FF0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AF13A-6C2F-4B92-B3D8-F0C53B04A8BB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45E83C-881B-4F47-927C-E80EF5FF0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AF13A-6C2F-4B92-B3D8-F0C53B04A8BB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45E83C-881B-4F47-927C-E80EF5FF0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AF13A-6C2F-4B92-B3D8-F0C53B04A8BB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45E83C-881B-4F47-927C-E80EF5FF0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AF13A-6C2F-4B92-B3D8-F0C53B04A8BB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45E83C-881B-4F47-927C-E80EF5FF0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AF13A-6C2F-4B92-B3D8-F0C53B04A8BB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45E83C-881B-4F47-927C-E80EF5FF0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AF13A-6C2F-4B92-B3D8-F0C53B04A8BB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45E83C-881B-4F47-927C-E80EF5FF0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AF13A-6C2F-4B92-B3D8-F0C53B04A8BB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45E83C-881B-4F47-927C-E80EF5FF0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AF13A-6C2F-4B92-B3D8-F0C53B04A8BB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45E83C-881B-4F47-927C-E80EF5FF0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CAF13A-6C2F-4B92-B3D8-F0C53B04A8BB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C45E83C-881B-4F47-927C-E80EF5FF0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FCAF13A-6C2F-4B92-B3D8-F0C53B04A8BB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C45E83C-881B-4F47-927C-E80EF5FF0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rig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0425" y="0"/>
            <a:ext cx="5743575" cy="33718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14422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Диалог культур в сказе Н.С. Лескова «Левша»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929066"/>
            <a:ext cx="7772400" cy="167279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Культура –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достижения </a:t>
            </a:r>
            <a:r>
              <a:rPr lang="ru-RU" b="1" dirty="0" smtClean="0">
                <a:solidFill>
                  <a:schemeClr val="tx1"/>
                </a:solidFill>
                <a:latin typeface="Times New Roman"/>
                <a:ea typeface="Calibri"/>
              </a:rPr>
              <a:t>цивилизации, в особенности в области образования, искусства, науки.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/>
                <a:ea typeface="Calibri"/>
              </a:rPr>
              <a:t>2)</a:t>
            </a:r>
            <a:r>
              <a:rPr lang="ru-RU" dirty="0" smtClean="0">
                <a:latin typeface="Times New Roman"/>
                <a:ea typeface="Calibri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/>
                <a:ea typeface="Calibri"/>
              </a:rPr>
              <a:t>система ценностей, образ мышления, образ поведения, уровень образованности 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/>
                <a:ea typeface="Calibri"/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                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02920" y="6035040"/>
            <a:ext cx="8183880" cy="3943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642918"/>
            <a:ext cx="8183880" cy="4187952"/>
          </a:xfrm>
        </p:spPr>
        <p:txBody>
          <a:bodyPr/>
          <a:lstStyle/>
          <a:p>
            <a:r>
              <a:rPr lang="en-US" dirty="0" smtClean="0"/>
              <a:t>                                       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142852"/>
            <a:ext cx="3500462" cy="785818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Император Александр </a:t>
            </a:r>
            <a:r>
              <a:rPr lang="en-US" b="1" dirty="0" smtClean="0">
                <a:solidFill>
                  <a:schemeClr val="tx1"/>
                </a:solidFill>
              </a:rPr>
              <a:t>I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Двойная стрелка влево/вправо 8"/>
          <p:cNvSpPr/>
          <p:nvPr/>
        </p:nvSpPr>
        <p:spPr>
          <a:xfrm>
            <a:off x="3929058" y="214290"/>
            <a:ext cx="1714512" cy="500066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15008" y="142852"/>
            <a:ext cx="3000428" cy="785818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Англичане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4348" y="1214422"/>
            <a:ext cx="2500330" cy="785818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Платов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Стрелка влево 12"/>
          <p:cNvSpPr/>
          <p:nvPr/>
        </p:nvSpPr>
        <p:spPr>
          <a:xfrm>
            <a:off x="3786182" y="1285860"/>
            <a:ext cx="1428760" cy="500066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множение 13"/>
          <p:cNvSpPr/>
          <p:nvPr/>
        </p:nvSpPr>
        <p:spPr>
          <a:xfrm>
            <a:off x="4000496" y="642918"/>
            <a:ext cx="1214446" cy="185738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715008" y="1285860"/>
            <a:ext cx="3000428" cy="785818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Англичане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85786" y="2285992"/>
            <a:ext cx="2500330" cy="785818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Платов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786446" y="2285992"/>
            <a:ext cx="3000428" cy="785818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Тульские мастера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9" name="Двойная стрелка влево/вправо 18"/>
          <p:cNvSpPr/>
          <p:nvPr/>
        </p:nvSpPr>
        <p:spPr>
          <a:xfrm>
            <a:off x="3643306" y="2500306"/>
            <a:ext cx="1714512" cy="500066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множение 19"/>
          <p:cNvSpPr/>
          <p:nvPr/>
        </p:nvSpPr>
        <p:spPr>
          <a:xfrm>
            <a:off x="3929058" y="1928802"/>
            <a:ext cx="1214446" cy="185738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57158" y="3500438"/>
            <a:ext cx="3500462" cy="785818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Император Николай </a:t>
            </a:r>
            <a:r>
              <a:rPr lang="en-US" b="1" dirty="0" smtClean="0">
                <a:solidFill>
                  <a:schemeClr val="tx1"/>
                </a:solidFill>
              </a:rPr>
              <a:t>I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786446" y="3429000"/>
            <a:ext cx="2500330" cy="785818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Левша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4" name="Двойная стрелка влево/вправо 23"/>
          <p:cNvSpPr/>
          <p:nvPr/>
        </p:nvSpPr>
        <p:spPr>
          <a:xfrm>
            <a:off x="4000496" y="3571876"/>
            <a:ext cx="1714512" cy="500066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857224" y="4500570"/>
            <a:ext cx="2500330" cy="785818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Левша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3929058" y="4572008"/>
            <a:ext cx="1714512" cy="500066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?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786446" y="4429132"/>
            <a:ext cx="3000428" cy="785818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Англичане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857224" y="5429264"/>
            <a:ext cx="2500330" cy="785818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Левша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1" name="Двойная стрелка влево/вправо 30"/>
          <p:cNvSpPr/>
          <p:nvPr/>
        </p:nvSpPr>
        <p:spPr>
          <a:xfrm>
            <a:off x="3857620" y="5500702"/>
            <a:ext cx="1714512" cy="500066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786446" y="5357826"/>
            <a:ext cx="3000428" cy="785818"/>
          </a:xfrm>
          <a:prstGeom prst="roundRect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Английский камрад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«Со своим </a:t>
            </a:r>
            <a:r>
              <a:rPr lang="ru-RU" u="sng" dirty="0" smtClean="0"/>
              <a:t>значением</a:t>
            </a:r>
            <a:r>
              <a:rPr lang="ru-RU" dirty="0" smtClean="0"/>
              <a:t> никуда не годимся»;</a:t>
            </a:r>
          </a:p>
          <a:p>
            <a:r>
              <a:rPr lang="ru-RU" dirty="0" smtClean="0"/>
              <a:t>«Отчего в тебе такое </a:t>
            </a:r>
            <a:r>
              <a:rPr lang="ru-RU" u="sng" dirty="0" smtClean="0"/>
              <a:t>бесчувствие</a:t>
            </a:r>
            <a:r>
              <a:rPr lang="ru-RU" dirty="0" smtClean="0"/>
              <a:t>?»;</a:t>
            </a:r>
          </a:p>
          <a:p>
            <a:r>
              <a:rPr lang="ru-RU" u="sng" dirty="0" err="1" smtClean="0"/>
              <a:t>ажидация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всю </a:t>
            </a:r>
            <a:r>
              <a:rPr lang="ru-RU" u="sng" dirty="0" smtClean="0"/>
              <a:t>фантазию</a:t>
            </a:r>
            <a:r>
              <a:rPr lang="ru-RU" dirty="0" smtClean="0"/>
              <a:t> отняли;</a:t>
            </a:r>
          </a:p>
          <a:p>
            <a:r>
              <a:rPr lang="ru-RU" u="sng" dirty="0" err="1" smtClean="0"/>
              <a:t>постыждение</a:t>
            </a:r>
            <a:r>
              <a:rPr lang="ru-RU" dirty="0" smtClean="0"/>
              <a:t>;</a:t>
            </a:r>
          </a:p>
          <a:p>
            <a:r>
              <a:rPr lang="ru-RU" dirty="0" smtClean="0"/>
              <a:t>«За какую надобность мне такое </a:t>
            </a:r>
            <a:r>
              <a:rPr lang="ru-RU" u="sng" dirty="0" smtClean="0"/>
              <a:t>повторение</a:t>
            </a:r>
            <a:r>
              <a:rPr lang="ru-RU" dirty="0" smtClean="0"/>
              <a:t>?»;</a:t>
            </a:r>
          </a:p>
          <a:p>
            <a:r>
              <a:rPr lang="ru-RU" dirty="0" smtClean="0"/>
              <a:t>«Тут что-нибудь сверх </a:t>
            </a:r>
            <a:r>
              <a:rPr lang="ru-RU" u="sng" dirty="0" smtClean="0"/>
              <a:t>понятия</a:t>
            </a:r>
            <a:r>
              <a:rPr lang="ru-RU" dirty="0" smtClean="0"/>
              <a:t> сделано»;</a:t>
            </a:r>
          </a:p>
          <a:p>
            <a:r>
              <a:rPr lang="ru-RU" dirty="0" smtClean="0"/>
              <a:t>«Тогда и всё </a:t>
            </a:r>
            <a:r>
              <a:rPr lang="ru-RU" u="sng" dirty="0" smtClean="0"/>
              <a:t>удивление</a:t>
            </a:r>
            <a:r>
              <a:rPr lang="ru-RU" dirty="0" smtClean="0"/>
              <a:t> окажется»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loha-00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357166"/>
            <a:ext cx="5749747" cy="54981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Блоха танцует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428604"/>
            <a:ext cx="7397672" cy="59499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al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8" y="500042"/>
            <a:ext cx="3429000" cy="5703570"/>
          </a:xfrm>
        </p:spPr>
      </p:pic>
      <p:sp>
        <p:nvSpPr>
          <p:cNvPr id="5" name="Прямоугольник 4"/>
          <p:cNvSpPr/>
          <p:nvPr/>
        </p:nvSpPr>
        <p:spPr>
          <a:xfrm>
            <a:off x="6286512" y="857232"/>
            <a:ext cx="2428892" cy="64294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Император Александр </a:t>
            </a:r>
            <a:r>
              <a:rPr lang="en-US" b="1" dirty="0" smtClean="0">
                <a:solidFill>
                  <a:schemeClr val="tx1"/>
                </a:solidFill>
              </a:rPr>
              <a:t>I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2285984" y="1142984"/>
            <a:ext cx="4572032" cy="3857652"/>
          </a:xfrm>
          <a:prstGeom prst="triangle">
            <a:avLst/>
          </a:prstGeom>
          <a:solidFill>
            <a:schemeClr val="bg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929198"/>
            <a:ext cx="1928826" cy="71438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англичане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 noChangeAspect="1"/>
          </p:cNvSpPr>
          <p:nvPr>
            <p:ph type="title"/>
          </p:nvPr>
        </p:nvSpPr>
        <p:spPr>
          <a:xfrm>
            <a:off x="6143636" y="5072074"/>
            <a:ext cx="2329138" cy="78581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д</a:t>
            </a:r>
            <a:r>
              <a:rPr lang="ru-RU" sz="1800" b="1" dirty="0" smtClean="0">
                <a:solidFill>
                  <a:schemeClr val="tx1"/>
                </a:solidFill>
              </a:rPr>
              <a:t>онской казак Платов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500430" y="500042"/>
            <a:ext cx="2211692" cy="61263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7500" lnSpcReduction="20000"/>
          </a:bodyPr>
          <a:lstStyle/>
          <a:p>
            <a:pPr algn="ctr">
              <a:buNone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3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Император</a:t>
            </a:r>
            <a:r>
              <a:rPr lang="en-US" sz="3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 </a:t>
            </a:r>
            <a:r>
              <a:rPr lang="en-US" sz="3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ru-RU" sz="3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 descr="levsha_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82" y="2643182"/>
            <a:ext cx="1660906" cy="231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Мастер –</a:t>
            </a:r>
          </a:p>
          <a:p>
            <a:r>
              <a:rPr lang="ru-RU" sz="3600" smtClean="0"/>
              <a:t>народный умелец</a:t>
            </a:r>
            <a:endParaRPr lang="ru-RU" sz="3600" dirty="0" smtClean="0"/>
          </a:p>
          <a:p>
            <a:r>
              <a:rPr lang="ru-RU" sz="3600" dirty="0" smtClean="0"/>
              <a:t>самородок</a:t>
            </a:r>
            <a:endParaRPr lang="ru-RU" sz="3600" dirty="0"/>
          </a:p>
        </p:txBody>
      </p:sp>
      <p:pic>
        <p:nvPicPr>
          <p:cNvPr id="4" name="Рисунок 3" descr="54675467-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2428868"/>
            <a:ext cx="6734175" cy="3714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747282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500041"/>
            <a:ext cx="8492109" cy="5905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400" dirty="0" smtClean="0"/>
              <a:t>Левша отвечает:</a:t>
            </a:r>
          </a:p>
          <a:p>
            <a:pPr algn="just"/>
            <a:r>
              <a:rPr lang="ru-RU" sz="1400" dirty="0" smtClean="0"/>
              <a:t>— Наша наука простая: по </a:t>
            </a:r>
            <a:r>
              <a:rPr lang="ru-RU" sz="1400" dirty="0" err="1" smtClean="0"/>
              <a:t>Псалтирю</a:t>
            </a:r>
            <a:r>
              <a:rPr lang="ru-RU" sz="1400" dirty="0" smtClean="0"/>
              <a:t> да по </a:t>
            </a:r>
            <a:r>
              <a:rPr lang="ru-RU" sz="1400" dirty="0" err="1" smtClean="0"/>
              <a:t>Полусоннику</a:t>
            </a:r>
            <a:r>
              <a:rPr lang="ru-RU" sz="1400" dirty="0" smtClean="0"/>
              <a:t>, а арифметики мы нимало не знаем.</a:t>
            </a:r>
          </a:p>
          <a:p>
            <a:pPr algn="just"/>
            <a:r>
              <a:rPr lang="ru-RU" sz="1400" dirty="0" smtClean="0"/>
              <a:t>Англичане переглянулись и говорят:</a:t>
            </a:r>
          </a:p>
          <a:p>
            <a:pPr algn="just"/>
            <a:r>
              <a:rPr lang="ru-RU" sz="1400" dirty="0" smtClean="0"/>
              <a:t>— Это удивительно.</a:t>
            </a:r>
          </a:p>
          <a:p>
            <a:pPr algn="just"/>
            <a:r>
              <a:rPr lang="ru-RU" sz="1400" dirty="0" smtClean="0"/>
              <a:t>А левша им отвечает:</a:t>
            </a:r>
          </a:p>
          <a:p>
            <a:pPr algn="just"/>
            <a:r>
              <a:rPr lang="ru-RU" sz="1400" dirty="0" smtClean="0"/>
              <a:t>— У нас это так повсеместно.</a:t>
            </a:r>
          </a:p>
          <a:p>
            <a:pPr algn="just"/>
            <a:r>
              <a:rPr lang="ru-RU" sz="1400" dirty="0" smtClean="0"/>
              <a:t>— А что же это, — спрашивают, — за книга в России «</a:t>
            </a:r>
            <a:r>
              <a:rPr lang="ru-RU" sz="1400" dirty="0" err="1" smtClean="0"/>
              <a:t>Полусонник</a:t>
            </a:r>
            <a:r>
              <a:rPr lang="ru-RU" sz="1400" dirty="0" smtClean="0"/>
              <a:t>»?</a:t>
            </a:r>
          </a:p>
          <a:p>
            <a:pPr algn="just"/>
            <a:r>
              <a:rPr lang="ru-RU" sz="1400" dirty="0" smtClean="0"/>
              <a:t>— Это, — говорит, — книга, к тому относящая, что если в </a:t>
            </a:r>
            <a:r>
              <a:rPr lang="ru-RU" sz="1400" dirty="0" err="1" smtClean="0"/>
              <a:t>Псалтире</a:t>
            </a:r>
            <a:r>
              <a:rPr lang="ru-RU" sz="1400" dirty="0" smtClean="0"/>
              <a:t> что-нибудь насчет гаданья царь Давид неясно открыл, то в </a:t>
            </a:r>
            <a:r>
              <a:rPr lang="ru-RU" sz="1400" dirty="0" err="1" smtClean="0"/>
              <a:t>Полусоннике</a:t>
            </a:r>
            <a:r>
              <a:rPr lang="ru-RU" sz="1400" dirty="0" smtClean="0"/>
              <a:t> угадывают дополнение.</a:t>
            </a:r>
          </a:p>
          <a:p>
            <a:pPr algn="just"/>
            <a:r>
              <a:rPr lang="ru-RU" sz="1400" dirty="0" smtClean="0"/>
              <a:t>Они говорят:</a:t>
            </a:r>
          </a:p>
          <a:p>
            <a:pPr algn="just"/>
            <a:r>
              <a:rPr lang="ru-RU" sz="1400" dirty="0" smtClean="0"/>
              <a:t>— Это жалко, лучше бы, если б вы из арифметики по крайности хоть четыре правила сложения знали, то бы вам было гораздо </a:t>
            </a:r>
            <a:r>
              <a:rPr lang="ru-RU" sz="1400" dirty="0" err="1" smtClean="0"/>
              <a:t>пользительнее</a:t>
            </a:r>
            <a:r>
              <a:rPr lang="ru-RU" sz="1400" dirty="0" smtClean="0"/>
              <a:t>, чем весь </a:t>
            </a:r>
            <a:r>
              <a:rPr lang="ru-RU" sz="1400" dirty="0" err="1" smtClean="0"/>
              <a:t>Полусонник</a:t>
            </a:r>
            <a:r>
              <a:rPr lang="ru-RU" sz="1400" dirty="0" smtClean="0"/>
              <a:t>. Тогда бы вы могли сообразить, что в каждой машине расчет силы есть, а то вот </a:t>
            </a:r>
            <a:r>
              <a:rPr lang="ru-RU" sz="1400" dirty="0" err="1" smtClean="0"/>
              <a:t>хоша</a:t>
            </a:r>
            <a:r>
              <a:rPr lang="ru-RU" sz="1400" dirty="0" smtClean="0"/>
              <a:t> вы очень в руках искусны, а не сообразили, что такая малая машинка, как в </a:t>
            </a:r>
            <a:r>
              <a:rPr lang="ru-RU" sz="1400" dirty="0" err="1" smtClean="0"/>
              <a:t>нимфозории</a:t>
            </a:r>
            <a:r>
              <a:rPr lang="ru-RU" sz="1400" dirty="0" smtClean="0"/>
              <a:t>, на самую аккуратную точность рассчитана и ее подковок несть не может. Через это теперь </a:t>
            </a:r>
            <a:r>
              <a:rPr lang="ru-RU" sz="1400" dirty="0" err="1" smtClean="0"/>
              <a:t>нимфозория</a:t>
            </a:r>
            <a:r>
              <a:rPr lang="ru-RU" sz="1400" dirty="0" smtClean="0"/>
              <a:t> и не прыгает и </a:t>
            </a:r>
            <a:r>
              <a:rPr lang="ru-RU" sz="1400" dirty="0" err="1" smtClean="0"/>
              <a:t>дансе</a:t>
            </a:r>
            <a:r>
              <a:rPr lang="ru-RU" sz="1400" dirty="0" smtClean="0"/>
              <a:t> не танцует.</a:t>
            </a:r>
          </a:p>
          <a:p>
            <a:pPr algn="just"/>
            <a:r>
              <a:rPr lang="ru-RU" sz="1400" dirty="0" smtClean="0"/>
              <a:t>Левша согласился.</a:t>
            </a:r>
          </a:p>
          <a:p>
            <a:pPr algn="just"/>
            <a:r>
              <a:rPr lang="ru-RU" sz="1400" dirty="0" smtClean="0"/>
              <a:t>— Об этом, — говорит, — спору нет, что мы в науках не зашлись, но только своему отечеству верно преданные.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b="1" i="1" dirty="0" smtClean="0"/>
              <a:t>Талант + образование = успех            в творчестве, профессионализм.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4" name="Рисунок 3" descr="ill2-otk0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2143116"/>
            <a:ext cx="3120390" cy="438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1071538" y="1785926"/>
            <a:ext cx="3643338" cy="3429024"/>
          </a:xfrm>
          <a:prstGeom prst="ellipse">
            <a:avLst/>
          </a:prstGeom>
          <a:solidFill>
            <a:srgbClr val="FFFF99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Английская культура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929058" y="1785926"/>
            <a:ext cx="3643338" cy="3500462"/>
          </a:xfrm>
          <a:prstGeom prst="ellipse">
            <a:avLst/>
          </a:prstGeom>
          <a:solidFill>
            <a:srgbClr val="FFFF99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Русская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культура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429256" y="1928802"/>
            <a:ext cx="1357322" cy="1214446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казак Платов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286380" y="4000504"/>
            <a:ext cx="1214446" cy="1143008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 smtClean="0">
                <a:solidFill>
                  <a:schemeClr val="tx1"/>
                </a:solidFill>
              </a:rPr>
              <a:t>туль-ские</a:t>
            </a:r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r>
              <a:rPr lang="ru-RU" sz="1400" b="1" dirty="0" err="1" smtClean="0">
                <a:solidFill>
                  <a:schemeClr val="tx1"/>
                </a:solidFill>
              </a:rPr>
              <a:t>масте-ра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4214810" y="1357298"/>
            <a:ext cx="214314" cy="142876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214810" y="785794"/>
            <a:ext cx="2928958" cy="57150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царь Александр </a:t>
            </a:r>
            <a:r>
              <a:rPr lang="en-US" b="1" dirty="0" smtClean="0">
                <a:solidFill>
                  <a:schemeClr val="tx1"/>
                </a:solidFill>
              </a:rPr>
              <a:t>I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3" name="Стрелка влево 22"/>
          <p:cNvSpPr/>
          <p:nvPr/>
        </p:nvSpPr>
        <p:spPr>
          <a:xfrm>
            <a:off x="6500826" y="3357562"/>
            <a:ext cx="1571636" cy="214314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286644" y="2428868"/>
            <a:ext cx="1714512" cy="92869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царь Николай </a:t>
            </a:r>
            <a:r>
              <a:rPr lang="en-US" b="1" dirty="0" smtClean="0">
                <a:solidFill>
                  <a:schemeClr val="tx1"/>
                </a:solidFill>
              </a:rPr>
              <a:t>I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5" name="Стрелка вверх 24"/>
          <p:cNvSpPr/>
          <p:nvPr/>
        </p:nvSpPr>
        <p:spPr>
          <a:xfrm>
            <a:off x="6929454" y="3929066"/>
            <a:ext cx="142876" cy="1571636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286512" y="5572140"/>
            <a:ext cx="2500330" cy="71438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«любопытствующая публика»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7" name="Стрелка вверх 26"/>
          <p:cNvSpPr/>
          <p:nvPr/>
        </p:nvSpPr>
        <p:spPr>
          <a:xfrm>
            <a:off x="4786314" y="4143380"/>
            <a:ext cx="214314" cy="1857388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286248" y="6072206"/>
            <a:ext cx="1500198" cy="57150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свистовые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072266" y="1428736"/>
            <a:ext cx="2071734" cy="785818"/>
          </a:xfrm>
          <a:prstGeom prst="roundRect">
            <a:avLst/>
          </a:prstGeom>
          <a:solidFill>
            <a:srgbClr val="CCFFCC">
              <a:alpha val="5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Левша – вне культур, самородок 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1071538" y="1785926"/>
            <a:ext cx="3643338" cy="3429024"/>
          </a:xfrm>
          <a:prstGeom prst="ellipse">
            <a:avLst/>
          </a:prstGeom>
          <a:solidFill>
            <a:srgbClr val="FFFF99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Английская культура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929058" y="1785926"/>
            <a:ext cx="3643338" cy="3500462"/>
          </a:xfrm>
          <a:prstGeom prst="ellipse">
            <a:avLst/>
          </a:prstGeom>
          <a:solidFill>
            <a:srgbClr val="FFFF99">
              <a:alpha val="4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Русская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культура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429256" y="1928802"/>
            <a:ext cx="1357322" cy="1214446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казак Платов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286380" y="4000504"/>
            <a:ext cx="1214446" cy="1143008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 smtClean="0">
                <a:solidFill>
                  <a:schemeClr val="tx1"/>
                </a:solidFill>
              </a:rPr>
              <a:t>туль-ские</a:t>
            </a:r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r>
              <a:rPr lang="ru-RU" sz="1400" b="1" dirty="0" err="1" smtClean="0">
                <a:solidFill>
                  <a:schemeClr val="tx1"/>
                </a:solidFill>
              </a:rPr>
              <a:t>масте-ра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4214810" y="1357298"/>
            <a:ext cx="214314" cy="142876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214810" y="785794"/>
            <a:ext cx="2928958" cy="57150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царь Александр </a:t>
            </a:r>
            <a:r>
              <a:rPr lang="en-US" b="1" dirty="0" smtClean="0">
                <a:solidFill>
                  <a:schemeClr val="tx1"/>
                </a:solidFill>
              </a:rPr>
              <a:t>I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3" name="Стрелка влево 22"/>
          <p:cNvSpPr/>
          <p:nvPr/>
        </p:nvSpPr>
        <p:spPr>
          <a:xfrm>
            <a:off x="6500826" y="3357562"/>
            <a:ext cx="1571636" cy="214314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286644" y="2428868"/>
            <a:ext cx="1714512" cy="92869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царь Николай </a:t>
            </a:r>
            <a:r>
              <a:rPr lang="en-US" b="1" dirty="0" smtClean="0">
                <a:solidFill>
                  <a:schemeClr val="tx1"/>
                </a:solidFill>
              </a:rPr>
              <a:t>I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5" name="Стрелка вверх 24"/>
          <p:cNvSpPr/>
          <p:nvPr/>
        </p:nvSpPr>
        <p:spPr>
          <a:xfrm>
            <a:off x="6929454" y="3929066"/>
            <a:ext cx="142876" cy="1571636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286512" y="5572140"/>
            <a:ext cx="2500330" cy="71438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«любопытствующая публика»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7" name="Стрелка вверх 26"/>
          <p:cNvSpPr/>
          <p:nvPr/>
        </p:nvSpPr>
        <p:spPr>
          <a:xfrm>
            <a:off x="4786314" y="4143380"/>
            <a:ext cx="214314" cy="1857388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286248" y="6072206"/>
            <a:ext cx="1500198" cy="57150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свистовые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2786050" y="4786322"/>
            <a:ext cx="1643074" cy="21431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Заголовок 14"/>
          <p:cNvSpPr txBox="1">
            <a:spLocks/>
          </p:cNvSpPr>
          <p:nvPr/>
        </p:nvSpPr>
        <p:spPr>
          <a:xfrm>
            <a:off x="2428860" y="5357826"/>
            <a:ext cx="2283130" cy="44578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английский камрад левши</a:t>
            </a: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534</TotalTime>
  <Words>392</Words>
  <Application>Microsoft Office PowerPoint</Application>
  <PresentationFormat>Экран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Диалог культур в сказе Н.С. Лескова «Левша»</vt:lpstr>
      <vt:lpstr>Слайд 2</vt:lpstr>
      <vt:lpstr>донской казак Платов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Диалог культур в сказе Н.С. Лескова «Левша»</dc:title>
  <dc:creator>Пользователь</dc:creator>
  <cp:lastModifiedBy>Пользователь</cp:lastModifiedBy>
  <cp:revision>39</cp:revision>
  <dcterms:created xsi:type="dcterms:W3CDTF">2017-12-16T21:38:41Z</dcterms:created>
  <dcterms:modified xsi:type="dcterms:W3CDTF">2017-12-17T20:08:08Z</dcterms:modified>
</cp:coreProperties>
</file>