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56" r:id="rId2"/>
    <p:sldId id="257" r:id="rId3"/>
    <p:sldId id="326" r:id="rId4"/>
    <p:sldId id="279" r:id="rId5"/>
    <p:sldId id="280" r:id="rId6"/>
    <p:sldId id="296" r:id="rId7"/>
    <p:sldId id="310" r:id="rId8"/>
    <p:sldId id="305" r:id="rId9"/>
    <p:sldId id="306" r:id="rId10"/>
    <p:sldId id="304" r:id="rId11"/>
    <p:sldId id="302" r:id="rId12"/>
    <p:sldId id="332" r:id="rId13"/>
    <p:sldId id="301" r:id="rId14"/>
    <p:sldId id="287" r:id="rId15"/>
    <p:sldId id="328" r:id="rId16"/>
    <p:sldId id="330" r:id="rId17"/>
    <p:sldId id="303" r:id="rId18"/>
    <p:sldId id="309" r:id="rId19"/>
    <p:sldId id="312" r:id="rId20"/>
    <p:sldId id="315" r:id="rId21"/>
    <p:sldId id="320" r:id="rId22"/>
    <p:sldId id="319" r:id="rId23"/>
    <p:sldId id="317" r:id="rId24"/>
    <p:sldId id="321" r:id="rId25"/>
    <p:sldId id="292" r:id="rId26"/>
    <p:sldId id="293" r:id="rId27"/>
    <p:sldId id="294" r:id="rId28"/>
    <p:sldId id="324" r:id="rId29"/>
    <p:sldId id="270" r:id="rId30"/>
    <p:sldId id="295" r:id="rId31"/>
    <p:sldId id="271" r:id="rId32"/>
    <p:sldId id="334" r:id="rId33"/>
    <p:sldId id="325" r:id="rId34"/>
    <p:sldId id="288" r:id="rId35"/>
    <p:sldId id="335" r:id="rId36"/>
    <p:sldId id="336" r:id="rId37"/>
    <p:sldId id="278" r:id="rId38"/>
    <p:sldId id="264" r:id="rId39"/>
    <p:sldId id="274" r:id="rId40"/>
    <p:sldId id="275" r:id="rId41"/>
    <p:sldId id="337" r:id="rId42"/>
    <p:sldId id="339" r:id="rId43"/>
    <p:sldId id="338" r:id="rId44"/>
    <p:sldId id="277" r:id="rId45"/>
    <p:sldId id="276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B2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D91A0E-A649-4C2A-9184-7A48E3D4C034}" type="doc">
      <dgm:prSet loTypeId="urn:microsoft.com/office/officeart/2005/8/layout/default" loCatId="list" qsTypeId="urn:microsoft.com/office/officeart/2005/8/quickstyle/simple1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B6B57C4D-2698-4028-9A36-BE858CF94AEB}">
      <dgm:prSet phldrT="[Текст]"/>
      <dgm:spPr/>
      <dgm:t>
        <a:bodyPr/>
        <a:lstStyle/>
        <a:p>
          <a:endParaRPr lang="ru-RU" dirty="0" smtClean="0">
            <a:solidFill>
              <a:schemeClr val="accent2">
                <a:lumMod val="75000"/>
              </a:schemeClr>
            </a:solidFill>
          </a:endParaRPr>
        </a:p>
        <a:p>
          <a:endParaRPr lang="ru-RU" dirty="0" smtClean="0">
            <a:solidFill>
              <a:schemeClr val="accent2">
                <a:lumMod val="75000"/>
              </a:schemeClr>
            </a:solidFill>
          </a:endParaRPr>
        </a:p>
        <a:p>
          <a:endParaRPr lang="ru-RU" dirty="0" smtClean="0">
            <a:solidFill>
              <a:schemeClr val="accent2">
                <a:lumMod val="75000"/>
              </a:schemeClr>
            </a:solidFill>
          </a:endParaRPr>
        </a:p>
        <a:p>
          <a:r>
            <a:rPr lang="ru-RU" dirty="0" smtClean="0">
              <a:solidFill>
                <a:schemeClr val="accent2">
                  <a:lumMod val="75000"/>
                </a:schemeClr>
              </a:solidFill>
            </a:rPr>
            <a:t>Пирометаллургический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8CEE5AFB-21A9-47E2-90D4-A97C9F4585E3}" type="parTrans" cxnId="{9279B8E7-2190-438C-84D0-FABBDF4480C9}">
      <dgm:prSet/>
      <dgm:spPr/>
      <dgm:t>
        <a:bodyPr/>
        <a:lstStyle/>
        <a:p>
          <a:endParaRPr lang="ru-RU"/>
        </a:p>
      </dgm:t>
    </dgm:pt>
    <dgm:pt modelId="{E3528DC5-655E-476E-9589-6883B037C5E2}" type="sibTrans" cxnId="{9279B8E7-2190-438C-84D0-FABBDF4480C9}">
      <dgm:prSet/>
      <dgm:spPr/>
      <dgm:t>
        <a:bodyPr/>
        <a:lstStyle/>
        <a:p>
          <a:endParaRPr lang="ru-RU"/>
        </a:p>
      </dgm:t>
    </dgm:pt>
    <dgm:pt modelId="{D5B1A07C-E62F-41FF-BAEB-F44A3A2E0937}">
      <dgm:prSet phldrT="[Текст]"/>
      <dgm:spPr/>
      <dgm:t>
        <a:bodyPr/>
        <a:lstStyle/>
        <a:p>
          <a:endParaRPr lang="ru-RU" dirty="0" smtClean="0">
            <a:solidFill>
              <a:schemeClr val="accent2">
                <a:lumMod val="75000"/>
              </a:schemeClr>
            </a:solidFill>
          </a:endParaRPr>
        </a:p>
        <a:p>
          <a:endParaRPr lang="ru-RU" dirty="0" smtClean="0">
            <a:solidFill>
              <a:schemeClr val="accent2">
                <a:lumMod val="75000"/>
              </a:schemeClr>
            </a:solidFill>
          </a:endParaRPr>
        </a:p>
        <a:p>
          <a:endParaRPr lang="ru-RU" dirty="0" smtClean="0">
            <a:solidFill>
              <a:schemeClr val="accent2">
                <a:lumMod val="75000"/>
              </a:schemeClr>
            </a:solidFill>
          </a:endParaRPr>
        </a:p>
        <a:p>
          <a:r>
            <a:rPr lang="ru-RU" dirty="0" smtClean="0">
              <a:solidFill>
                <a:schemeClr val="accent2">
                  <a:lumMod val="75000"/>
                </a:schemeClr>
              </a:solidFill>
            </a:rPr>
            <a:t>Гидрометаллургический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19FA2E2F-1F16-48A9-A4A3-AA5380D2ABA8}" type="parTrans" cxnId="{E9A3B26D-5D18-4968-9DFB-BFAA5CA36C91}">
      <dgm:prSet/>
      <dgm:spPr/>
      <dgm:t>
        <a:bodyPr/>
        <a:lstStyle/>
        <a:p>
          <a:endParaRPr lang="ru-RU"/>
        </a:p>
      </dgm:t>
    </dgm:pt>
    <dgm:pt modelId="{03BBEEC2-9600-4471-A8DC-BE6CE5BFB7DE}" type="sibTrans" cxnId="{E9A3B26D-5D18-4968-9DFB-BFAA5CA36C91}">
      <dgm:prSet/>
      <dgm:spPr/>
      <dgm:t>
        <a:bodyPr/>
        <a:lstStyle/>
        <a:p>
          <a:endParaRPr lang="ru-RU"/>
        </a:p>
      </dgm:t>
    </dgm:pt>
    <dgm:pt modelId="{B1520F7D-3873-46B7-9182-84226F21691E}">
      <dgm:prSet phldrT="[Текст]"/>
      <dgm:spPr/>
      <dgm:t>
        <a:bodyPr/>
        <a:lstStyle/>
        <a:p>
          <a:endParaRPr lang="ru-RU" dirty="0" smtClean="0">
            <a:solidFill>
              <a:schemeClr val="accent2">
                <a:lumMod val="75000"/>
              </a:schemeClr>
            </a:solidFill>
          </a:endParaRPr>
        </a:p>
        <a:p>
          <a:endParaRPr lang="ru-RU" dirty="0" smtClean="0">
            <a:solidFill>
              <a:schemeClr val="accent2">
                <a:lumMod val="75000"/>
              </a:schemeClr>
            </a:solidFill>
          </a:endParaRPr>
        </a:p>
        <a:p>
          <a:endParaRPr lang="ru-RU" dirty="0" smtClean="0">
            <a:solidFill>
              <a:schemeClr val="accent2">
                <a:lumMod val="75000"/>
              </a:schemeClr>
            </a:solidFill>
          </a:endParaRPr>
        </a:p>
        <a:p>
          <a:r>
            <a:rPr lang="ru-RU" dirty="0" smtClean="0">
              <a:solidFill>
                <a:schemeClr val="accent2">
                  <a:lumMod val="75000"/>
                </a:schemeClr>
              </a:solidFill>
            </a:rPr>
            <a:t>Электрометаллургический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DB49FDB6-71D6-460E-AC7A-1FB78EB6D7CC}" type="parTrans" cxnId="{C5423A00-08D2-4A6E-89F7-D75F5F18327F}">
      <dgm:prSet/>
      <dgm:spPr/>
      <dgm:t>
        <a:bodyPr/>
        <a:lstStyle/>
        <a:p>
          <a:endParaRPr lang="ru-RU"/>
        </a:p>
      </dgm:t>
    </dgm:pt>
    <dgm:pt modelId="{B536CEE2-7973-407B-B4B7-BE4723037708}" type="sibTrans" cxnId="{C5423A00-08D2-4A6E-89F7-D75F5F18327F}">
      <dgm:prSet/>
      <dgm:spPr/>
      <dgm:t>
        <a:bodyPr/>
        <a:lstStyle/>
        <a:p>
          <a:endParaRPr lang="ru-RU"/>
        </a:p>
      </dgm:t>
    </dgm:pt>
    <dgm:pt modelId="{3B4E272E-684F-47D3-BAC6-C721F80698DC}">
      <dgm:prSet phldrT="[Текст]"/>
      <dgm:spPr/>
      <dgm:t>
        <a:bodyPr/>
        <a:lstStyle/>
        <a:p>
          <a:endParaRPr lang="ru-RU" dirty="0" smtClean="0">
            <a:solidFill>
              <a:schemeClr val="accent2">
                <a:lumMod val="75000"/>
              </a:schemeClr>
            </a:solidFill>
          </a:endParaRPr>
        </a:p>
        <a:p>
          <a:endParaRPr lang="ru-RU" dirty="0" smtClean="0">
            <a:solidFill>
              <a:schemeClr val="accent2">
                <a:lumMod val="75000"/>
              </a:schemeClr>
            </a:solidFill>
          </a:endParaRPr>
        </a:p>
        <a:p>
          <a:endParaRPr lang="ru-RU" dirty="0" smtClean="0">
            <a:solidFill>
              <a:schemeClr val="accent2">
                <a:lumMod val="75000"/>
              </a:schemeClr>
            </a:solidFill>
          </a:endParaRPr>
        </a:p>
        <a:p>
          <a:r>
            <a:rPr lang="ru-RU" dirty="0" smtClean="0">
              <a:solidFill>
                <a:schemeClr val="accent2">
                  <a:lumMod val="75000"/>
                </a:schemeClr>
              </a:solidFill>
            </a:rPr>
            <a:t>Металлотермия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4E42105A-B8A9-4B5C-8DBD-2AA00FF238EE}" type="parTrans" cxnId="{DB77ABA8-AB59-4158-91FD-6911C5936CD1}">
      <dgm:prSet/>
      <dgm:spPr/>
      <dgm:t>
        <a:bodyPr/>
        <a:lstStyle/>
        <a:p>
          <a:endParaRPr lang="ru-RU"/>
        </a:p>
      </dgm:t>
    </dgm:pt>
    <dgm:pt modelId="{6315F96D-7358-463F-A07F-DDB2A42289A9}" type="sibTrans" cxnId="{DB77ABA8-AB59-4158-91FD-6911C5936CD1}">
      <dgm:prSet/>
      <dgm:spPr/>
      <dgm:t>
        <a:bodyPr/>
        <a:lstStyle/>
        <a:p>
          <a:endParaRPr lang="ru-RU"/>
        </a:p>
      </dgm:t>
    </dgm:pt>
    <dgm:pt modelId="{D588AE5A-D348-47DC-BA11-CBF741D9C527}" type="pres">
      <dgm:prSet presAssocID="{08D91A0E-A649-4C2A-9184-7A48E3D4C03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BC4259-193D-46A8-BED0-53C354B549A9}" type="pres">
      <dgm:prSet presAssocID="{B6B57C4D-2698-4028-9A36-BE858CF94AE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981A6D-93BD-4336-998C-7BC254C0D61F}" type="pres">
      <dgm:prSet presAssocID="{E3528DC5-655E-476E-9589-6883B037C5E2}" presName="sibTrans" presStyleCnt="0"/>
      <dgm:spPr/>
    </dgm:pt>
    <dgm:pt modelId="{9771D763-55AB-403E-8AF7-BE9E7D5CD73C}" type="pres">
      <dgm:prSet presAssocID="{D5B1A07C-E62F-41FF-BAEB-F44A3A2E0937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F05A7D-6AC4-4D55-988C-E262359BA7C1}" type="pres">
      <dgm:prSet presAssocID="{03BBEEC2-9600-4471-A8DC-BE6CE5BFB7DE}" presName="sibTrans" presStyleCnt="0"/>
      <dgm:spPr/>
    </dgm:pt>
    <dgm:pt modelId="{FD6FDF20-823D-4A92-9A99-3F3436C2BA6A}" type="pres">
      <dgm:prSet presAssocID="{B1520F7D-3873-46B7-9182-84226F21691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11CA1A-1DB2-44BC-9539-D7BB0A2E36A4}" type="pres">
      <dgm:prSet presAssocID="{B536CEE2-7973-407B-B4B7-BE4723037708}" presName="sibTrans" presStyleCnt="0"/>
      <dgm:spPr/>
    </dgm:pt>
    <dgm:pt modelId="{63AFC8AC-DEFD-453A-B899-B492F18A2945}" type="pres">
      <dgm:prSet presAssocID="{3B4E272E-684F-47D3-BAC6-C721F80698D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36AEF3-2FD8-4326-90B0-D2A194B92399}" type="presOf" srcId="{B6B57C4D-2698-4028-9A36-BE858CF94AEB}" destId="{D5BC4259-193D-46A8-BED0-53C354B549A9}" srcOrd="0" destOrd="0" presId="urn:microsoft.com/office/officeart/2005/8/layout/default"/>
    <dgm:cxn modelId="{DB77ABA8-AB59-4158-91FD-6911C5936CD1}" srcId="{08D91A0E-A649-4C2A-9184-7A48E3D4C034}" destId="{3B4E272E-684F-47D3-BAC6-C721F80698DC}" srcOrd="3" destOrd="0" parTransId="{4E42105A-B8A9-4B5C-8DBD-2AA00FF238EE}" sibTransId="{6315F96D-7358-463F-A07F-DDB2A42289A9}"/>
    <dgm:cxn modelId="{E9A3B26D-5D18-4968-9DFB-BFAA5CA36C91}" srcId="{08D91A0E-A649-4C2A-9184-7A48E3D4C034}" destId="{D5B1A07C-E62F-41FF-BAEB-F44A3A2E0937}" srcOrd="1" destOrd="0" parTransId="{19FA2E2F-1F16-48A9-A4A3-AA5380D2ABA8}" sibTransId="{03BBEEC2-9600-4471-A8DC-BE6CE5BFB7DE}"/>
    <dgm:cxn modelId="{695F76C5-9D34-4B8A-9E9A-9EF4F1A1C855}" type="presOf" srcId="{08D91A0E-A649-4C2A-9184-7A48E3D4C034}" destId="{D588AE5A-D348-47DC-BA11-CBF741D9C527}" srcOrd="0" destOrd="0" presId="urn:microsoft.com/office/officeart/2005/8/layout/default"/>
    <dgm:cxn modelId="{E206BA0C-B8EA-4EF4-9D29-279A744972F9}" type="presOf" srcId="{D5B1A07C-E62F-41FF-BAEB-F44A3A2E0937}" destId="{9771D763-55AB-403E-8AF7-BE9E7D5CD73C}" srcOrd="0" destOrd="0" presId="urn:microsoft.com/office/officeart/2005/8/layout/default"/>
    <dgm:cxn modelId="{0C8BB33D-C4F9-4B26-B136-B013D176BA89}" type="presOf" srcId="{3B4E272E-684F-47D3-BAC6-C721F80698DC}" destId="{63AFC8AC-DEFD-453A-B899-B492F18A2945}" srcOrd="0" destOrd="0" presId="urn:microsoft.com/office/officeart/2005/8/layout/default"/>
    <dgm:cxn modelId="{9A05310A-B84A-463C-84F7-4508B483B510}" type="presOf" srcId="{B1520F7D-3873-46B7-9182-84226F21691E}" destId="{FD6FDF20-823D-4A92-9A99-3F3436C2BA6A}" srcOrd="0" destOrd="0" presId="urn:microsoft.com/office/officeart/2005/8/layout/default"/>
    <dgm:cxn modelId="{C5423A00-08D2-4A6E-89F7-D75F5F18327F}" srcId="{08D91A0E-A649-4C2A-9184-7A48E3D4C034}" destId="{B1520F7D-3873-46B7-9182-84226F21691E}" srcOrd="2" destOrd="0" parTransId="{DB49FDB6-71D6-460E-AC7A-1FB78EB6D7CC}" sibTransId="{B536CEE2-7973-407B-B4B7-BE4723037708}"/>
    <dgm:cxn modelId="{9279B8E7-2190-438C-84D0-FABBDF4480C9}" srcId="{08D91A0E-A649-4C2A-9184-7A48E3D4C034}" destId="{B6B57C4D-2698-4028-9A36-BE858CF94AEB}" srcOrd="0" destOrd="0" parTransId="{8CEE5AFB-21A9-47E2-90D4-A97C9F4585E3}" sibTransId="{E3528DC5-655E-476E-9589-6883B037C5E2}"/>
    <dgm:cxn modelId="{E78BD48B-DC42-425A-8D63-7E42C333BCC3}" type="presParOf" srcId="{D588AE5A-D348-47DC-BA11-CBF741D9C527}" destId="{D5BC4259-193D-46A8-BED0-53C354B549A9}" srcOrd="0" destOrd="0" presId="urn:microsoft.com/office/officeart/2005/8/layout/default"/>
    <dgm:cxn modelId="{69040FDD-C1C3-4F5C-B056-EF822A7F9625}" type="presParOf" srcId="{D588AE5A-D348-47DC-BA11-CBF741D9C527}" destId="{E5981A6D-93BD-4336-998C-7BC254C0D61F}" srcOrd="1" destOrd="0" presId="urn:microsoft.com/office/officeart/2005/8/layout/default"/>
    <dgm:cxn modelId="{9AF09345-2489-4C6A-B4C2-E1E3A9BDE6F9}" type="presParOf" srcId="{D588AE5A-D348-47DC-BA11-CBF741D9C527}" destId="{9771D763-55AB-403E-8AF7-BE9E7D5CD73C}" srcOrd="2" destOrd="0" presId="urn:microsoft.com/office/officeart/2005/8/layout/default"/>
    <dgm:cxn modelId="{165694D7-E4CD-4552-9CD8-EE4091713100}" type="presParOf" srcId="{D588AE5A-D348-47DC-BA11-CBF741D9C527}" destId="{C2F05A7D-6AC4-4D55-988C-E262359BA7C1}" srcOrd="3" destOrd="0" presId="urn:microsoft.com/office/officeart/2005/8/layout/default"/>
    <dgm:cxn modelId="{260412DF-5A0A-414E-B25B-6EBA2A326738}" type="presParOf" srcId="{D588AE5A-D348-47DC-BA11-CBF741D9C527}" destId="{FD6FDF20-823D-4A92-9A99-3F3436C2BA6A}" srcOrd="4" destOrd="0" presId="urn:microsoft.com/office/officeart/2005/8/layout/default"/>
    <dgm:cxn modelId="{E3C9757D-627C-4790-991D-1FD823479EA0}" type="presParOf" srcId="{D588AE5A-D348-47DC-BA11-CBF741D9C527}" destId="{1D11CA1A-1DB2-44BC-9539-D7BB0A2E36A4}" srcOrd="5" destOrd="0" presId="urn:microsoft.com/office/officeart/2005/8/layout/default"/>
    <dgm:cxn modelId="{161FA431-04E4-4906-B34D-F4B1CB3CDA8D}" type="presParOf" srcId="{D588AE5A-D348-47DC-BA11-CBF741D9C527}" destId="{63AFC8AC-DEFD-453A-B899-B492F18A2945}" srcOrd="6" destOrd="0" presId="urn:microsoft.com/office/officeart/2005/8/layout/default"/>
  </dgm:cxnLst>
  <dgm:bg>
    <a:solidFill>
      <a:schemeClr val="accent2"/>
    </a:solidFill>
  </dgm:bg>
  <dgm:whole>
    <a:ln w="57150"/>
  </dgm:whole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61999-AE35-475D-89AA-7471F225B64A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2A7295-BCF1-409B-AE52-75810B5806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B11C7-D45C-4335-8E27-B18A621B4240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FEE5741-CD76-4717-B2C2-1A06F99D1EE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B395FB3-4BE1-43E6-8674-DDBD27BEF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E5741-CD76-4717-B2C2-1A06F99D1EE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95FB3-4BE1-43E6-8674-DDBD27BEF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FEE5741-CD76-4717-B2C2-1A06F99D1EE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B395FB3-4BE1-43E6-8674-DDBD27BEF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E5741-CD76-4717-B2C2-1A06F99D1EE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95FB3-4BE1-43E6-8674-DDBD27BEF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EE5741-CD76-4717-B2C2-1A06F99D1EE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B395FB3-4BE1-43E6-8674-DDBD27BEF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E5741-CD76-4717-B2C2-1A06F99D1EE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95FB3-4BE1-43E6-8674-DDBD27BEF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E5741-CD76-4717-B2C2-1A06F99D1EE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95FB3-4BE1-43E6-8674-DDBD27BEF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E5741-CD76-4717-B2C2-1A06F99D1EE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95FB3-4BE1-43E6-8674-DDBD27BEF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FEE5741-CD76-4717-B2C2-1A06F99D1EE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95FB3-4BE1-43E6-8674-DDBD27BEF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E5741-CD76-4717-B2C2-1A06F99D1EE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95FB3-4BE1-43E6-8674-DDBD27BEF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EE5741-CD76-4717-B2C2-1A06F99D1EE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395FB3-4BE1-43E6-8674-DDBD27BEF3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FEE5741-CD76-4717-B2C2-1A06F99D1EEF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B395FB3-4BE1-43E6-8674-DDBD27BEF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36.xml"/><Relationship Id="rId3" Type="http://schemas.openxmlformats.org/officeDocument/2006/relationships/diagramData" Target="../diagrams/data1.xml"/><Relationship Id="rId7" Type="http://schemas.openxmlformats.org/officeDocument/2006/relationships/image" Target="../media/image23.jpeg"/><Relationship Id="rId12" Type="http://schemas.openxmlformats.org/officeDocument/2006/relationships/audio" Target="../media/audio1.wav"/><Relationship Id="rId1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2.wav"/><Relationship Id="rId1" Type="http://schemas.openxmlformats.org/officeDocument/2006/relationships/audio" Target="file:///M:\&#1053;&#1086;&#1074;&#1099;&#1081;%20&#1082;&#1086;&#1085;&#1082;&#1091;&#1088;&#1089;%20&#1056;&#1056;\&#1057;&#1086;&#1082;&#1086;&#1083;&#1086;&#1074;&#1072;%20&#1054;.&#1045;.%20&#1050;&#1083;&#1072;&#1089;&#1089;2%20&#1091;&#1088;&#1086;&#1082;%203-&#1090;&#1074;&#1086;&#1088;&#1095;\&#1044;&#1077;&#1073;&#1102;&#1089;&#1089;&#1080;%20-%20&#1051;&#1091;&#1085;&#1085;&#1099;&#1081;%20&#1089;&#1074;&#1077;&#1090;.RMI" TargetMode="External"/><Relationship Id="rId6" Type="http://schemas.openxmlformats.org/officeDocument/2006/relationships/diagramColors" Target="../diagrams/colors1.xml"/><Relationship Id="rId11" Type="http://schemas.openxmlformats.org/officeDocument/2006/relationships/slide" Target="slide38.xml"/><Relationship Id="rId5" Type="http://schemas.openxmlformats.org/officeDocument/2006/relationships/diagramQuickStyle" Target="../diagrams/quickStyle1.xml"/><Relationship Id="rId15" Type="http://schemas.openxmlformats.org/officeDocument/2006/relationships/slide" Target="slide6.xml"/><Relationship Id="rId10" Type="http://schemas.openxmlformats.org/officeDocument/2006/relationships/image" Target="../media/image26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5.png"/><Relationship Id="rId14" Type="http://schemas.openxmlformats.org/officeDocument/2006/relationships/slide" Target="slide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&#1086;&#1090;&#1082;&#1088;&#1099;&#1090;&#1099;&#1081;%20&#1091;&#1088;&#1086;&#1082;%20&#1052;&#1045;&#1058;&#1040;&#1051;&#1051;&#1067;\&#1042;&#1057;&#1045;%20&#1087;&#1086;%20&#1052;&#1045;&#1058;&#1040;&#1051;&#1051;&#1040;&#1052;\&#1057;&#1087;&#1086;&#1089;&#1086;&#1073;&#1099;%20&#1087;&#1086;&#1083;&#1091;&#1095;&#1077;&#1085;&#1080;&#1103;%20&#1084;&#1077;&#1090;&#1072;&#1083;&#1083;&#1086;&#1074;\&#1060;&#1080;&#1083;&#1100;&#1084;.wmv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wsb.ru/files/DragMetall_clip_image002.jpg" TargetMode="External"/><Relationship Id="rId13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hyperlink" Target="http://www.avito.ru/images/big/3232412.jpg" TargetMode="External"/><Relationship Id="rId2" Type="http://schemas.openxmlformats.org/officeDocument/2006/relationships/hyperlink" Target="http://www.iro.yar.ru/rkc/sites/site010/images/p11_samorodplatina.jpg" TargetMode="Externa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56.radikal.ru/i151/0905/8c/b1dfb1deb96b.jpg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5" Type="http://schemas.openxmlformats.org/officeDocument/2006/relationships/image" Target="../media/image9.png"/><Relationship Id="rId10" Type="http://schemas.openxmlformats.org/officeDocument/2006/relationships/hyperlink" Target="http://www.dimes.ru/oborud/image014.jpg" TargetMode="External"/><Relationship Id="rId4" Type="http://schemas.openxmlformats.org/officeDocument/2006/relationships/hyperlink" Target="http://www.klangspiel.ch/melt_04/images/20050311_154909_melt_04.jpg" TargetMode="External"/><Relationship Id="rId9" Type="http://schemas.openxmlformats.org/officeDocument/2006/relationships/image" Target="../media/image5.jpeg"/><Relationship Id="rId1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6.jpeg"/><Relationship Id="rId7" Type="http://schemas.openxmlformats.org/officeDocument/2006/relationships/hyperlink" Target="http://www.gift-company.ru/uploads/catalog/full/kc2204.jpg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hyperlink" Target="http://upload.wikimedia.org/wikipedia/commons/0/09/%D0%9C%D0%B5%D1%82%D0%B0%D0%BB%D0%BB%D1%8B.JPG" TargetMode="External"/><Relationship Id="rId4" Type="http://schemas.openxmlformats.org/officeDocument/2006/relationships/image" Target="../media/image37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533400"/>
            <a:ext cx="6286544" cy="2868168"/>
          </a:xfrm>
        </p:spPr>
        <p:txBody>
          <a:bodyPr/>
          <a:lstStyle/>
          <a:p>
            <a:r>
              <a:rPr lang="ru-RU" dirty="0" smtClean="0"/>
              <a:t>Обобщающий урок          в 9 классе по теме «металлы»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929066"/>
            <a:ext cx="5114778" cy="1785950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 химии МБОУ «СОШ им.Т.К.Агузарова с.Нижняя Саниба»</a:t>
            </a:r>
          </a:p>
          <a:p>
            <a:r>
              <a:rPr lang="ru-RU" dirty="0" err="1" smtClean="0"/>
              <a:t>Козонова</a:t>
            </a:r>
            <a:r>
              <a:rPr lang="ru-RU" dirty="0" smtClean="0"/>
              <a:t> </a:t>
            </a:r>
            <a:r>
              <a:rPr lang="ru-RU" dirty="0" err="1" smtClean="0"/>
              <a:t>Бэлла</a:t>
            </a:r>
            <a:r>
              <a:rPr lang="ru-RU" dirty="0" smtClean="0"/>
              <a:t> Карловна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Твёрдость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Твердые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металлы сравниваются по твердости с алмазом, твердость которого равна 10.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Хром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— самый твердый металл, режет стекло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iH23FTM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3933056"/>
            <a:ext cx="4176464" cy="2508870"/>
          </a:xfrm>
          <a:prstGeom prst="rect">
            <a:avLst/>
          </a:prstGeom>
          <a:ln w="1905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Температура плавления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450059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Легкоплавкие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(температура плавления до 1539°С).К самым легкоплавким металлам относятся: ртуть — температура плавления —39°С; галлий — температура плавления 30°С; цезий -28,9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Тугоплавкие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(температура плавления выше 1539 С).К тугоплавким металлам относятся: хром — температура плавления 1890°С; молибден — температура плавления 2620°С; ванадий — температура плавления 1900°С; тантал — температура плавления 3015°С; и многие другие металлы.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Самый тугоплавкий металл вольфрам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температура плавления 3400°С.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CWZWJ04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4500570"/>
            <a:ext cx="2071702" cy="180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Пластичность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397764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Способность изменять свою форму при ударе, прокатываться в тонкие листы, вытягиваться в проволоку: золото, серебро, медь, алюминий. Из 1г золота можно вытянуть проволоку длиной 3 км. 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ru-RU"/>
          </a:p>
        </p:txBody>
      </p:sp>
      <p:pic>
        <p:nvPicPr>
          <p:cNvPr id="5121" name="Picture 1" descr="C:\Documents and Settings\Admin\Мои документы\Мои рисунки\XHUXKCA2POO63CAFBUAIVCATUW3BJCADK16ZPCAY00JEUCA7B2Q8ACAKAQR6KCA8XPNP4CA8BGROZCA2H2KPNCA7NV209CAALWS12CAKQZUAECAXKH55VCAUO31S5CAGMD6D5CAYEHCVBCA1SCBQQCAKKLK5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285992"/>
            <a:ext cx="3286148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Плотность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Тяжелые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(плотность больше 5 г/см3).К тяжелым металлам относятся: цинк , медь , железо , олово , свинец , серебро , золото , ртуть и др.Самый тяжелый металл — осмий плотность 22,6г/см3.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i7L5EYNZ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4071942"/>
            <a:ext cx="3024336" cy="2232248"/>
          </a:xfrm>
          <a:prstGeom prst="rect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</p:pic>
      <p:pic>
        <p:nvPicPr>
          <p:cNvPr id="5" name="Рисунок 4" descr="iH23FTM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4214818"/>
            <a:ext cx="3456384" cy="2088232"/>
          </a:xfrm>
          <a:prstGeom prst="rect">
            <a:avLst/>
          </a:prstGeom>
          <a:ln w="38100">
            <a:solidFill>
              <a:schemeClr val="tx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Электропроводность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Высокая электропроводность уменьшается в ряду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металлов:Аg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Сu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Аu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Аl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Мg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РЬ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Hg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NSM22ZJ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19500" y="2924944"/>
            <a:ext cx="4408884" cy="3384376"/>
          </a:xfrm>
          <a:prstGeom prst="rect">
            <a:avLst/>
          </a:prstGeom>
        </p:spPr>
      </p:pic>
      <p:pic>
        <p:nvPicPr>
          <p:cNvPr id="5" name="Рисунок 4" descr="i2AW3NDL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3212976"/>
            <a:ext cx="2160240" cy="2859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Теплопроводность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Хорошая теплопроводность, уменьшается в ряду металлов: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Аg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Сu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Аu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Аl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Мg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Fе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РЬ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Hg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7" name="Picture 1" descr="C:\Documents and Settings\Admin\Мои документы\Мои рисунки\g1046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000240"/>
            <a:ext cx="4000528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Металлический блеск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Световые лучи падают на поверхность металла и отталкиваются от неё свободными электронами, создавая эффект металлического блеска.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metal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 rot="21030517">
            <a:off x="4192985" y="2017369"/>
            <a:ext cx="3371850" cy="29747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Способность намагничиваться - железо, кобальт, никель. Находит применение при изготовлении магнитов.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iD6MVA7Q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3429000"/>
            <a:ext cx="403244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7188" y="260350"/>
            <a:ext cx="768826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С П Л А В Ы   М Е Т А Л Л О В – твердые растворы, полученные при смешении одних металлов с другими или с неметаллами для придания определенных свойств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8" y="4071938"/>
            <a:ext cx="31432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Calibri" pitchFamily="34" charset="0"/>
              </a:rPr>
              <a:t>Сплавы на основе</a:t>
            </a:r>
          </a:p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Calibri" pitchFamily="34" charset="0"/>
              </a:rPr>
              <a:t>железа – </a:t>
            </a:r>
          </a:p>
          <a:p>
            <a:pPr>
              <a:defRPr/>
            </a:pPr>
            <a:r>
              <a:rPr lang="ru-RU" sz="2800" b="1" i="1" u="sng" dirty="0">
                <a:solidFill>
                  <a:srgbClr val="002060"/>
                </a:solidFill>
                <a:latin typeface="Calibri" pitchFamily="34" charset="0"/>
              </a:rPr>
              <a:t>черные сплавы</a:t>
            </a:r>
            <a:r>
              <a:rPr lang="ru-RU" sz="2800" b="1" i="1" dirty="0">
                <a:solidFill>
                  <a:srgbClr val="002060"/>
                </a:solidFill>
                <a:latin typeface="Calibri" pitchFamily="34" charset="0"/>
              </a:rPr>
              <a:t>:</a:t>
            </a:r>
          </a:p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Calibri" pitchFamily="34" charset="0"/>
              </a:rPr>
              <a:t>чугун и сталь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929063" y="3479800"/>
            <a:ext cx="4716462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</a:rPr>
              <a:t>Сплавы на основе других</a:t>
            </a:r>
          </a:p>
          <a:p>
            <a:pPr>
              <a:defRPr/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</a:rPr>
              <a:t>металлов – </a:t>
            </a:r>
            <a:r>
              <a:rPr lang="ru-RU" sz="2400" b="1" i="1" u="sng" dirty="0">
                <a:solidFill>
                  <a:srgbClr val="002060"/>
                </a:solidFill>
                <a:latin typeface="Calibri" pitchFamily="34" charset="0"/>
              </a:rPr>
              <a:t>цветные сплавы</a:t>
            </a:r>
          </a:p>
          <a:p>
            <a:pPr>
              <a:defRPr/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</a:rPr>
              <a:t>Сплавы меди: бронза, латунь, мельхиор</a:t>
            </a:r>
          </a:p>
          <a:p>
            <a:pPr>
              <a:defRPr/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</a:rPr>
              <a:t>Сплав алюминия – дюраль</a:t>
            </a:r>
          </a:p>
          <a:p>
            <a:pPr>
              <a:defRPr/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</a:rPr>
              <a:t>Сплавы ртути – амальгамы</a:t>
            </a:r>
          </a:p>
          <a:p>
            <a:pPr>
              <a:defRPr/>
            </a:pPr>
            <a:r>
              <a:rPr lang="ru-RU" sz="2400" b="1" i="1" dirty="0">
                <a:solidFill>
                  <a:srgbClr val="002060"/>
                </a:solidFill>
                <a:latin typeface="Calibri" pitchFamily="34" charset="0"/>
              </a:rPr>
              <a:t>Сплав Вуда – на основе висмута и свинца</a:t>
            </a:r>
          </a:p>
        </p:txBody>
      </p:sp>
      <p:sp>
        <p:nvSpPr>
          <p:cNvPr id="11" name="Нашивка 10"/>
          <p:cNvSpPr/>
          <p:nvPr/>
        </p:nvSpPr>
        <p:spPr>
          <a:xfrm rot="7514718">
            <a:off x="838200" y="2868613"/>
            <a:ext cx="2135187" cy="357188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 rot="3285822">
            <a:off x="4491038" y="2708275"/>
            <a:ext cx="1744662" cy="357188"/>
          </a:xfrm>
          <a:prstGeom prst="chevron">
            <a:avLst/>
          </a:prstGeom>
          <a:solidFill>
            <a:schemeClr val="accent4">
              <a:lumMod val="40000"/>
              <a:lumOff val="6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642918"/>
            <a:ext cx="7772400" cy="60482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Промышленные способы получения металлов</a:t>
            </a:r>
            <a:endParaRPr lang="en-US" sz="2800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4" descr="D:\химия\рисунки\металлы\выплавка железа\foundry-07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3108" y="1643050"/>
            <a:ext cx="1611939" cy="1080000"/>
          </a:xfrm>
          <a:prstGeom prst="roundRect">
            <a:avLst/>
          </a:prstGeom>
          <a:noFill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8" cstate="email">
            <a:lum contrast="30000"/>
          </a:blip>
          <a:srcRect/>
          <a:stretch>
            <a:fillRect/>
          </a:stretch>
        </p:blipFill>
        <p:spPr bwMode="auto">
          <a:xfrm>
            <a:off x="5286380" y="1643050"/>
            <a:ext cx="1643063" cy="1080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9" cstate="email">
            <a:lum contrast="20000"/>
          </a:blip>
          <a:srcRect/>
          <a:stretch>
            <a:fillRect/>
          </a:stretch>
        </p:blipFill>
        <p:spPr bwMode="auto">
          <a:xfrm>
            <a:off x="2143108" y="3643314"/>
            <a:ext cx="1620000" cy="10800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286380" y="3714752"/>
            <a:ext cx="1643074" cy="107157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>
            <a:hlinkClick r:id="rId11" action="ppaction://hlinksldjump">
              <a:snd r:embed="rId12" name="SPKGLISS.WAV"/>
            </a:hlinkClick>
          </p:cNvPr>
          <p:cNvSpPr/>
          <p:nvPr/>
        </p:nvSpPr>
        <p:spPr>
          <a:xfrm>
            <a:off x="1500166" y="1571612"/>
            <a:ext cx="2928958" cy="1714512"/>
          </a:xfrm>
          <a:prstGeom prst="rect">
            <a:avLst/>
          </a:prstGeom>
          <a:solidFill>
            <a:schemeClr val="accent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rId13" action="ppaction://hlinksldjump">
              <a:snd r:embed="rId12" name="SPKGLISS.WAV"/>
            </a:hlinkClick>
          </p:cNvPr>
          <p:cNvSpPr/>
          <p:nvPr/>
        </p:nvSpPr>
        <p:spPr>
          <a:xfrm>
            <a:off x="4714876" y="1500174"/>
            <a:ext cx="2928958" cy="1785950"/>
          </a:xfrm>
          <a:prstGeom prst="rect">
            <a:avLst/>
          </a:prstGeom>
          <a:solidFill>
            <a:schemeClr val="accent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rId14" action="ppaction://hlinksldjump">
              <a:snd r:embed="rId12" name="SPKGLISS.WAV"/>
            </a:hlinkClick>
          </p:cNvPr>
          <p:cNvSpPr/>
          <p:nvPr/>
        </p:nvSpPr>
        <p:spPr>
          <a:xfrm>
            <a:off x="1500166" y="3571876"/>
            <a:ext cx="2928958" cy="1714512"/>
          </a:xfrm>
          <a:prstGeom prst="rect">
            <a:avLst/>
          </a:prstGeom>
          <a:solidFill>
            <a:schemeClr val="accent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rId15" action="ppaction://hlinksldjump">
              <a:snd r:embed="rId12" name="SPKGLISS.WAV"/>
            </a:hlinkClick>
          </p:cNvPr>
          <p:cNvSpPr/>
          <p:nvPr/>
        </p:nvSpPr>
        <p:spPr>
          <a:xfrm>
            <a:off x="4714876" y="3571876"/>
            <a:ext cx="2928958" cy="1714512"/>
          </a:xfrm>
          <a:prstGeom prst="rect">
            <a:avLst/>
          </a:prstGeom>
          <a:solidFill>
            <a:schemeClr val="accent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>
            <a:hlinkClick r:id="rId14" action="ppaction://hlinksldjump" tooltip="Электрометаллургия">
              <a:snd r:embed="rId16" name="SWITCH2.WAV"/>
            </a:hlinkClick>
          </p:cNvPr>
          <p:cNvSpPr/>
          <p:nvPr/>
        </p:nvSpPr>
        <p:spPr>
          <a:xfrm rot="5400000">
            <a:off x="8501090" y="5786454"/>
            <a:ext cx="571504" cy="428628"/>
          </a:xfrm>
          <a:prstGeom prst="triangle">
            <a:avLst/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162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Дебюсси - Лунный свет.RMI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7"/>
          <a:stretch>
            <a:fillRect/>
          </a:stretch>
        </p:blipFill>
        <p:spPr>
          <a:xfrm>
            <a:off x="814390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6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690336"/>
            <a:ext cx="728667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Эпиграф:</a:t>
            </a:r>
            <a:r>
              <a:rPr lang="ru-RU" sz="3600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>
                <a:solidFill>
                  <a:srgbClr val="002060"/>
                </a:solidFill>
              </a:rPr>
              <a:t>«Мощь и сила науки – во множестве фактов, цель – в обобщении  этого множества». 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                        Д.И. Менделеев 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572000" y="1357298"/>
            <a:ext cx="3643338" cy="40005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772400" cy="642942"/>
          </a:xfrm>
        </p:spPr>
        <p:txBody>
          <a:bodyPr/>
          <a:lstStyle/>
          <a:p>
            <a:r>
              <a:rPr lang="ru-RU" sz="32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Пирометаллургический способ</a:t>
            </a:r>
            <a:endParaRPr lang="ru-RU" sz="3200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4429124" y="1571612"/>
            <a:ext cx="3714776" cy="3519486"/>
          </a:xfrm>
        </p:spPr>
        <p:txBody>
          <a:bodyPr/>
          <a:lstStyle/>
          <a:p>
            <a:pPr algn="ctr">
              <a:lnSpc>
                <a:spcPct val="90000"/>
              </a:lnSpc>
              <a:buNone/>
            </a:pPr>
            <a:r>
              <a:rPr lang="ru-RU" sz="1800" b="1" dirty="0" smtClean="0">
                <a:latin typeface="Arial" charset="0"/>
              </a:rPr>
              <a:t>Пирометаллургия</a:t>
            </a:r>
            <a:r>
              <a:rPr lang="ru-RU" sz="1800" dirty="0" smtClean="0">
                <a:latin typeface="Arial" charset="0"/>
              </a:rPr>
              <a:t>-</a:t>
            </a:r>
          </a:p>
          <a:p>
            <a:pPr algn="ctr">
              <a:lnSpc>
                <a:spcPct val="90000"/>
              </a:lnSpc>
              <a:buNone/>
            </a:pPr>
            <a:r>
              <a:rPr lang="ru-RU" sz="1800" dirty="0" smtClean="0">
                <a:latin typeface="Arial" charset="0"/>
              </a:rPr>
              <a:t>методы переработки руд, основанные на химических реакциях, происходящих при высоких температурах.</a:t>
            </a: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endParaRPr lang="ru-RU" sz="1800" dirty="0">
              <a:solidFill>
                <a:schemeClr val="folHlink"/>
              </a:solidFill>
              <a:latin typeface="Arial" charset="0"/>
            </a:endParaRP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endParaRPr lang="ru-RU" b="1" baseline="-25000" dirty="0" smtClean="0"/>
          </a:p>
        </p:txBody>
      </p:sp>
      <p:pic>
        <p:nvPicPr>
          <p:cNvPr id="8" name="Picture 2" descr="D:\химия\рисунки\металлы\выплавка железа\L35p8p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928802"/>
            <a:ext cx="3286149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4643438" y="3000372"/>
            <a:ext cx="3500446" cy="1636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600" b="1" i="1" u="sng" dirty="0" smtClean="0">
                <a:latin typeface="Arial" pitchFamily="34" charset="0"/>
                <a:cs typeface="Arial" pitchFamily="34" charset="0"/>
              </a:rPr>
              <a:t>1 стадия</a:t>
            </a:r>
            <a:r>
              <a:rPr lang="ru-RU" sz="1600" i="1" dirty="0" smtClean="0">
                <a:latin typeface="Arial" pitchFamily="34" charset="0"/>
                <a:cs typeface="Arial" pitchFamily="34" charset="0"/>
              </a:rPr>
              <a:t>: обжиг с целью перевода сульфидов в оксиды</a:t>
            </a: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err="1" smtClean="0">
                <a:latin typeface="+mn-lt"/>
                <a:cs typeface="Arial" pitchFamily="34" charset="0"/>
              </a:rPr>
              <a:t>Zn</a:t>
            </a:r>
            <a:r>
              <a:rPr lang="en-US" b="1" i="1" dirty="0" smtClean="0">
                <a:latin typeface="+mn-lt"/>
                <a:cs typeface="Arial" pitchFamily="34" charset="0"/>
              </a:rPr>
              <a:t>S + </a:t>
            </a:r>
            <a:r>
              <a:rPr lang="ru-RU" b="1" i="1" dirty="0" smtClean="0">
                <a:latin typeface="+mn-lt"/>
                <a:cs typeface="Arial" pitchFamily="34" charset="0"/>
              </a:rPr>
              <a:t>O</a:t>
            </a:r>
            <a:r>
              <a:rPr lang="ru-RU" b="1" i="1" baseline="-25000" dirty="0" smtClean="0">
                <a:latin typeface="+mn-lt"/>
                <a:cs typeface="Arial" pitchFamily="34" charset="0"/>
              </a:rPr>
              <a:t>2</a:t>
            </a:r>
            <a:r>
              <a:rPr lang="en-US" b="1" i="1" dirty="0" smtClean="0">
                <a:latin typeface="+mn-lt"/>
                <a:cs typeface="Arial" pitchFamily="34" charset="0"/>
              </a:rPr>
              <a:t> → </a:t>
            </a:r>
            <a:r>
              <a:rPr lang="ru-RU" b="1" i="1" dirty="0" err="1" smtClean="0">
                <a:latin typeface="+mn-lt"/>
                <a:cs typeface="Arial" pitchFamily="34" charset="0"/>
              </a:rPr>
              <a:t>ZnO</a:t>
            </a:r>
            <a:r>
              <a:rPr lang="en-US" b="1" i="1" dirty="0" smtClean="0">
                <a:latin typeface="+mn-lt"/>
                <a:cs typeface="Arial" pitchFamily="34" charset="0"/>
              </a:rPr>
              <a:t> + S</a:t>
            </a:r>
            <a:r>
              <a:rPr lang="ru-RU" b="1" i="1" dirty="0" smtClean="0">
                <a:latin typeface="+mn-lt"/>
                <a:cs typeface="Arial" pitchFamily="34" charset="0"/>
              </a:rPr>
              <a:t>O</a:t>
            </a:r>
            <a:r>
              <a:rPr lang="ru-RU" b="1" i="1" baseline="-25000" dirty="0" smtClean="0">
                <a:latin typeface="+mn-lt"/>
                <a:cs typeface="Arial" pitchFamily="34" charset="0"/>
              </a:rPr>
              <a:t>2</a:t>
            </a:r>
            <a:endParaRPr lang="ru-RU" b="1" i="1" dirty="0" smtClean="0">
              <a:latin typeface="+mn-lt"/>
              <a:cs typeface="Arial" pitchFamily="34" charset="0"/>
            </a:endParaRPr>
          </a:p>
          <a:p>
            <a:pPr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600" b="1" u="sng" dirty="0" smtClean="0">
                <a:latin typeface="Arial" pitchFamily="34" charset="0"/>
                <a:cs typeface="Arial" pitchFamily="34" charset="0"/>
              </a:rPr>
              <a:t>2 стадия: </a:t>
            </a:r>
            <a:r>
              <a:rPr lang="ru-RU" sz="1600" i="1" dirty="0" smtClean="0">
                <a:latin typeface="Arial" pitchFamily="34" charset="0"/>
                <a:cs typeface="Arial" pitchFamily="34" charset="0"/>
              </a:rPr>
              <a:t>восстановление металлов из оксидов</a:t>
            </a:r>
            <a:endParaRPr lang="ru-RU" sz="16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57752" y="4572008"/>
            <a:ext cx="2874506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600" b="1" i="1" dirty="0" err="1" smtClean="0">
                <a:latin typeface="+mj-lt"/>
                <a:cs typeface="Times New Roman" pitchFamily="18" charset="0"/>
              </a:rPr>
              <a:t>ZnO</a:t>
            </a:r>
            <a:r>
              <a:rPr lang="ru-RU" sz="2600" b="1" i="1" dirty="0" smtClean="0">
                <a:latin typeface="+mj-lt"/>
                <a:cs typeface="Times New Roman" pitchFamily="18" charset="0"/>
              </a:rPr>
              <a:t> + CO → </a:t>
            </a:r>
            <a:r>
              <a:rPr lang="ru-RU" sz="2600" b="1" i="1" dirty="0" err="1" smtClean="0">
                <a:latin typeface="+mj-lt"/>
                <a:cs typeface="Times New Roman" pitchFamily="18" charset="0"/>
              </a:rPr>
              <a:t>Zn</a:t>
            </a:r>
            <a:r>
              <a:rPr lang="ru-RU" sz="2600" b="1" i="1" dirty="0" smtClean="0">
                <a:latin typeface="+mj-lt"/>
                <a:cs typeface="Times New Roman" pitchFamily="18" charset="0"/>
              </a:rPr>
              <a:t> + CO</a:t>
            </a:r>
            <a:r>
              <a:rPr lang="ru-RU" sz="2600" b="1" i="1" baseline="-25000" dirty="0" smtClean="0">
                <a:latin typeface="+mj-lt"/>
                <a:cs typeface="Times New Roman" pitchFamily="18" charset="0"/>
              </a:rPr>
              <a:t>2</a:t>
            </a:r>
            <a:endParaRPr lang="ru-RU" sz="2600" b="1" i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572000" y="1357298"/>
            <a:ext cx="3643338" cy="40005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772400" cy="1143000"/>
          </a:xfrm>
        </p:spPr>
        <p:txBody>
          <a:bodyPr/>
          <a:lstStyle/>
          <a:p>
            <a:r>
              <a:rPr lang="ru-RU" sz="32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Электрометаллургический способ</a:t>
            </a:r>
            <a:endParaRPr lang="ru-RU" sz="3200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4643438" y="1571612"/>
            <a:ext cx="3357586" cy="3519486"/>
          </a:xfrm>
        </p:spPr>
        <p:txBody>
          <a:bodyPr/>
          <a:lstStyle/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800" b="1" dirty="0" smtClean="0">
                <a:latin typeface="Arial" charset="0"/>
              </a:rPr>
              <a:t>Электрометаллургия</a:t>
            </a:r>
            <a:endParaRPr lang="ru-RU" sz="1800" b="1" dirty="0">
              <a:latin typeface="Arial" charset="0"/>
            </a:endParaRP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Arial" charset="0"/>
              </a:rPr>
              <a:t>методы получения</a:t>
            </a: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Arial" charset="0"/>
              </a:rPr>
              <a:t>металлов, основанные на</a:t>
            </a: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Arial" charset="0"/>
              </a:rPr>
              <a:t>выделении металлов из</a:t>
            </a: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Arial" charset="0"/>
              </a:rPr>
              <a:t>растворов или расплавов их</a:t>
            </a: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Arial" charset="0"/>
              </a:rPr>
              <a:t>соединений под действием электрического тока.</a:t>
            </a: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endParaRPr lang="ru-RU" sz="1800" dirty="0">
              <a:solidFill>
                <a:schemeClr val="folHlink"/>
              </a:solidFill>
              <a:latin typeface="Arial" charset="0"/>
            </a:endParaRP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ru-RU" dirty="0" smtClean="0"/>
              <a:t>2Аl</a:t>
            </a:r>
            <a:r>
              <a:rPr lang="ru-RU" baseline="-25000" dirty="0" smtClean="0"/>
              <a:t>2</a:t>
            </a:r>
            <a:r>
              <a:rPr lang="ru-RU" dirty="0" smtClean="0"/>
              <a:t> О</a:t>
            </a:r>
            <a:r>
              <a:rPr lang="ru-RU" baseline="-25000" dirty="0" smtClean="0"/>
              <a:t>3   </a:t>
            </a:r>
            <a:r>
              <a:rPr lang="ru-RU" dirty="0" smtClean="0"/>
              <a:t>→ 4Al + 3O</a:t>
            </a:r>
            <a:r>
              <a:rPr lang="ru-RU" baseline="-25000" dirty="0" smtClean="0"/>
              <a:t>2</a:t>
            </a:r>
          </a:p>
          <a:p>
            <a:pPr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600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(раствор в криолите)</a:t>
            </a:r>
            <a:endParaRPr lang="ru-RU" sz="1600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endParaRPr lang="ru-RU" b="1" baseline="-25000" dirty="0" smtClean="0"/>
          </a:p>
        </p:txBody>
      </p:sp>
      <p:pic>
        <p:nvPicPr>
          <p:cNvPr id="7" name="Рисунок 6"/>
          <p:cNvPicPr/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714348" y="2000240"/>
            <a:ext cx="3286148" cy="3500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786446" y="4000504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Эл.ток</a:t>
            </a:r>
            <a:endParaRPr lang="ru-RU" sz="1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572000" y="1357298"/>
            <a:ext cx="3643338" cy="40005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772400" cy="857256"/>
          </a:xfrm>
        </p:spPr>
        <p:txBody>
          <a:bodyPr/>
          <a:lstStyle/>
          <a:p>
            <a:r>
              <a:rPr lang="ru-RU" sz="32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Гидрометаллургический способ</a:t>
            </a:r>
            <a:endParaRPr lang="ru-RU" sz="3200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4500562" y="1571612"/>
            <a:ext cx="3786214" cy="3519486"/>
          </a:xfrm>
        </p:spPr>
        <p:txBody>
          <a:bodyPr/>
          <a:lstStyle/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800" b="1" dirty="0" smtClean="0">
                <a:latin typeface="Arial" charset="0"/>
              </a:rPr>
              <a:t>Гидрометаллургия- </a:t>
            </a: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Arial" charset="0"/>
              </a:rPr>
              <a:t>методы получения металлов,</a:t>
            </a: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Arial" charset="0"/>
              </a:rPr>
              <a:t>основанных на химических</a:t>
            </a: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Arial" charset="0"/>
              </a:rPr>
              <a:t>реакциях, происходящих в растворах:</a:t>
            </a:r>
          </a:p>
          <a:p>
            <a:pPr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600" b="1" u="sng" dirty="0" smtClean="0">
                <a:latin typeface="Arial" charset="0"/>
              </a:rPr>
              <a:t>1 стадия</a:t>
            </a:r>
            <a:r>
              <a:rPr lang="ru-RU" sz="1800" dirty="0" smtClean="0">
                <a:latin typeface="Arial" charset="0"/>
              </a:rPr>
              <a:t>: </a:t>
            </a:r>
            <a:r>
              <a:rPr lang="ru-RU" sz="1600" dirty="0" smtClean="0">
                <a:latin typeface="Arial" charset="0"/>
              </a:rPr>
              <a:t>перевод из руд в раствор</a:t>
            </a: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2400" dirty="0" smtClean="0"/>
              <a:t> </a:t>
            </a:r>
            <a:r>
              <a:rPr lang="ru-RU" sz="2400" b="1" dirty="0" smtClean="0"/>
              <a:t>С</a:t>
            </a:r>
            <a:r>
              <a:rPr lang="en-US" sz="2400" b="1" dirty="0" err="1" smtClean="0"/>
              <a:t>uS</a:t>
            </a:r>
            <a:r>
              <a:rPr lang="en-US" sz="2400" b="1" dirty="0" smtClean="0"/>
              <a:t> + </a:t>
            </a:r>
            <a:r>
              <a:rPr lang="en-US" sz="2400" b="1" dirty="0" err="1" smtClean="0"/>
              <a:t>HCl</a:t>
            </a:r>
            <a:r>
              <a:rPr lang="en-US" sz="2400" b="1" dirty="0" smtClean="0"/>
              <a:t> </a:t>
            </a:r>
            <a:r>
              <a:rPr lang="en-US" sz="2400" b="1" dirty="0" smtClean="0">
                <a:cs typeface="Times New Roman" pitchFamily="18" charset="0"/>
              </a:rPr>
              <a:t>→ CuCl</a:t>
            </a:r>
            <a:r>
              <a:rPr lang="en-US" sz="2400" b="1" baseline="-25000" dirty="0" smtClean="0">
                <a:cs typeface="Times New Roman" pitchFamily="18" charset="0"/>
              </a:rPr>
              <a:t>2</a:t>
            </a:r>
            <a:r>
              <a:rPr lang="en-US" sz="2400" b="1" dirty="0" smtClean="0">
                <a:cs typeface="Times New Roman" pitchFamily="18" charset="0"/>
              </a:rPr>
              <a:t> + H</a:t>
            </a:r>
            <a:r>
              <a:rPr lang="en-US" sz="2400" b="1" baseline="-25000" dirty="0" smtClean="0">
                <a:cs typeface="Times New Roman" pitchFamily="18" charset="0"/>
              </a:rPr>
              <a:t>2</a:t>
            </a:r>
            <a:r>
              <a:rPr lang="en-US" sz="2400" b="1" dirty="0" smtClean="0">
                <a:cs typeface="Times New Roman" pitchFamily="18" charset="0"/>
              </a:rPr>
              <a:t>S</a:t>
            </a:r>
            <a:endParaRPr lang="ru-RU" sz="2400" b="1" dirty="0" smtClean="0">
              <a:cs typeface="Times New Roman" pitchFamily="18" charset="0"/>
            </a:endParaRPr>
          </a:p>
          <a:p>
            <a:pPr>
              <a:lnSpc>
                <a:spcPct val="114000"/>
              </a:lnSpc>
              <a:spcBef>
                <a:spcPts val="0"/>
              </a:spcBef>
              <a:buNone/>
            </a:pPr>
            <a:r>
              <a:rPr lang="ru-RU" sz="1600" b="1" u="sng" dirty="0" smtClean="0">
                <a:latin typeface="Arial" pitchFamily="34" charset="0"/>
                <a:cs typeface="Arial" pitchFamily="34" charset="0"/>
              </a:rPr>
              <a:t>2 стадия: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выделение из растворов другими металлами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endParaRPr lang="ru-RU" sz="1800" dirty="0">
              <a:solidFill>
                <a:schemeClr val="folHlink"/>
              </a:solidFill>
              <a:latin typeface="Arial" charset="0"/>
            </a:endParaRPr>
          </a:p>
          <a:p>
            <a:pPr algn="ctr">
              <a:lnSpc>
                <a:spcPct val="114000"/>
              </a:lnSpc>
              <a:spcBef>
                <a:spcPts val="0"/>
              </a:spcBef>
              <a:buNone/>
            </a:pPr>
            <a:endParaRPr lang="ru-RU" b="1" baseline="-25000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1071538" y="1500174"/>
            <a:ext cx="3333773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4572000" y="4500570"/>
            <a:ext cx="3507692" cy="4124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600" b="1" i="1" dirty="0">
                <a:latin typeface="+mj-lt"/>
                <a:cs typeface="Times New Roman" pitchFamily="18" charset="0"/>
              </a:rPr>
              <a:t>CuCl</a:t>
            </a:r>
            <a:r>
              <a:rPr lang="en-US" sz="2600" b="1" i="1" baseline="-25000" dirty="0">
                <a:latin typeface="+mj-lt"/>
                <a:cs typeface="Times New Roman" pitchFamily="18" charset="0"/>
              </a:rPr>
              <a:t>2</a:t>
            </a:r>
            <a:r>
              <a:rPr lang="en-US" sz="2600" b="1" i="1" dirty="0">
                <a:latin typeface="+mj-lt"/>
                <a:cs typeface="Times New Roman" pitchFamily="18" charset="0"/>
              </a:rPr>
              <a:t>  + Fe </a:t>
            </a:r>
            <a:r>
              <a:rPr lang="en-US" sz="2600" b="1" i="1" dirty="0">
                <a:latin typeface="+mj-lt"/>
              </a:rPr>
              <a:t> </a:t>
            </a:r>
            <a:r>
              <a:rPr lang="en-US" sz="2600" b="1" i="1" dirty="0">
                <a:latin typeface="+mj-lt"/>
                <a:cs typeface="Times New Roman" pitchFamily="18" charset="0"/>
              </a:rPr>
              <a:t>→ Cu  + FeCl</a:t>
            </a:r>
            <a:r>
              <a:rPr lang="en-US" sz="2600" b="1" i="1" baseline="-25000" dirty="0">
                <a:latin typeface="+mj-lt"/>
                <a:cs typeface="Times New Roman" pitchFamily="18" charset="0"/>
              </a:rPr>
              <a:t>2</a:t>
            </a:r>
            <a:endParaRPr lang="ru-RU" sz="2600" b="1" i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http://lusana.ru/files/17574/653/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785794"/>
            <a:ext cx="6791329" cy="55959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14348" y="500042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1" u="none" strike="noStrike" kern="0" cap="none" spc="0" normalizeH="0" baseline="0" noProof="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Металлотермия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1142984"/>
            <a:ext cx="5286412" cy="41434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214414" y="4857760"/>
            <a:ext cx="428628" cy="35719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1285852" y="4929198"/>
            <a:ext cx="285752" cy="214314"/>
          </a:xfrm>
          <a:prstGeom prst="actionButtonForwardNext">
            <a:avLst/>
          </a:prstGeom>
          <a:solidFill>
            <a:schemeClr val="bg2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785918" y="4857760"/>
            <a:ext cx="428628" cy="35719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1857356" y="4929198"/>
            <a:ext cx="285752" cy="214314"/>
          </a:xfrm>
          <a:prstGeom prst="actionButtonBlank">
            <a:avLst/>
          </a:prstGeom>
          <a:solidFill>
            <a:schemeClr val="accent3">
              <a:lumMod val="50000"/>
            </a:schemeClr>
          </a:solidFill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solidFill>
                  <a:schemeClr val="tx1"/>
                </a:solidFill>
              </a:rPr>
              <a:t>II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214414" y="4857760"/>
            <a:ext cx="428628" cy="357190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785918" y="4857760"/>
            <a:ext cx="428628" cy="357190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Филь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1428736"/>
            <a:ext cx="4857784" cy="3357586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1428736"/>
            <a:ext cx="485778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Скругленный прямоугольник 17"/>
          <p:cNvSpPr/>
          <p:nvPr/>
        </p:nvSpPr>
        <p:spPr>
          <a:xfrm>
            <a:off x="5643570" y="1357298"/>
            <a:ext cx="3286148" cy="400052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5500694" y="1571612"/>
            <a:ext cx="3500430" cy="3519486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Металлотермия-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метод получения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металлов, основанный на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выделении металлов из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000" i="1" kern="0" dirty="0" smtClean="0">
                <a:latin typeface="Arial" charset="0"/>
              </a:rPr>
              <a:t>и</a:t>
            </a:r>
            <a:r>
              <a:rPr kumimoji="0" lang="ru-RU" sz="20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х</a:t>
            </a:r>
            <a:r>
              <a:rPr kumimoji="0" lang="ru-RU" sz="20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оксидов более активными металлами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1" u="none" strike="noStrike" kern="0" cap="none" spc="0" normalizeH="0" baseline="0" noProof="0" dirty="0" smtClean="0">
              <a:ln>
                <a:noFill/>
              </a:ln>
              <a:solidFill>
                <a:schemeClr val="folHlin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-342900" defTabSz="91440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2 Cr</a:t>
            </a:r>
            <a:r>
              <a:rPr kumimoji="0" lang="ru-RU" sz="26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</a:t>
            </a:r>
            <a:r>
              <a:rPr kumimoji="0" lang="ru-RU" sz="2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О</a:t>
            </a:r>
            <a:r>
              <a:rPr kumimoji="0" lang="ru-RU" sz="26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3  </a:t>
            </a:r>
            <a:r>
              <a:rPr kumimoji="0" lang="ru-RU" sz="2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+ 4 </a:t>
            </a:r>
            <a:r>
              <a:rPr kumimoji="0" lang="ru-RU" sz="2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Al</a:t>
            </a:r>
            <a:r>
              <a:rPr kumimoji="0" lang="ru-RU" sz="2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→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600" i="1" kern="0" dirty="0" smtClean="0">
                <a:latin typeface="+mj-lt"/>
              </a:rPr>
              <a:t>                 </a:t>
            </a:r>
            <a:r>
              <a:rPr kumimoji="0" lang="ru-RU" sz="2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4 </a:t>
            </a:r>
            <a:r>
              <a:rPr kumimoji="0" lang="ru-RU" sz="2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Cr+</a:t>
            </a:r>
            <a:r>
              <a:rPr kumimoji="0" lang="ru-RU" sz="2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2 Al</a:t>
            </a:r>
            <a:r>
              <a:rPr kumimoji="0" lang="ru-RU" sz="2600" b="0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</a:t>
            </a:r>
            <a:r>
              <a:rPr kumimoji="0" lang="ru-RU" sz="2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</a:t>
            </a:r>
            <a:r>
              <a:rPr lang="ru-RU" sz="2600" i="1" kern="0" baseline="-25000" dirty="0" smtClean="0">
                <a:latin typeface="+mj-lt"/>
              </a:rPr>
              <a:t>3</a:t>
            </a:r>
            <a:endParaRPr kumimoji="0" lang="ru-RU" sz="2600" b="0" i="1" u="none" strike="noStrike" kern="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1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ru-RU" sz="1600" b="1" i="1" u="none" strike="noStrike" kern="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1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1" u="none" strike="noStrike" kern="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0"/>
            <a:ext cx="6991640" cy="6771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Тест «Металлы».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Инструкция: выберите 1 правильный ответ, время выполнения 5 минут.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Вариант 1.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№ Задание Варианты ответов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Выберите группу элементов, в которой находятся только металлы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Al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As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P;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Mg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Ca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Si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K,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Ca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Pb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Атом магния имеет электронную конфигурацию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1s22s22p63s2;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1s22s22p53s2;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1s22s22p63s1.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Укажите общее в строении атомов 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Mg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Al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два электрона на последнем электронном слое;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три электрона на последнем электронном слое;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одинаковое число электронных слоев.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Металлический натрий проявляет свойства: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окислителя или восстановителя, в зависимости от условий;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только восстановителя;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только окислителя.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Металлические свойства кальция сильнее, чем у                    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а) магния;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стронция;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калия.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 Тип связи в простом веществе калия                              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а) ионная;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металлическая;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ковалентная полярная.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571472" y="0"/>
            <a:ext cx="714380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Вариант 2.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Задание Варианты ответов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Выберите группу элементов, в которой находятся только металлы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Cu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Zn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Ag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Na,Se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Cl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Ni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Fe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I.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Атом натрия имеет электронную конфигурацию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а) 1s22s22p63s23p1;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1s22s22p63s2;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1s22s22p63s1.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Укажите общее в строении атомов 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Li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K                                                                             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два электрона на последнем электронном слое;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одинаковое число электронных слоев;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один электрон на последнем электронном слое.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Металлический кальций проявляет свойства:                  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а) только окислителя;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только восстановителя;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окислителя или восстановителя, в зависимости от условий.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Металлические свойства натрия слабее, чем у                  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а) магния;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калия;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лития.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 Какой из металлов не встречается в природе в свободном состоянии?                                                                                                     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серебро;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алюминий; </a:t>
            </a:r>
            <a:b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золото. 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857224" y="0"/>
            <a:ext cx="6858048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После выполнения теста сверьтесь с ответами.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Если у вас нет ошибок, то поставьте «5»,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если одна ошибка, то поставьте «4»,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если две-три ошибки, то «3».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Если у вас четыре ошибке и больше, то выполните работу над ошибками дома,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изучив  соответствующий материал по учебнику ,                       я вас выслушаю на зачете.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Ответы:</a:t>
            </a:r>
          </a:p>
          <a:p>
            <a:pPr lvl="0"/>
            <a:r>
              <a:rPr lang="ru-RU" sz="2000" b="1" dirty="0" smtClean="0">
                <a:solidFill>
                  <a:srgbClr val="002060"/>
                </a:solidFill>
              </a:rPr>
              <a:t>вариант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1-в; 2-а; 3 – в; 4 –б;5 – а; 6 – б.</a:t>
            </a:r>
          </a:p>
          <a:p>
            <a:pPr lvl="0"/>
            <a:r>
              <a:rPr lang="ru-RU" sz="2000" b="1" dirty="0" smtClean="0">
                <a:solidFill>
                  <a:srgbClr val="002060"/>
                </a:solidFill>
              </a:rPr>
              <a:t>вариант</a:t>
            </a:r>
          </a:p>
          <a:p>
            <a:pPr lvl="0"/>
            <a:r>
              <a:rPr lang="ru-RU" sz="2000" b="1" dirty="0" smtClean="0">
                <a:solidFill>
                  <a:srgbClr val="002060"/>
                </a:solidFill>
              </a:rPr>
              <a:t>а; 2-в; 3 – в; 4 –б;5 – б; 6 – б.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Физминутка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Теперь немного отдохнем,  глазами поведем и   в таблице Д.И.Менделеева найдем. (Переведите с химического на общепринятый  язык следующие выражения):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Не все то </a:t>
            </a:r>
            <a:r>
              <a:rPr lang="ru-RU" b="1" dirty="0" err="1" smtClean="0">
                <a:solidFill>
                  <a:srgbClr val="002060"/>
                </a:solidFill>
              </a:rPr>
              <a:t>аурум</a:t>
            </a:r>
            <a:r>
              <a:rPr lang="ru-RU" b="1" dirty="0" smtClean="0">
                <a:solidFill>
                  <a:srgbClr val="002060"/>
                </a:solidFill>
              </a:rPr>
              <a:t>, что блестит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в) </a:t>
            </a:r>
            <a:r>
              <a:rPr lang="ru-RU" b="1" dirty="0" err="1" smtClean="0">
                <a:solidFill>
                  <a:srgbClr val="002060"/>
                </a:solidFill>
              </a:rPr>
              <a:t>Феррумный</a:t>
            </a:r>
            <a:r>
              <a:rPr lang="ru-RU" b="1" dirty="0" smtClean="0">
                <a:solidFill>
                  <a:srgbClr val="002060"/>
                </a:solidFill>
              </a:rPr>
              <a:t> характер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Слово - </a:t>
            </a:r>
            <a:r>
              <a:rPr lang="ru-RU" b="1" dirty="0" err="1" smtClean="0">
                <a:solidFill>
                  <a:srgbClr val="002060"/>
                </a:solidFill>
              </a:rPr>
              <a:t>аргентум</a:t>
            </a:r>
            <a:r>
              <a:rPr lang="ru-RU" b="1" dirty="0" smtClean="0">
                <a:solidFill>
                  <a:srgbClr val="002060"/>
                </a:solidFill>
              </a:rPr>
              <a:t>, а молчание – </a:t>
            </a:r>
            <a:r>
              <a:rPr lang="ru-RU" b="1" dirty="0" err="1" smtClean="0">
                <a:solidFill>
                  <a:srgbClr val="002060"/>
                </a:solidFill>
              </a:rPr>
              <a:t>аурум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За </a:t>
            </a:r>
            <a:r>
              <a:rPr lang="ru-RU" b="1" dirty="0" err="1" smtClean="0">
                <a:solidFill>
                  <a:srgbClr val="002060"/>
                </a:solidFill>
              </a:rPr>
              <a:t>купрумный</a:t>
            </a:r>
            <a:r>
              <a:rPr lang="ru-RU" b="1" dirty="0" smtClean="0">
                <a:solidFill>
                  <a:srgbClr val="002060"/>
                </a:solidFill>
              </a:rPr>
              <a:t> грош удавился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Химические свойства металлов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Восстановительную активность металла в химических реакциях, протекающих в водных растворах, отражает его положение в электрохимическом ряду напряжений металлов, или ряду стандартных электродных потенциалов металлов.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857232"/>
            <a:ext cx="678661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Цель урока: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Обобщить и углубить знания о металлах, общих сведениях о металлах, строении их атомов, способах получения, свойствах и областях применения. 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29510" cy="117348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взаимодействие металлов с простыми веществами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 общем виде можно выразить следующим образом: 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M0 + неM0 → </a:t>
            </a:r>
            <a:r>
              <a:rPr lang="ru-RU" b="1" dirty="0" err="1" smtClean="0">
                <a:solidFill>
                  <a:srgbClr val="002060"/>
                </a:solidFill>
              </a:rPr>
              <a:t>M+n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неM-n</a:t>
            </a:r>
            <a:r>
              <a:rPr lang="ru-RU" b="1" dirty="0" smtClean="0">
                <a:solidFill>
                  <a:srgbClr val="002060"/>
                </a:solidFill>
              </a:rPr>
              <a:t> 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err="1" smtClean="0">
                <a:solidFill>
                  <a:srgbClr val="002060"/>
                </a:solidFill>
              </a:rPr>
              <a:t>вос-ль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ок-ль</a:t>
            </a:r>
            <a:r>
              <a:rPr lang="ru-RU" b="1" dirty="0" smtClean="0">
                <a:solidFill>
                  <a:srgbClr val="002060"/>
                </a:solidFill>
              </a:rPr>
              <a:t>      соль 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В этих реакциях атомы металлов отдают электроны, т.е. являются восстановителями, а неметаллы принимают электроны, т.е. являются окислителями.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i="1" u="sng" dirty="0" smtClean="0"/>
              <a:t> </a:t>
            </a:r>
            <a:r>
              <a:rPr lang="ru-RU" i="1" u="sng" dirty="0" smtClean="0">
                <a:solidFill>
                  <a:schemeClr val="tx2">
                    <a:lumMod val="75000"/>
                  </a:schemeClr>
                </a:solidFill>
              </a:rPr>
              <a:t>Взаимодействие с водой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Clr>
                <a:srgbClr val="FFCC66"/>
              </a:buClr>
              <a:defRPr/>
            </a:pPr>
            <a:r>
              <a:rPr lang="ru-RU" sz="2800" dirty="0" smtClean="0"/>
              <a:t>Щелочные и щелочноземельные </a:t>
            </a:r>
            <a:r>
              <a:rPr lang="ru-RU" sz="2800" dirty="0" err="1" smtClean="0"/>
              <a:t>Ме</a:t>
            </a:r>
            <a:r>
              <a:rPr lang="ru-RU" sz="2800" dirty="0" smtClean="0"/>
              <a:t> </a:t>
            </a:r>
            <a:r>
              <a:rPr lang="ru-RU" sz="2800" dirty="0" smtClean="0">
                <a:sym typeface="Wingdings" pitchFamily="2" charset="2"/>
              </a:rPr>
              <a:t>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ym typeface="Wingdings" pitchFamily="2" charset="2"/>
              </a:rPr>
              <a:t> Щелочи</a:t>
            </a:r>
            <a:endParaRPr lang="en-US" sz="2800" dirty="0" smtClean="0">
              <a:sym typeface="Wingdings" pitchFamily="2" charset="2"/>
            </a:endParaRPr>
          </a:p>
          <a:p>
            <a:pPr eaLnBrk="1" hangingPunct="1">
              <a:lnSpc>
                <a:spcPct val="180000"/>
              </a:lnSpc>
              <a:buFont typeface="Wingdings" pitchFamily="2" charset="2"/>
              <a:buNone/>
              <a:defRPr/>
            </a:pPr>
            <a:r>
              <a:rPr lang="ru-RU" sz="1000" dirty="0" smtClean="0">
                <a:sym typeface="Wingdings" pitchFamily="2" charset="2"/>
              </a:rPr>
              <a:t>                    </a:t>
            </a:r>
            <a:r>
              <a:rPr lang="en-US" sz="1000" dirty="0" smtClean="0">
                <a:sym typeface="Wingdings" pitchFamily="2" charset="2"/>
              </a:rPr>
              <a:t>                                               </a:t>
            </a:r>
            <a:r>
              <a:rPr lang="en-US" sz="1000" i="1" dirty="0" smtClean="0">
                <a:sym typeface="Wingdings" pitchFamily="2" charset="2"/>
              </a:rPr>
              <a:t>0                      +1                                  +1                               0</a:t>
            </a:r>
            <a:endParaRPr lang="ru-RU" sz="1000" i="1" dirty="0" smtClean="0">
              <a:sym typeface="Wingdings" pitchFamily="2" charset="2"/>
            </a:endParaRPr>
          </a:p>
          <a:p>
            <a:pPr algn="ctr"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2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Na + 2H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2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O = 2NaOH + H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2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  <a:sym typeface="Wingdings" pitchFamily="2" charset="2"/>
              </a:rPr>
              <a:t>↑</a:t>
            </a:r>
          </a:p>
          <a:p>
            <a:pPr eaLnBrk="1" hangingPunct="1">
              <a:lnSpc>
                <a:spcPct val="130000"/>
              </a:lnSpc>
              <a:buClr>
                <a:srgbClr val="FFCC66"/>
              </a:buClr>
              <a:defRPr/>
            </a:pPr>
            <a:r>
              <a:rPr lang="ru-RU" sz="2800" dirty="0" smtClean="0">
                <a:cs typeface="Arial" pitchFamily="34" charset="0"/>
                <a:sym typeface="Wingdings" pitchFamily="2" charset="2"/>
              </a:rPr>
              <a:t>Менее активные </a:t>
            </a:r>
            <a:r>
              <a:rPr lang="ru-RU" sz="2800" dirty="0" err="1" smtClean="0">
                <a:cs typeface="Arial" pitchFamily="34" charset="0"/>
                <a:sym typeface="Wingdings" pitchFamily="2" charset="2"/>
              </a:rPr>
              <a:t>Ме</a:t>
            </a:r>
            <a:r>
              <a:rPr lang="ru-RU" sz="2800" dirty="0" smtClean="0">
                <a:cs typeface="Arial" pitchFamily="34" charset="0"/>
                <a:sym typeface="Wingdings" pitchFamily="2" charset="2"/>
              </a:rPr>
              <a:t> </a:t>
            </a:r>
            <a:r>
              <a:rPr lang="ru-RU" sz="1800" dirty="0" smtClean="0">
                <a:sym typeface="Wingdings" pitchFamily="2" charset="2"/>
              </a:rPr>
              <a:t>(раскаленные) </a:t>
            </a:r>
            <a:r>
              <a:rPr lang="ru-RU" sz="2800" dirty="0" smtClean="0">
                <a:sym typeface="Wingdings" pitchFamily="2" charset="2"/>
              </a:rPr>
              <a:t> оксид</a:t>
            </a:r>
          </a:p>
          <a:p>
            <a:pPr algn="ctr" eaLnBrk="1" hangingPunct="1">
              <a:lnSpc>
                <a:spcPct val="130000"/>
              </a:lnSpc>
              <a:buClr>
                <a:srgbClr val="FFCC66"/>
              </a:buClr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3Fe + 4H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2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O = Fe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3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O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4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 + 4H</a:t>
            </a:r>
            <a:r>
              <a:rPr lang="en-US" sz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sym typeface="Wingdings" pitchFamily="2" charset="2"/>
              </a:rPr>
              <a:t>2</a:t>
            </a:r>
            <a:r>
              <a:rPr lang="en-US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  <a:sym typeface="Wingdings" pitchFamily="2" charset="2"/>
              </a:rPr>
              <a:t>↑</a:t>
            </a:r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sym typeface="Wingdings" pitchFamily="2" charset="2"/>
            </a:endParaRPr>
          </a:p>
          <a:p>
            <a:pPr eaLnBrk="1" hangingPunct="1">
              <a:lnSpc>
                <a:spcPct val="130000"/>
              </a:lnSpc>
              <a:buClr>
                <a:srgbClr val="FFCC66"/>
              </a:buClr>
              <a:defRPr/>
            </a:pPr>
            <a:r>
              <a:rPr lang="en-US" sz="2800" dirty="0" smtClean="0">
                <a:sym typeface="Wingdings" pitchFamily="2" charset="2"/>
              </a:rPr>
              <a:t>Ag, Au, Pt, Hg, Cu </a:t>
            </a:r>
            <a:r>
              <a:rPr lang="ru-RU" sz="2800" dirty="0" smtClean="0">
                <a:sym typeface="Wingdings" pitchFamily="2" charset="2"/>
              </a:rPr>
              <a:t>с водой не взаимодействуют</a:t>
            </a:r>
            <a:endParaRPr lang="en-US" sz="2800" dirty="0" smtClean="0">
              <a:sym typeface="Wingdings" pitchFamily="2" charset="2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i="1" u="sng" dirty="0" smtClean="0">
                <a:solidFill>
                  <a:schemeClr val="tx2">
                    <a:lumMod val="75000"/>
                  </a:schemeClr>
                </a:solidFill>
              </a:rPr>
              <a:t> Взаимодействие с кислотами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7605736" cy="5038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Mg + H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SO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4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= MgSO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+ H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↑</a:t>
            </a: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pitchFamily="34" charset="0"/>
            </a:endParaRPr>
          </a:p>
          <a:p>
            <a:pPr algn="ctr" eaLnBrk="1" hangingPunct="1"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Zn +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SO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4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= ZnSO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+ H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↑</a:t>
            </a:r>
          </a:p>
          <a:p>
            <a:pPr algn="ctr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Cu + H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2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SO</a:t>
            </a:r>
            <a:r>
              <a:rPr lang="en-US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4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 =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2800" dirty="0" smtClean="0">
              <a:solidFill>
                <a:srgbClr val="FFCC66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pitchFamily="34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u="sng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Вывод:</a:t>
            </a:r>
            <a:r>
              <a:rPr lang="ru-RU" sz="2800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Ме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, стоящие в ряду напряжений левее водорода, вытесняют его из растворов кислот, а стоящие правее – не вытесняют водород из растворов кислот</a:t>
            </a:r>
            <a:endParaRPr lang="en-US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pitchFamily="34" charset="0"/>
            </a:endParaRPr>
          </a:p>
          <a:p>
            <a:pPr eaLnBrk="1" hangingPunct="1">
              <a:defRPr/>
            </a:pP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188640"/>
            <a:ext cx="6143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Взаимодействие металлов с солями</a:t>
            </a:r>
            <a:endParaRPr lang="ru-RU" sz="3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786314" y="2786058"/>
            <a:ext cx="31335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Fe + CuSO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→ Cu↓ +FeSO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00628" y="3286125"/>
            <a:ext cx="21271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o           2+            o           2+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Fe + Cu → Cu + Fe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24452" y="3929066"/>
            <a:ext cx="3819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(окислительно-восстановительная реакция)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4500562" y="4140369"/>
            <a:ext cx="39233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en-US" sz="16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Cu + 2AgNO</a:t>
            </a:r>
            <a:r>
              <a:rPr kumimoji="0" lang="en-US" sz="16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→ Cu(NO</a:t>
            </a:r>
            <a:r>
              <a:rPr kumimoji="0" lang="en-US" sz="16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16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+ 2Ag↓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786314" y="4857760"/>
            <a:ext cx="25574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o              +              2+           o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Cu + 2Ag → Cu + Ag↓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" name="Рисунок 14" descr="video_428283_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2000240"/>
            <a:ext cx="3816424" cy="2866559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Упражнение </a:t>
            </a:r>
            <a:endParaRPr lang="ru-RU" i="1" u="sng" dirty="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Clr>
                <a:srgbClr val="993300"/>
              </a:buClr>
              <a:buFont typeface="Wingdings" pitchFamily="2" charset="2"/>
              <a:buChar char="v"/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Допишите практически осуществимые реакции:</a:t>
            </a:r>
          </a:p>
          <a:p>
            <a:pPr lvl="1" eaLnBrk="1" hangingPunct="1">
              <a:lnSpc>
                <a:spcPct val="90000"/>
              </a:lnSpc>
              <a:buClr>
                <a:srgbClr val="993300"/>
              </a:buClr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а) 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Fe + </a:t>
            </a:r>
            <a:r>
              <a:rPr lang="en-US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HCl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→</a:t>
            </a:r>
          </a:p>
          <a:p>
            <a:pPr lvl="1" eaLnBrk="1" hangingPunct="1">
              <a:lnSpc>
                <a:spcPct val="90000"/>
              </a:lnSpc>
              <a:buClr>
                <a:srgbClr val="993300"/>
              </a:buClr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б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) Ag + H</a:t>
            </a:r>
            <a:r>
              <a:rPr lang="en-US" sz="36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3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PO</a:t>
            </a:r>
            <a:r>
              <a:rPr lang="en-US" sz="36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4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 →</a:t>
            </a:r>
          </a:p>
          <a:p>
            <a:pPr lvl="1" eaLnBrk="1" hangingPunct="1">
              <a:lnSpc>
                <a:spcPct val="90000"/>
              </a:lnSpc>
              <a:buClr>
                <a:srgbClr val="993300"/>
              </a:buClr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в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) Al + </a:t>
            </a:r>
            <a:r>
              <a:rPr lang="en-US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HCl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 →</a:t>
            </a:r>
          </a:p>
          <a:p>
            <a:pPr lvl="1" eaLnBrk="1" hangingPunct="1">
              <a:lnSpc>
                <a:spcPct val="90000"/>
              </a:lnSpc>
              <a:buClr>
                <a:srgbClr val="993300"/>
              </a:buClr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г) 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Zn + </a:t>
            </a:r>
            <a:r>
              <a:rPr lang="en-US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Pb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(NO</a:t>
            </a:r>
            <a:r>
              <a:rPr lang="en-US" sz="36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3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)</a:t>
            </a:r>
            <a:r>
              <a:rPr lang="en-US" sz="36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2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 →</a:t>
            </a:r>
          </a:p>
          <a:p>
            <a:pPr lvl="1" eaLnBrk="1" hangingPunct="1">
              <a:lnSpc>
                <a:spcPct val="90000"/>
              </a:lnSpc>
              <a:buClr>
                <a:srgbClr val="993300"/>
              </a:buClr>
              <a:buFont typeface="Wingdings" pitchFamily="2" charset="2"/>
              <a:buNone/>
              <a:defRPr/>
            </a:pPr>
            <a:r>
              <a:rPr lang="ru-RU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д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) 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Fe + MgCl</a:t>
            </a:r>
            <a:r>
              <a:rPr lang="en-US" sz="36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2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 →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dirty="0" smtClean="0">
              <a:solidFill>
                <a:schemeClr val="folHlink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208162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ЭКПЕРИМЕНТАЛЬНОЕ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ЗАДАНИЕ 1.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3600" b="1" dirty="0" smtClean="0">
              <a:solidFill>
                <a:srgbClr val="00206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Распознать предложенные вещества: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хлорид натрия, хлорид бария.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Что является реактивом на соли бария?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Записать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соответствующие уравнения реакций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молекулярном, полном ионном,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сокращенном ионном виде.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571480"/>
            <a:ext cx="59293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Решить задачу:</a:t>
            </a:r>
          </a:p>
          <a:p>
            <a:endParaRPr lang="ru-RU" sz="3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Чему равна масса практическая сульфата бария, который получен при взаимодействии 15г хлорида бария с серной кислотой, если выход продукта составляет 93%.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600" dirty="0" smtClean="0">
                <a:solidFill>
                  <a:schemeClr val="accent1">
                    <a:lumMod val="75000"/>
                  </a:schemeClr>
                </a:solidFill>
              </a:rPr>
              <a:t>Экспериментальная задача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       </a:t>
            </a:r>
            <a:endParaRPr lang="ru-RU" dirty="0" smtClean="0">
              <a:solidFill>
                <a:schemeClr val="folHlink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Доказать, что выданные вещества содержат ионы железа (</a:t>
            </a: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II)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,ионы железа</a:t>
            </a:r>
            <a:r>
              <a:rPr lang="en-US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(III)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</a:p>
          <a:p>
            <a:pPr eaLnBrk="1" hangingPunct="1"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Из реактивов имеется гидроксид натрия</a:t>
            </a:r>
            <a:r>
              <a:rPr lang="ru-RU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6" y="1357297"/>
          <a:ext cx="6429421" cy="3351863"/>
        </p:xfrm>
        <a:graphic>
          <a:graphicData uri="http://schemas.openxmlformats.org/drawingml/2006/table">
            <a:tbl>
              <a:tblPr/>
              <a:tblGrid>
                <a:gridCol w="1728757"/>
                <a:gridCol w="2613442"/>
                <a:gridCol w="2087222"/>
              </a:tblGrid>
              <a:tr h="8379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800" b="1" i="1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FeSO</a:t>
                      </a:r>
                      <a:r>
                        <a:rPr lang="ru-RU" sz="2800" b="1" i="1" baseline="-250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2800" b="1" i="1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FeCl</a:t>
                      </a:r>
                      <a:r>
                        <a:rPr lang="ru-RU" sz="2800" b="1" i="1" baseline="-250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38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1" i="1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NaOH</a:t>
                      </a:r>
                      <a:endParaRPr lang="ru-RU" sz="2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273B2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Осадок болотного цвета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Осадок бурого цвета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3689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«Человек не может обойтись без металлов. Если бы не было металлов, люди бы влачили омерзительную жизнь среди диких животных»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</a:t>
            </a:r>
            <a:r>
              <a:rPr lang="ru-RU" sz="2400" b="1" dirty="0" smtClean="0">
                <a:solidFill>
                  <a:srgbClr val="002060"/>
                </a:solidFill>
              </a:rPr>
              <a:t>Георг </a:t>
            </a:r>
            <a:r>
              <a:rPr lang="ru-RU" sz="2400" b="1" dirty="0" err="1" smtClean="0">
                <a:solidFill>
                  <a:srgbClr val="002060"/>
                </a:solidFill>
              </a:rPr>
              <a:t>Агрикола</a:t>
            </a:r>
            <a:r>
              <a:rPr lang="ru-RU" sz="2400" b="1" dirty="0" smtClean="0">
                <a:solidFill>
                  <a:srgbClr val="002060"/>
                </a:solidFill>
              </a:rPr>
              <a:t> – виднейший немецкий                   мыслитель, автор многих трудов по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</a:rPr>
              <a:t>                    металлургии</a:t>
            </a:r>
            <a:endParaRPr lang="ru-RU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а 2 из 782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643188" cy="2286000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7171" name="Picture 4" descr="Картинка 8 из 782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286000"/>
            <a:ext cx="2652713" cy="2357438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7172" name="Picture 6" descr="Картинка 14 из 7825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643438"/>
            <a:ext cx="2643188" cy="2214562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7173" name="Picture 8" descr="http://www.swsb.ru/files/DragMetall_clip_image002.jpg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43188" y="2286000"/>
            <a:ext cx="2428875" cy="2357438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7174" name="Picture 10" descr="Картинка 1 из 36397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643188" y="0"/>
            <a:ext cx="2428875" cy="2286000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7175" name="Picture 12" descr="Картинка 10 из 36397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643188" y="4643438"/>
            <a:ext cx="2411412" cy="2214562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7176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072063" y="0"/>
            <a:ext cx="2857500" cy="2286000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7177" name="Picture 1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072063" y="2286000"/>
            <a:ext cx="2928937" cy="2357438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  <p:pic>
        <p:nvPicPr>
          <p:cNvPr id="7178" name="Picture 1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072063" y="4643438"/>
            <a:ext cx="2928937" cy="2214562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36868" name="Picture 4" descr="c8586b6056972972417a5b7adbabaa2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1"/>
            <a:ext cx="3714743" cy="278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palm_m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642918"/>
            <a:ext cx="335758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0_18039_b1f9651d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2428868"/>
            <a:ext cx="3675060" cy="2595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Файл:Металлы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071918"/>
            <a:ext cx="357186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Картинка 29 из 11031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43570" y="4191003"/>
            <a:ext cx="3143272" cy="2666997"/>
          </a:xfrm>
          <a:prstGeom prst="rect">
            <a:avLst/>
          </a:prstGeom>
          <a:noFill/>
          <a:ln w="38100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xit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692945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ГРАФИЧЕСКИЙ ДИКТАНТ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857232"/>
          <a:ext cx="6451629" cy="3929089"/>
        </p:xfrm>
        <a:graphic>
          <a:graphicData uri="http://schemas.openxmlformats.org/drawingml/2006/table">
            <a:tbl>
              <a:tblPr/>
              <a:tblGrid>
                <a:gridCol w="1552867"/>
                <a:gridCol w="745445"/>
                <a:gridCol w="692937"/>
                <a:gridCol w="692076"/>
                <a:gridCol w="692076"/>
                <a:gridCol w="692076"/>
                <a:gridCol w="692076"/>
                <a:gridCol w="692076"/>
              </a:tblGrid>
              <a:tr h="13096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21586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СВОЙСТВА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ЭЛЕМЕНТ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8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Литий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6548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Кальций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8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Бериллий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6548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Калий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0" y="0"/>
            <a:ext cx="764383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u="sng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Вопросы графического диктанта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1.Является самым легким металлом.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2.Содержит 1 электрон на внешнем энергетическом уровне.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3.При горении в кислороде образует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пероксид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4.Во всех соединениях имеет степень окисления +2.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5.Его открыл ученый Дэви.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6.Наличием солей этого металла обусловлена жесткость воды.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7.В переводе с греческого языка его название означает камень.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1000100" y="0"/>
            <a:ext cx="6072230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chemeClr val="tx2">
                  <a:lumMod val="50000"/>
                </a:schemeClr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Критерии выставления оценок записаны на доске.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Оценка «5» - нет ошибок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Оценка «4» - допущена 1 ошибка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Оценка «3» - допущено 2 или 3 ошибки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Оценка «2» - допущено 4 и более ошибок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8" y="2570226"/>
          <a:ext cx="6523065" cy="2716163"/>
        </p:xfrm>
        <a:graphic>
          <a:graphicData uri="http://schemas.openxmlformats.org/drawingml/2006/table">
            <a:tbl>
              <a:tblPr/>
              <a:tblGrid>
                <a:gridCol w="1570062"/>
                <a:gridCol w="753699"/>
                <a:gridCol w="700609"/>
                <a:gridCol w="699739"/>
                <a:gridCol w="699739"/>
                <a:gridCol w="699739"/>
                <a:gridCol w="699739"/>
                <a:gridCol w="699739"/>
              </a:tblGrid>
              <a:tr h="9053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21586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СВОЙСТВА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ЭЛЕМЕНТ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6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Литий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526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Кальций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6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Бериллий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526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Калий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3184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Рефлексия.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b="1" dirty="0" smtClean="0"/>
              <a:t>Выполнили ли мы все поставленные задачи? (Слайд №3).</a:t>
            </a:r>
          </a:p>
          <a:p>
            <a:r>
              <a:rPr lang="ru-RU" b="1" dirty="0" smtClean="0"/>
              <a:t>- На сколько активно работал каждый из вас?</a:t>
            </a:r>
          </a:p>
          <a:p>
            <a:r>
              <a:rPr lang="ru-RU" b="1" dirty="0" smtClean="0"/>
              <a:t>(учащиеся оценивают свою работу и поднимают сигнальные карточки:</a:t>
            </a:r>
          </a:p>
          <a:p>
            <a:r>
              <a:rPr lang="ru-RU" b="1" dirty="0" smtClean="0"/>
              <a:t> красная - активно, зеленая - не достаточно активно, желтая- не активно).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Домашнее задание</a:t>
            </a: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</a:rPr>
              <a:t>Повторить § 4 - 14.</a:t>
            </a:r>
          </a:p>
          <a:p>
            <a:pPr lvl="0"/>
            <a:r>
              <a:rPr lang="ru-RU" sz="3600" b="1" dirty="0" smtClean="0">
                <a:solidFill>
                  <a:srgbClr val="002060"/>
                </a:solidFill>
              </a:rPr>
              <a:t>Закончить проектные работы по теме «Металлы»</a:t>
            </a:r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85786" y="0"/>
            <a:ext cx="678661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Металлом называется твердое, непрозрачное и светлое тело, которое в огне плавится и холодное ковать можно».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М.В.Ломоносов.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Металлы- восстановители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</a:rPr>
              <a:t>Атомы </a:t>
            </a:r>
            <a:r>
              <a:rPr lang="ru-RU" b="1" dirty="0" err="1" smtClean="0">
                <a:solidFill>
                  <a:srgbClr val="002060"/>
                </a:solidFill>
              </a:rPr>
              <a:t>Ме</a:t>
            </a:r>
            <a:r>
              <a:rPr lang="ru-RU" b="1" dirty="0" smtClean="0">
                <a:solidFill>
                  <a:srgbClr val="002060"/>
                </a:solidFill>
              </a:rPr>
              <a:t> имеют сравнительно большие радиусы поэтому электроны значительно удалены от ядра и слабо с ним связаны.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</a:rPr>
              <a:t>У наиболее активных металлов на внешнем уровне 1-3 электрона.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Исключение: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Ge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Sn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Pb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─ 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электрона</a:t>
            </a:r>
          </a:p>
          <a:p>
            <a:pPr>
              <a:buNone/>
            </a:pPr>
            <a:r>
              <a:rPr lang="en-US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Sb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Bi    ─     5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электронов;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           ─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6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электр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онов</a:t>
            </a:r>
          </a:p>
          <a:p>
            <a:pPr>
              <a:buNone/>
            </a:pPr>
            <a:r>
              <a:rPr lang="ru-RU" sz="2800" b="1" dirty="0" err="1" smtClean="0">
                <a:solidFill>
                  <a:srgbClr val="002060"/>
                </a:solidFill>
              </a:rPr>
              <a:t>Ме</a:t>
            </a:r>
            <a:r>
              <a:rPr lang="ru-RU" sz="2800" b="1" dirty="0" smtClean="0">
                <a:solidFill>
                  <a:srgbClr val="002060"/>
                </a:solidFill>
              </a:rPr>
              <a:t> легко отдают валентные электроны и являются восстановителями</a:t>
            </a:r>
          </a:p>
          <a:p>
            <a:pPr>
              <a:buNone/>
            </a:pP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Кристаллическая решетка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0324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Металлическая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в ее узлах находятся положительно заряженные ионы, а между ними свободно перемещаются электроны. Наличие последних объясняет высокую электропроводность и теплопроводность, а также способность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поддаваться механической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обработке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91672" y="3905672"/>
            <a:ext cx="2952328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Физические свойства металлов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0009-009-Fizicheskie-svojst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6143668" cy="4572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Агрегатное состояние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металлы  твердые, исключение ртуть - единственный жидкий металл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Documents and Settings\Admin\Мои документы\Мои рисунки\0007-007-Ртуть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071678"/>
            <a:ext cx="4071965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250</TotalTime>
  <Words>1349</Words>
  <Application>Microsoft Office PowerPoint</Application>
  <PresentationFormat>Экран (4:3)</PresentationFormat>
  <Paragraphs>269</Paragraphs>
  <Slides>45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Изящная</vt:lpstr>
      <vt:lpstr>Обобщающий урок          в 9 классе по теме «металлы»</vt:lpstr>
      <vt:lpstr>Слайд 2</vt:lpstr>
      <vt:lpstr>Слайд 3</vt:lpstr>
      <vt:lpstr>Слайд 4</vt:lpstr>
      <vt:lpstr>Слайд 5</vt:lpstr>
      <vt:lpstr>Металлы- восстановители</vt:lpstr>
      <vt:lpstr>Кристаллическая решетка</vt:lpstr>
      <vt:lpstr>Физические свойства металлов</vt:lpstr>
      <vt:lpstr>Агрегатное состояние</vt:lpstr>
      <vt:lpstr>Твёрдость</vt:lpstr>
      <vt:lpstr>Температура плавления</vt:lpstr>
      <vt:lpstr>Пластичность </vt:lpstr>
      <vt:lpstr>Плотность</vt:lpstr>
      <vt:lpstr>Электропроводность</vt:lpstr>
      <vt:lpstr>Теплопроводность</vt:lpstr>
      <vt:lpstr>Металлический блеск</vt:lpstr>
      <vt:lpstr>Слайд 17</vt:lpstr>
      <vt:lpstr>Слайд 18</vt:lpstr>
      <vt:lpstr>Промышленные способы получения металлов</vt:lpstr>
      <vt:lpstr>Пирометаллургический способ</vt:lpstr>
      <vt:lpstr>Электрометаллургический способ</vt:lpstr>
      <vt:lpstr>Гидрометаллургический способ</vt:lpstr>
      <vt:lpstr>Слайд 23</vt:lpstr>
      <vt:lpstr>Слайд 24</vt:lpstr>
      <vt:lpstr>Слайд 25</vt:lpstr>
      <vt:lpstr>Слайд 26</vt:lpstr>
      <vt:lpstr>Слайд 27</vt:lpstr>
      <vt:lpstr>Физминутка </vt:lpstr>
      <vt:lpstr>            Химические свойства металлов</vt:lpstr>
      <vt:lpstr>взаимодействие металлов с простыми веществами</vt:lpstr>
      <vt:lpstr> Взаимодействие с водой</vt:lpstr>
      <vt:lpstr> Взаимодействие с кислотами</vt:lpstr>
      <vt:lpstr>Слайд 33</vt:lpstr>
      <vt:lpstr>  Упражнение </vt:lpstr>
      <vt:lpstr>Слайд 35</vt:lpstr>
      <vt:lpstr>Слайд 36</vt:lpstr>
      <vt:lpstr>Экспериментальная задача</vt:lpstr>
      <vt:lpstr>Слайд 38</vt:lpstr>
      <vt:lpstr>Слайд 39</vt:lpstr>
      <vt:lpstr>Слайд 40</vt:lpstr>
      <vt:lpstr>Слайд 41</vt:lpstr>
      <vt:lpstr>Слайд 42</vt:lpstr>
      <vt:lpstr>Слайд 43</vt:lpstr>
      <vt:lpstr>Рефлексия. </vt:lpstr>
      <vt:lpstr>Домашнее задание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30</cp:revision>
  <dcterms:created xsi:type="dcterms:W3CDTF">2017-11-24T03:38:44Z</dcterms:created>
  <dcterms:modified xsi:type="dcterms:W3CDTF">2017-12-24T18:05:13Z</dcterms:modified>
</cp:coreProperties>
</file>