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16" r:id="rId2"/>
    <p:sldId id="303" r:id="rId3"/>
    <p:sldId id="267" r:id="rId4"/>
    <p:sldId id="330" r:id="rId5"/>
    <p:sldId id="318" r:id="rId6"/>
    <p:sldId id="317" r:id="rId7"/>
    <p:sldId id="299" r:id="rId8"/>
    <p:sldId id="282" r:id="rId9"/>
    <p:sldId id="320" r:id="rId10"/>
    <p:sldId id="256" r:id="rId11"/>
    <p:sldId id="300" r:id="rId12"/>
    <p:sldId id="302" r:id="rId13"/>
    <p:sldId id="321" r:id="rId14"/>
    <p:sldId id="322" r:id="rId15"/>
    <p:sldId id="271" r:id="rId16"/>
    <p:sldId id="328" r:id="rId17"/>
    <p:sldId id="268" r:id="rId18"/>
    <p:sldId id="329" r:id="rId19"/>
    <p:sldId id="26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6600"/>
    <a:srgbClr val="4D2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F0FE63-88D1-4396-965D-930364636CE0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F8CAB1-88ED-44C2-868D-5C6C16183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452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816606-0EE3-4CF8-B565-D09C9DBB8FB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059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923928" y="6381328"/>
            <a:ext cx="28956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2240" y="6381328"/>
            <a:ext cx="2133600" cy="3651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-7417" y="-34862"/>
            <a:ext cx="6235601" cy="454398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5730" y="764704"/>
            <a:ext cx="2460766" cy="6281936"/>
          </a:xfrm>
          <a:prstGeom prst="rect">
            <a:avLst/>
          </a:prstGeom>
        </p:spPr>
      </p:pic>
      <p:sp>
        <p:nvSpPr>
          <p:cNvPr id="14" name="Прямоугольник 13"/>
          <p:cNvSpPr/>
          <p:nvPr userDrawn="1"/>
        </p:nvSpPr>
        <p:spPr>
          <a:xfrm>
            <a:off x="8175658" y="-34862"/>
            <a:ext cx="9683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solidFill>
                  <a:schemeClr val="lt1">
                    <a:alpha val="65000"/>
                  </a:schemeClr>
                </a:solidFill>
              </a:rPr>
              <a:t>bayovan</a:t>
            </a:r>
            <a:endParaRPr lang="ru-RU" dirty="0" smtClean="0">
              <a:solidFill>
                <a:schemeClr val="lt1">
                  <a:alpha val="65000"/>
                </a:schemeClr>
              </a:solidFill>
            </a:endParaRPr>
          </a:p>
          <a:p>
            <a:pPr algn="ctr"/>
            <a:endParaRPr lang="ru-RU" dirty="0">
              <a:solidFill>
                <a:schemeClr val="lt1">
                  <a:alpha val="65000"/>
                </a:schemeClr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3717032"/>
            <a:ext cx="1534482" cy="318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245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862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03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0E6A2-4D66-4BAF-B5D7-C375482B22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981193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D13D2-A963-40AF-8EEC-B20E66E30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579526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392488"/>
            <a:ext cx="2000765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879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5210687"/>
            <a:ext cx="2330664" cy="16473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63888" y="6381328"/>
            <a:ext cx="28956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381328"/>
            <a:ext cx="2133600" cy="365125"/>
          </a:xfrm>
        </p:spPr>
        <p:txBody>
          <a:bodyPr/>
          <a:lstStyle/>
          <a:p>
            <a:fld id="{76AFA178-51D4-4145-B7D0-1D648236F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121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45187" y="1268760"/>
            <a:ext cx="2263317" cy="577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262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552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1" y="3501008"/>
            <a:ext cx="2051720" cy="323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99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t>‹#›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80528" y="3212976"/>
            <a:ext cx="3104205" cy="377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328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963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3717032"/>
            <a:ext cx="1534482" cy="318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161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err="1" smtClean="0"/>
              <a:t>Четвертый</a:t>
            </a:r>
            <a:r>
              <a:rPr lang="ru-RU" dirty="0" smtClean="0"/>
              <a:t>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475656" y="63687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AF4A2-B506-4A99-8830-2F2BE284E9EF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225505" y="630932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347864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FA178-51D4-4145-B7D0-1D648236F23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8100392" y="32048"/>
            <a:ext cx="1043608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lt1">
                    <a:alpha val="61000"/>
                  </a:schemeClr>
                </a:solidFill>
              </a:rPr>
              <a:t>bayovan</a:t>
            </a:r>
            <a:endParaRPr lang="ru-RU" dirty="0">
              <a:solidFill>
                <a:schemeClr val="lt1">
                  <a:alpha val="61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179512" y="260648"/>
            <a:ext cx="8712968" cy="6222404"/>
          </a:xfrm>
          <a:prstGeom prst="roundRect">
            <a:avLst/>
          </a:prstGeom>
          <a:solidFill>
            <a:schemeClr val="bg1">
              <a:alpha val="90000"/>
            </a:schemeClr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685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uniko.ru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980728"/>
            <a:ext cx="5544616" cy="3096344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rgbClr val="FF0000"/>
                </a:solidFill>
              </a:rPr>
              <a:t> Родительское</a:t>
            </a:r>
            <a:br>
              <a:rPr lang="ru-RU" sz="5300" b="1" dirty="0" smtClean="0">
                <a:solidFill>
                  <a:srgbClr val="FF0000"/>
                </a:solidFill>
              </a:rPr>
            </a:br>
            <a:r>
              <a:rPr lang="ru-RU" sz="5300" b="1" dirty="0" smtClean="0">
                <a:solidFill>
                  <a:srgbClr val="FF0000"/>
                </a:solidFill>
              </a:rPr>
              <a:t> собрание</a:t>
            </a:r>
            <a:br>
              <a:rPr lang="ru-RU" sz="5300" b="1" dirty="0" smtClean="0">
                <a:solidFill>
                  <a:srgbClr val="FF0000"/>
                </a:solidFill>
              </a:rPr>
            </a:br>
            <a:r>
              <a:rPr lang="ru-RU" sz="5300" b="1" dirty="0" smtClean="0">
                <a:solidFill>
                  <a:srgbClr val="FF0000"/>
                </a:solidFill>
              </a:rPr>
              <a:t> в 4 классе</a:t>
            </a: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8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5112568" cy="223224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«Психологическая </a:t>
            </a:r>
            <a:r>
              <a:rPr lang="ru-RU" sz="3200" b="1" dirty="0">
                <a:solidFill>
                  <a:schemeClr val="bg1"/>
                </a:solidFill>
              </a:rPr>
              <a:t>подготовка учащихся </a:t>
            </a:r>
            <a:r>
              <a:rPr lang="ru-RU" sz="3200" b="1" dirty="0" smtClean="0">
                <a:solidFill>
                  <a:schemeClr val="bg1"/>
                </a:solidFill>
              </a:rPr>
              <a:t/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к Всероссийским проверочным работам»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07504" y="2636912"/>
            <a:ext cx="5976664" cy="1800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родительского собрания </a:t>
            </a:r>
            <a:r>
              <a:rPr lang="ru-RU" alt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r>
              <a:rPr lang="ru-RU" sz="2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помочь ребятам преодолеть трудности данного периода</a:t>
            </a:r>
            <a:r>
              <a:rPr lang="ru-RU" sz="36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.</a:t>
            </a:r>
            <a:endParaRPr lang="ru-RU" sz="36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50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92696"/>
            <a:ext cx="8352928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uk-UA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 сайте </a:t>
            </a:r>
            <a:r>
              <a:rPr lang="uk-UA" sz="44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en-US" sz="44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4ege.ru</a:t>
            </a:r>
            <a:r>
              <a:rPr lang="ru-RU" sz="44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» </a:t>
            </a:r>
            <a:r>
              <a:rPr lang="ru-RU" sz="36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ru-RU" sz="3600" b="1" u="sng" dirty="0">
                <a:hlinkClick r:id="rId2"/>
              </a:rPr>
              <a:t>НИКО (Национальные </a:t>
            </a:r>
            <a:r>
              <a:rPr lang="ru-RU" sz="3600" b="1" u="sng" dirty="0" smtClean="0">
                <a:hlinkClick r:id="rId2"/>
              </a:rPr>
              <a:t>исследования качества образования</a:t>
            </a:r>
            <a:r>
              <a:rPr lang="ru-RU" sz="3600" b="1" u="sng" dirty="0">
                <a:hlinkClick r:id="rId2"/>
              </a:rPr>
              <a:t>)</a:t>
            </a:r>
            <a:r>
              <a:rPr lang="ru-RU" sz="3200" dirty="0"/>
              <a:t> </a:t>
            </a:r>
            <a:r>
              <a:rPr lang="ru-RU" sz="4400" dirty="0"/>
              <a:t>размещен «Банк </a:t>
            </a:r>
            <a:r>
              <a:rPr lang="ru-RU" sz="4400" dirty="0" smtClean="0"/>
              <a:t>           заданий» </a:t>
            </a:r>
            <a:r>
              <a:rPr lang="uk-UA" sz="2400" b="1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можно</a:t>
            </a:r>
            <a:r>
              <a:rPr lang="uk-UA" sz="2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</a:t>
            </a:r>
            <a:r>
              <a:rPr lang="uk-UA" sz="2400" b="1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скачать</a:t>
            </a:r>
            <a:endParaRPr lang="uk-UA" sz="24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</a:pPr>
            <a:r>
              <a:rPr lang="uk-UA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400" b="1" dirty="0"/>
              <a:t> </a:t>
            </a:r>
            <a:r>
              <a:rPr lang="ru-RU" sz="3600" b="1" dirty="0">
                <a:solidFill>
                  <a:srgbClr val="002060"/>
                </a:solidFill>
              </a:rPr>
              <a:t>Демоверсии ВПР 2017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algn="ctr">
              <a:lnSpc>
                <a:spcPct val="115000"/>
              </a:lnSpc>
            </a:pPr>
            <a:r>
              <a:rPr lang="ru-RU" sz="3600" b="1" dirty="0" smtClean="0">
                <a:solidFill>
                  <a:srgbClr val="002060"/>
                </a:solidFill>
              </a:rPr>
              <a:t>для </a:t>
            </a:r>
            <a:r>
              <a:rPr lang="ru-RU" sz="3600" b="1" dirty="0">
                <a:solidFill>
                  <a:srgbClr val="002060"/>
                </a:solidFill>
              </a:rPr>
              <a:t>4 </a:t>
            </a:r>
            <a:r>
              <a:rPr lang="ru-RU" sz="3600" b="1" dirty="0" smtClean="0">
                <a:solidFill>
                  <a:srgbClr val="002060"/>
                </a:solidFill>
              </a:rPr>
              <a:t>класса</a:t>
            </a:r>
            <a:r>
              <a:rPr lang="uk-UA" sz="2400" b="1" dirty="0" smtClean="0">
                <a:solidFill>
                  <a:srgbClr val="002060"/>
                </a:solidFill>
                <a:latin typeface="Arial"/>
                <a:ea typeface="Times New Roman"/>
                <a:cs typeface="Times New Roman"/>
              </a:rPr>
              <a:t> </a:t>
            </a:r>
          </a:p>
          <a:p>
            <a:pPr algn="ctr">
              <a:lnSpc>
                <a:spcPct val="115000"/>
              </a:lnSpc>
            </a:pPr>
            <a:r>
              <a:rPr lang="uk-UA" sz="2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</a:t>
            </a:r>
            <a:r>
              <a:rPr lang="uk-UA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математика, русский язык, окружающий мир).</a:t>
            </a:r>
            <a:endParaRPr lang="uk-UA" sz="2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a typeface="Calibri"/>
                <a:cs typeface="Times New Roman"/>
              </a:rPr>
              <a:t> </a:t>
            </a:r>
            <a:endParaRPr lang="uk-UA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9905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862" y="357539"/>
            <a:ext cx="2928129" cy="4039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566156"/>
            <a:ext cx="2854077" cy="3813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379" y="260648"/>
            <a:ext cx="3075898" cy="4136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181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3843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Родителям:</a:t>
            </a:r>
            <a:endParaRPr lang="ru-RU" b="1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678738" cy="4114800"/>
          </a:xfrm>
        </p:spPr>
        <p:txBody>
          <a:bodyPr>
            <a:norm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Подбадривайте детей, хвалите их за то, что они делают хорошо.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Повышайте уверенность детей в себе, т.к. чем больше ребенок боится неудач, тем более вероятность допущения </a:t>
            </a:r>
          </a:p>
          <a:p>
            <a:pPr marL="265176" indent="-265176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ошибок.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4340" name="Picture 2" descr="C:\Documents and Settings\Психолог\Мои документы\Мои рисунки\карлсо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495458"/>
            <a:ext cx="1636712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54084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507037"/>
          </a:xfrm>
        </p:spPr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Нельзя повышать тревожность ребенка накануне экзамена – это может отрицательно сказаться на результате тестирования. </a:t>
            </a:r>
          </a:p>
          <a:p>
            <a:pPr eaLnBrk="1" hangingPunct="1">
              <a:buFontTx/>
              <a:buNone/>
            </a:pPr>
            <a:endParaRPr lang="ru-RU" altLang="ru-RU" dirty="0" smtClean="0"/>
          </a:p>
        </p:txBody>
      </p:sp>
      <p:pic>
        <p:nvPicPr>
          <p:cNvPr id="15363" name="Picture 3" descr="ослик иа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714750"/>
            <a:ext cx="2714625" cy="303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83890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496944" cy="597666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           Назначение ВПР – оценить уровень </a:t>
            </a:r>
            <a:r>
              <a:rPr lang="ru-RU" sz="2800" dirty="0">
                <a:solidFill>
                  <a:srgbClr val="FF0000"/>
                </a:solidFill>
              </a:rPr>
              <a:t>общеобразовательной подготовки обучающихся  </a:t>
            </a:r>
            <a:r>
              <a:rPr lang="ru-RU" sz="2800" dirty="0" smtClean="0">
                <a:solidFill>
                  <a:srgbClr val="FF0000"/>
                </a:solidFill>
              </a:rPr>
              <a:t>        4 </a:t>
            </a:r>
            <a:r>
              <a:rPr lang="ru-RU" sz="2800" dirty="0">
                <a:solidFill>
                  <a:srgbClr val="FF0000"/>
                </a:solidFill>
              </a:rPr>
              <a:t>класса в соответствии с требованиями ФГОС. </a:t>
            </a:r>
            <a:endParaRPr lang="ru-RU" sz="28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ru-RU" sz="2800" dirty="0" smtClean="0"/>
              <a:t>Вариант </a:t>
            </a:r>
            <a:r>
              <a:rPr lang="ru-RU" sz="2800" dirty="0"/>
              <a:t>проверочной работы </a:t>
            </a:r>
            <a:r>
              <a:rPr lang="ru-RU" sz="2800" b="1" i="1" dirty="0" smtClean="0"/>
              <a:t>по русскому языку </a:t>
            </a:r>
            <a:r>
              <a:rPr lang="ru-RU" sz="2800" dirty="0" smtClean="0"/>
              <a:t>состоит </a:t>
            </a:r>
            <a:r>
              <a:rPr lang="ru-RU" sz="2800" dirty="0"/>
              <a:t>из двух частей, которые выполняются в разные дни и различаются по содержанию и количеству заданий. </a:t>
            </a:r>
          </a:p>
          <a:p>
            <a:pPr marL="0" indent="0">
              <a:buNone/>
            </a:pPr>
            <a:r>
              <a:rPr lang="ru-RU" sz="2800" b="1" dirty="0"/>
              <a:t>Часть 1 содержит 3 задания: </a:t>
            </a:r>
            <a:r>
              <a:rPr lang="ru-RU" sz="2800" dirty="0"/>
              <a:t>диктант (задание 1) и 2 задания по написанному тексту. </a:t>
            </a:r>
          </a:p>
          <a:p>
            <a:pPr marL="0" indent="0">
              <a:buNone/>
            </a:pPr>
            <a:r>
              <a:rPr lang="ru-RU" sz="2800" dirty="0" smtClean="0"/>
              <a:t>                       </a:t>
            </a:r>
            <a:r>
              <a:rPr lang="ru-RU" sz="2800" b="1" dirty="0" smtClean="0"/>
              <a:t>Часть </a:t>
            </a:r>
            <a:r>
              <a:rPr lang="ru-RU" sz="2800" b="1" dirty="0"/>
              <a:t>2 содержит 13 заданий</a:t>
            </a:r>
            <a:r>
              <a:rPr lang="ru-RU" sz="2800" dirty="0"/>
              <a:t>, в том числе </a:t>
            </a:r>
            <a:r>
              <a:rPr lang="ru-RU" sz="2800" dirty="0" smtClean="0"/>
              <a:t> 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10 </a:t>
            </a:r>
            <a:r>
              <a:rPr lang="ru-RU" sz="2800" dirty="0"/>
              <a:t>заданий </a:t>
            </a:r>
            <a:r>
              <a:rPr lang="ru-RU" sz="2800" dirty="0" smtClean="0"/>
              <a:t>к </a:t>
            </a:r>
            <a:r>
              <a:rPr lang="ru-RU" sz="2800" dirty="0"/>
              <a:t>приведённому в варианте </a:t>
            </a:r>
            <a:r>
              <a:rPr lang="ru-RU" sz="2800" dirty="0" smtClean="0"/>
              <a:t>  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проверочной  работы </a:t>
            </a:r>
            <a:r>
              <a:rPr lang="ru-RU" sz="2800" dirty="0"/>
              <a:t>тексту для чтения. </a:t>
            </a:r>
          </a:p>
        </p:txBody>
      </p:sp>
    </p:spTree>
    <p:extLst>
      <p:ext uri="{BB962C8B-B14F-4D97-AF65-F5344CB8AC3E}">
        <p14:creationId xmlns:p14="http://schemas.microsoft.com/office/powerpoint/2010/main" val="21296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411788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alt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Заранее во время тренировки по тестовым заданиям по предмету приучайте ребенка ориентироваться во времени и уметь его распределять. Тогда у ребенка будет навык умения концентрироваться на протяжении всего тестирования, что придаст ему спокойствие и снимет излишнюю тревожность.</a:t>
            </a:r>
          </a:p>
          <a:p>
            <a:pPr eaLnBrk="1" hangingPunct="1">
              <a:buFontTx/>
              <a:buNone/>
            </a:pPr>
            <a:endParaRPr lang="ru-RU" altLang="ru-RU" dirty="0" smtClean="0"/>
          </a:p>
        </p:txBody>
      </p:sp>
      <p:pic>
        <p:nvPicPr>
          <p:cNvPr id="21507" name="Picture 6" descr="girlread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4500563"/>
            <a:ext cx="242887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7954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Проверочная работа </a:t>
            </a:r>
            <a:r>
              <a:rPr lang="ru-RU" dirty="0"/>
              <a:t>по </a:t>
            </a:r>
            <a:r>
              <a:rPr lang="ru-RU" dirty="0" smtClean="0"/>
              <a:t>математике </a:t>
            </a:r>
            <a:r>
              <a:rPr lang="ru-RU" dirty="0"/>
              <a:t>содержит 12 заданий.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3"/>
            <a:ext cx="8568952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   В </a:t>
            </a:r>
            <a:r>
              <a:rPr lang="ru-RU" dirty="0"/>
              <a:t>заданиях 1, 2, 4, 5 (пункт 1), 6–8, 11 </a:t>
            </a:r>
            <a:r>
              <a:rPr lang="ru-RU" dirty="0" smtClean="0"/>
              <a:t> (</a:t>
            </a:r>
            <a:r>
              <a:rPr lang="ru-RU" dirty="0"/>
              <a:t>пункты 1 и 2) необходимо </a:t>
            </a:r>
            <a:r>
              <a:rPr lang="ru-RU" i="1" dirty="0"/>
              <a:t>записать только ответ. </a:t>
            </a:r>
          </a:p>
          <a:p>
            <a:pPr marL="0" indent="0">
              <a:buNone/>
            </a:pPr>
            <a:r>
              <a:rPr lang="ru-RU" dirty="0" smtClean="0"/>
              <a:t>     В </a:t>
            </a:r>
            <a:r>
              <a:rPr lang="ru-RU" dirty="0"/>
              <a:t>задании 5 (пункт 2) нужно </a:t>
            </a:r>
            <a:r>
              <a:rPr lang="ru-RU" i="1" dirty="0"/>
              <a:t>изобразить на рисунке прямую линию</a:t>
            </a:r>
            <a:r>
              <a:rPr lang="ru-RU" dirty="0"/>
              <a:t>, а в задании 10 – </a:t>
            </a:r>
            <a:r>
              <a:rPr lang="ru-RU" i="1" dirty="0"/>
              <a:t>букву.</a:t>
            </a: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 smtClean="0"/>
              <a:t>                      В </a:t>
            </a:r>
            <a:r>
              <a:rPr lang="ru-RU" dirty="0"/>
              <a:t>заданиях 3, 9, 12 требуется </a:t>
            </a:r>
            <a:r>
              <a:rPr lang="ru-RU" dirty="0" smtClean="0"/>
              <a:t>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записать </a:t>
            </a:r>
            <a:r>
              <a:rPr lang="ru-RU" i="1" dirty="0"/>
              <a:t>решение и ответ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296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Содержимое 3" descr="607815457[1]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214313"/>
            <a:ext cx="7215188" cy="521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485"/>
          <p:cNvSpPr>
            <a:spLocks noChangeArrowheads="1" noChangeShapeType="1" noTextEdit="1"/>
          </p:cNvSpPr>
          <p:nvPr/>
        </p:nvSpPr>
        <p:spPr bwMode="auto">
          <a:xfrm>
            <a:off x="1143000" y="4868863"/>
            <a:ext cx="7162800" cy="24923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900660"/>
              </a:avLst>
            </a:prstTxWarp>
          </a:bodyPr>
          <a:lstStyle/>
          <a:p>
            <a:pPr algn="ctr"/>
            <a:r>
              <a:rPr lang="ru-RU" sz="48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УДАЧИ НА </a:t>
            </a:r>
            <a:r>
              <a:rPr lang="ru-RU" sz="4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ВПР!</a:t>
            </a:r>
            <a:endParaRPr lang="ru-RU" sz="48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8100" dir="2700000" algn="tl" rotWithShape="0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pPr algn="ctr"/>
            <a:endParaRPr lang="ru-RU" sz="48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8100" dir="2700000" algn="tl" rotWithShape="0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35786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7056784" cy="3442394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</a:t>
            </a:r>
            <a:br>
              <a:rPr lang="ru-RU" sz="7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7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внимание!</a:t>
            </a:r>
            <a:endParaRPr lang="ru-RU" sz="7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3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Итоги 3 четверти</a:t>
            </a:r>
            <a:br>
              <a:rPr lang="ru-RU" dirty="0" smtClean="0"/>
            </a:br>
            <a:r>
              <a:rPr lang="ru-RU" dirty="0" smtClean="0"/>
              <a:t>(24 уч-ся)</a:t>
            </a:r>
            <a:endParaRPr lang="uk-UA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5487390"/>
              </p:ext>
            </p:extLst>
          </p:nvPr>
        </p:nvGraphicFramePr>
        <p:xfrm>
          <a:off x="467544" y="1484784"/>
          <a:ext cx="8229600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Класс</a:t>
                      </a:r>
                    </a:p>
                    <a:p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«5»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«4»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«3»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«2»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«5+4»</a:t>
                      </a:r>
                      <a:endParaRPr lang="uk-UA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4а</a:t>
                      </a:r>
                    </a:p>
                    <a:p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5 чел.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10чел.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9 чел.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-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15 чел.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 dirty="0" smtClean="0"/>
                    </a:p>
                    <a:p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21%</a:t>
                      </a:r>
                      <a:endParaRPr kumimoji="0" lang="uk-UA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42%</a:t>
                      </a:r>
                      <a:endParaRPr kumimoji="0" lang="uk-UA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37%</a:t>
                      </a:r>
                      <a:endParaRPr kumimoji="0" lang="uk-UA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-</a:t>
                      </a:r>
                      <a:endParaRPr lang="uk-U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63%</a:t>
                      </a:r>
                      <a:endParaRPr kumimoji="0" lang="uk-UA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uk-UA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560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/>
                <a:cs typeface="Times New Roman"/>
              </a:rPr>
              <a:t>ВСЕРОССИЙСКИЕ ПРОВЕРОЧНЫЕ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РАБОТЫ</a:t>
            </a:r>
            <a: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  <a:t/>
            </a:r>
            <a:br>
              <a:rPr lang="ru-RU" b="1" i="1" dirty="0">
                <a:solidFill>
                  <a:srgbClr val="FF0000"/>
                </a:solidFill>
                <a:latin typeface="Times New Roman"/>
                <a:cs typeface="Times New Roman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11349"/>
            <a:ext cx="8352928" cy="2725763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b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</a:t>
            </a:r>
            <a:r>
              <a:rPr lang="ru-RU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ВПР </a:t>
            </a:r>
            <a:r>
              <a:rPr lang="ru-RU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обеспечение единства образовательного пространства Российской Федерации и поддержки введения Федерального государственного образовательного стандарта за счет предоставления образовательным организациям </a:t>
            </a:r>
            <a:r>
              <a:rPr lang="ru-RU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единых проверочных материалов и единых критериев оценивания учебных </a:t>
            </a:r>
            <a:r>
              <a:rPr lang="ru-RU" b="1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достижений.</a:t>
            </a:r>
            <a:endParaRPr lang="ru-RU" b="1" dirty="0">
              <a:solidFill>
                <a:srgbClr val="0000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6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373616" cy="3384376"/>
          </a:xfrm>
        </p:spPr>
        <p:txBody>
          <a:bodyPr>
            <a:normAutofit lnSpcReduction="10000"/>
          </a:bodyPr>
          <a:lstStyle/>
          <a:p>
            <a:pPr indent="180340" algn="just">
              <a:spcAft>
                <a:spcPts val="0"/>
              </a:spcAft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От 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чего зависит успех на ВПР? </a:t>
            </a:r>
            <a:endParaRPr lang="ru-RU" sz="2400" b="1" dirty="0">
              <a:solidFill>
                <a:schemeClr val="bg2">
                  <a:lumMod val="25000"/>
                </a:schemeClr>
              </a:solidFill>
              <a:ea typeface="Calibri"/>
              <a:cs typeface="Times New Roman"/>
            </a:endParaRPr>
          </a:p>
          <a:p>
            <a:pPr indent="180340" algn="just">
              <a:spcAft>
                <a:spcPts val="0"/>
              </a:spcAft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Почему они так волнуются?</a:t>
            </a:r>
            <a:endParaRPr lang="ru-RU" sz="2400" b="1" dirty="0">
              <a:solidFill>
                <a:schemeClr val="bg2">
                  <a:lumMod val="25000"/>
                </a:schemeClr>
              </a:solidFill>
              <a:ea typeface="Calibri"/>
              <a:cs typeface="Times New Roman"/>
            </a:endParaRPr>
          </a:p>
          <a:p>
            <a:pPr indent="180340" algn="just">
              <a:spcAft>
                <a:spcPts val="0"/>
              </a:spcAft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Насколько важен бытовой комфорт?</a:t>
            </a:r>
            <a:endParaRPr lang="ru-RU" sz="2400" b="1" dirty="0">
              <a:solidFill>
                <a:schemeClr val="bg2">
                  <a:lumMod val="25000"/>
                </a:schemeClr>
              </a:solidFill>
              <a:ea typeface="Calibri"/>
              <a:cs typeface="Times New Roman"/>
            </a:endParaRPr>
          </a:p>
          <a:p>
            <a:pPr indent="180340" algn="just">
              <a:spcAft>
                <a:spcPts val="0"/>
              </a:spcAft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Как настраивать ребенка на ВПР?</a:t>
            </a:r>
            <a:endParaRPr lang="ru-RU" sz="2400" b="1" dirty="0">
              <a:solidFill>
                <a:schemeClr val="bg2">
                  <a:lumMod val="25000"/>
                </a:schemeClr>
              </a:solidFill>
              <a:ea typeface="Calibri"/>
              <a:cs typeface="Times New Roman"/>
            </a:endParaRPr>
          </a:p>
          <a:p>
            <a:pPr indent="180340" algn="just">
              <a:spcAft>
                <a:spcPts val="0"/>
              </a:spcAft>
            </a:pP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Как 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снять эмоциональное и умственное напряжение? </a:t>
            </a:r>
            <a:endParaRPr lang="ru-RU" sz="2400" b="1" dirty="0">
              <a:solidFill>
                <a:schemeClr val="bg2">
                  <a:lumMod val="25000"/>
                </a:schemeClr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211344" y="4221088"/>
            <a:ext cx="6696744" cy="5976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0340" algn="just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Если ВПР завтра?</a:t>
            </a:r>
            <a:endParaRPr lang="ru-RU" sz="2400" b="1" dirty="0" smtClean="0">
              <a:solidFill>
                <a:schemeClr val="bg2">
                  <a:lumMod val="25000"/>
                </a:schemeClr>
              </a:solidFill>
              <a:ea typeface="Calibri"/>
              <a:cs typeface="Times New Roman"/>
            </a:endParaRPr>
          </a:p>
          <a:p>
            <a:pPr indent="180340" algn="just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Что делать во время ВПР?</a:t>
            </a:r>
            <a:endParaRPr lang="ru-RU" sz="2400" b="1" dirty="0" smtClean="0">
              <a:solidFill>
                <a:schemeClr val="bg2">
                  <a:lumMod val="25000"/>
                </a:schemeClr>
              </a:solidFill>
              <a:ea typeface="Calibri"/>
              <a:cs typeface="Times New Roman"/>
            </a:endParaRPr>
          </a:p>
          <a:p>
            <a:pPr indent="180340" algn="just"/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Calibri"/>
                <a:cs typeface="Times New Roman"/>
              </a:rPr>
              <a:t>Что нужно говорить детям?</a:t>
            </a:r>
            <a:endParaRPr lang="ru-RU" sz="2400" b="1" dirty="0" smtClean="0">
              <a:solidFill>
                <a:schemeClr val="bg2">
                  <a:lumMod val="25000"/>
                </a:schemeClr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476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148064" y="5805264"/>
            <a:ext cx="3575050" cy="43204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Вольтер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251521" y="549274"/>
            <a:ext cx="4896543" cy="5544022"/>
          </a:xfrm>
        </p:spPr>
        <p:txBody>
          <a:bodyPr>
            <a:normAutofit fontScale="92500"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«Эмоции – это ветер, который надувает парус судна. Он может привести корабль в движение, а может и потопить его…»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10244" name="Picture 5" descr="C:\Documents and Settings\Loner\Мои документы\анимация\Картинки\J0297759.WM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99049" y="980728"/>
            <a:ext cx="4025304" cy="3744415"/>
          </a:xfrm>
          <a:noFill/>
        </p:spPr>
      </p:pic>
    </p:spTree>
    <p:extLst>
      <p:ext uri="{BB962C8B-B14F-4D97-AF65-F5344CB8AC3E}">
        <p14:creationId xmlns:p14="http://schemas.microsoft.com/office/powerpoint/2010/main" val="386537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460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2291" name="Текст 10"/>
          <p:cNvSpPr>
            <a:spLocks noGrp="1"/>
          </p:cNvSpPr>
          <p:nvPr>
            <p:ph type="body" sz="half" idx="1"/>
          </p:nvPr>
        </p:nvSpPr>
        <p:spPr>
          <a:xfrm>
            <a:off x="457200" y="333375"/>
            <a:ext cx="4762500" cy="5686425"/>
          </a:xfrm>
        </p:spPr>
        <p:txBody>
          <a:bodyPr/>
          <a:lstStyle/>
          <a:p>
            <a:pPr marL="0" indent="0" algn="ctr" eaLnBrk="1" hangingPunct="1">
              <a:buNone/>
            </a:pPr>
            <a:endParaRPr lang="ru-RU" alt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None/>
            </a:pPr>
            <a:r>
              <a:rPr lang="ru-RU" altLang="ru-RU" sz="4400" b="1" dirty="0" smtClean="0">
                <a:latin typeface="Times New Roman" pitchFamily="18" charset="0"/>
                <a:cs typeface="Times New Roman" pitchFamily="18" charset="0"/>
              </a:rPr>
              <a:t>Экзамен –</a:t>
            </a:r>
            <a:r>
              <a:rPr lang="ru-RU" altLang="ru-RU" sz="4400" i="1" dirty="0" smtClean="0">
                <a:latin typeface="Times New Roman" pitchFamily="18" charset="0"/>
                <a:cs typeface="Times New Roman" pitchFamily="18" charset="0"/>
              </a:rPr>
              <a:t>проверочное испытание по какому-нибудь учебному предмету.</a:t>
            </a:r>
          </a:p>
          <a:p>
            <a:pPr algn="ctr" eaLnBrk="1" hangingPunct="1"/>
            <a:endParaRPr lang="ru-RU" altLang="ru-RU" dirty="0" smtClean="0"/>
          </a:p>
        </p:txBody>
      </p:sp>
      <p:pic>
        <p:nvPicPr>
          <p:cNvPr id="12292" name="Picture 6" descr="C:\Documents and Settings\Loner\Мои документы\анимация\Картинки\233333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83745"/>
            <a:ext cx="26654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012535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9531" y="2492896"/>
            <a:ext cx="612068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dirty="0" err="1" smtClean="0">
                <a:latin typeface="Arial"/>
                <a:ea typeface="Times New Roman"/>
              </a:rPr>
              <a:t>Они</a:t>
            </a:r>
            <a:r>
              <a:rPr lang="uk-UA" sz="2800" b="1" dirty="0" smtClean="0">
                <a:solidFill>
                  <a:srgbClr val="C00000"/>
                </a:solidFill>
                <a:latin typeface="Arial"/>
                <a:ea typeface="Times New Roman"/>
              </a:rPr>
              <a:t> </a:t>
            </a:r>
            <a:r>
              <a:rPr lang="uk-UA" sz="2800" dirty="0" err="1">
                <a:solidFill>
                  <a:srgbClr val="000000"/>
                </a:solidFill>
                <a:latin typeface="Arial"/>
                <a:ea typeface="Times New Roman"/>
              </a:rPr>
              <a:t>проводятся</a:t>
            </a:r>
            <a:r>
              <a:rPr lang="uk-UA" sz="2800" dirty="0">
                <a:solidFill>
                  <a:srgbClr val="000000"/>
                </a:solidFill>
                <a:latin typeface="Arial"/>
                <a:ea typeface="Times New Roman"/>
              </a:rPr>
              <a:t> на </a:t>
            </a:r>
            <a:r>
              <a:rPr lang="uk-UA" sz="2800" dirty="0" err="1">
                <a:solidFill>
                  <a:srgbClr val="000000"/>
                </a:solidFill>
                <a:latin typeface="Arial"/>
                <a:ea typeface="Times New Roman"/>
              </a:rPr>
              <a:t>региональном</a:t>
            </a:r>
            <a:r>
              <a:rPr lang="uk-UA" sz="2800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uk-UA" sz="2800" dirty="0" err="1">
                <a:solidFill>
                  <a:srgbClr val="000000"/>
                </a:solidFill>
                <a:latin typeface="Arial"/>
                <a:ea typeface="Times New Roman"/>
              </a:rPr>
              <a:t>или</a:t>
            </a:r>
            <a:r>
              <a:rPr lang="uk-UA" sz="2800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uk-UA" sz="2800" dirty="0" err="1">
                <a:solidFill>
                  <a:srgbClr val="000000"/>
                </a:solidFill>
                <a:latin typeface="Arial"/>
                <a:ea typeface="Times New Roman"/>
              </a:rPr>
              <a:t>школьном</a:t>
            </a:r>
            <a:r>
              <a:rPr lang="uk-UA" sz="2800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uk-UA" sz="2800" dirty="0" err="1">
                <a:solidFill>
                  <a:srgbClr val="000000"/>
                </a:solidFill>
                <a:latin typeface="Arial"/>
                <a:ea typeface="Times New Roman"/>
              </a:rPr>
              <a:t>уровне</a:t>
            </a:r>
            <a:r>
              <a:rPr lang="uk-UA" sz="2800" dirty="0">
                <a:solidFill>
                  <a:srgbClr val="000000"/>
                </a:solidFill>
                <a:latin typeface="Arial"/>
                <a:ea typeface="Times New Roman"/>
              </a:rPr>
              <a:t>, </a:t>
            </a:r>
            <a:r>
              <a:rPr lang="uk-UA" sz="2800" dirty="0" err="1">
                <a:solidFill>
                  <a:srgbClr val="000000"/>
                </a:solidFill>
                <a:latin typeface="Arial"/>
                <a:ea typeface="Times New Roman"/>
              </a:rPr>
              <a:t>их</a:t>
            </a:r>
            <a:r>
              <a:rPr lang="uk-UA" sz="2800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uk-UA" sz="2800" dirty="0" err="1">
                <a:solidFill>
                  <a:srgbClr val="000000"/>
                </a:solidFill>
                <a:latin typeface="Arial"/>
                <a:ea typeface="Times New Roman"/>
              </a:rPr>
              <a:t>можно</a:t>
            </a:r>
            <a:r>
              <a:rPr lang="uk-UA" sz="2800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uk-UA" sz="2800" dirty="0" err="1">
                <a:solidFill>
                  <a:srgbClr val="000000"/>
                </a:solidFill>
                <a:latin typeface="Arial"/>
                <a:ea typeface="Times New Roman"/>
              </a:rPr>
              <a:t>сравнить</a:t>
            </a:r>
            <a:r>
              <a:rPr lang="uk-UA" sz="2800" dirty="0">
                <a:solidFill>
                  <a:srgbClr val="000000"/>
                </a:solidFill>
                <a:latin typeface="Arial"/>
                <a:ea typeface="Times New Roman"/>
              </a:rPr>
              <a:t> с </a:t>
            </a:r>
            <a:r>
              <a:rPr lang="uk-UA" sz="2800" dirty="0" err="1">
                <a:solidFill>
                  <a:srgbClr val="000000"/>
                </a:solidFill>
                <a:latin typeface="Arial"/>
                <a:ea typeface="Times New Roman"/>
              </a:rPr>
              <a:t>годовыми</a:t>
            </a:r>
            <a:r>
              <a:rPr lang="uk-UA" sz="2800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uk-UA" sz="2800" dirty="0" err="1">
                <a:solidFill>
                  <a:srgbClr val="000000"/>
                </a:solidFill>
                <a:latin typeface="Arial"/>
                <a:ea typeface="Times New Roman"/>
              </a:rPr>
              <a:t>контрольными</a:t>
            </a:r>
            <a:r>
              <a:rPr lang="uk-UA" sz="2800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uk-UA" sz="2800" dirty="0" err="1">
                <a:solidFill>
                  <a:srgbClr val="000000"/>
                </a:solidFill>
                <a:latin typeface="Arial"/>
                <a:ea typeface="Times New Roman"/>
              </a:rPr>
              <a:t>работами</a:t>
            </a:r>
            <a:r>
              <a:rPr lang="uk-UA" sz="2800" dirty="0">
                <a:solidFill>
                  <a:srgbClr val="000000"/>
                </a:solidFill>
                <a:latin typeface="Arial"/>
                <a:ea typeface="Times New Roman"/>
              </a:rPr>
              <a:t>, </a:t>
            </a:r>
            <a:r>
              <a:rPr lang="uk-UA" sz="2800" dirty="0" err="1">
                <a:solidFill>
                  <a:srgbClr val="000000"/>
                </a:solidFill>
                <a:latin typeface="Arial"/>
                <a:ea typeface="Times New Roman"/>
              </a:rPr>
              <a:t>которые</a:t>
            </a:r>
            <a:r>
              <a:rPr lang="uk-UA" sz="2800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uk-UA" sz="2800" dirty="0" err="1">
                <a:solidFill>
                  <a:srgbClr val="000000"/>
                </a:solidFill>
                <a:latin typeface="Arial"/>
                <a:ea typeface="Times New Roman"/>
              </a:rPr>
              <a:t>ранее</a:t>
            </a:r>
            <a:r>
              <a:rPr lang="uk-UA" sz="2800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uk-UA" sz="2800" dirty="0" err="1">
                <a:solidFill>
                  <a:srgbClr val="000000"/>
                </a:solidFill>
                <a:latin typeface="Arial"/>
                <a:ea typeface="Times New Roman"/>
              </a:rPr>
              <a:t>традиционно</a:t>
            </a:r>
            <a:r>
              <a:rPr lang="uk-UA" sz="2800" dirty="0">
                <a:solidFill>
                  <a:srgbClr val="000000"/>
                </a:solidFill>
                <a:latin typeface="Arial"/>
                <a:ea typeface="Times New Roman"/>
              </a:rPr>
              <a:t> проводились во многих </a:t>
            </a:r>
            <a:r>
              <a:rPr lang="uk-UA" sz="2800" dirty="0" err="1">
                <a:solidFill>
                  <a:srgbClr val="000000"/>
                </a:solidFill>
                <a:latin typeface="Arial"/>
                <a:ea typeface="Times New Roman"/>
              </a:rPr>
              <a:t>регионах</a:t>
            </a:r>
            <a:r>
              <a:rPr lang="uk-UA" sz="2800" dirty="0">
                <a:solidFill>
                  <a:srgbClr val="000000"/>
                </a:solidFill>
                <a:latin typeface="Arial"/>
                <a:ea typeface="Times New Roman"/>
              </a:rPr>
              <a:t> и </a:t>
            </a:r>
            <a:r>
              <a:rPr lang="uk-UA" sz="2800" dirty="0" err="1">
                <a:solidFill>
                  <a:srgbClr val="000000"/>
                </a:solidFill>
                <a:latin typeface="Arial"/>
                <a:ea typeface="Times New Roman"/>
              </a:rPr>
              <a:t>отдельных</a:t>
            </a:r>
            <a:r>
              <a:rPr lang="uk-UA" sz="2800" dirty="0">
                <a:solidFill>
                  <a:srgbClr val="000000"/>
                </a:solidFill>
                <a:latin typeface="Arial"/>
                <a:ea typeface="Times New Roman"/>
              </a:rPr>
              <a:t> школах</a:t>
            </a:r>
            <a:r>
              <a:rPr lang="uk-UA" sz="3600" dirty="0">
                <a:solidFill>
                  <a:srgbClr val="FF0000"/>
                </a:solidFill>
                <a:latin typeface="Arial"/>
                <a:ea typeface="Times New Roman"/>
              </a:rPr>
              <a:t>»</a:t>
            </a:r>
            <a:r>
              <a:rPr lang="uk-UA" sz="2800" dirty="0">
                <a:solidFill>
                  <a:srgbClr val="000000"/>
                </a:solidFill>
                <a:latin typeface="Arial"/>
                <a:ea typeface="Times New Roman"/>
              </a:rPr>
              <a:t>, - </a:t>
            </a:r>
            <a:r>
              <a:rPr lang="uk-UA" sz="2800" i="1" dirty="0" err="1">
                <a:solidFill>
                  <a:srgbClr val="000000"/>
                </a:solidFill>
                <a:latin typeface="Arial"/>
                <a:ea typeface="Times New Roman"/>
              </a:rPr>
              <a:t>отметил</a:t>
            </a:r>
            <a:r>
              <a:rPr lang="uk-UA" sz="2800" i="1" dirty="0">
                <a:solidFill>
                  <a:srgbClr val="000000"/>
                </a:solidFill>
                <a:latin typeface="Arial"/>
                <a:ea typeface="Times New Roman"/>
              </a:rPr>
              <a:t> глава </a:t>
            </a:r>
            <a:r>
              <a:rPr lang="uk-UA" sz="2800" i="1" dirty="0" err="1">
                <a:solidFill>
                  <a:srgbClr val="000000"/>
                </a:solidFill>
                <a:latin typeface="Arial"/>
                <a:ea typeface="Times New Roman"/>
              </a:rPr>
              <a:t>Рособрнадзора</a:t>
            </a:r>
            <a:r>
              <a:rPr lang="uk-UA" sz="2800" i="1" dirty="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uk-UA" sz="2800" i="1" dirty="0" err="1">
                <a:solidFill>
                  <a:srgbClr val="000000"/>
                </a:solidFill>
                <a:latin typeface="Arial"/>
                <a:ea typeface="Times New Roman"/>
              </a:rPr>
              <a:t>Сергей</a:t>
            </a:r>
            <a:r>
              <a:rPr lang="uk-UA" sz="2800" i="1" dirty="0">
                <a:solidFill>
                  <a:srgbClr val="000000"/>
                </a:solidFill>
                <a:latin typeface="Arial"/>
                <a:ea typeface="Times New Roman"/>
              </a:rPr>
              <a:t> Кравцов.</a:t>
            </a:r>
            <a:endParaRPr lang="uk-UA" sz="28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605297"/>
            <a:ext cx="83529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dirty="0">
                <a:solidFill>
                  <a:srgbClr val="FF0000"/>
                </a:solidFill>
                <a:latin typeface="Arial"/>
                <a:ea typeface="Times New Roman"/>
              </a:rPr>
              <a:t>«</a:t>
            </a:r>
            <a:r>
              <a:rPr lang="uk-UA" sz="3200" b="1" dirty="0" err="1">
                <a:solidFill>
                  <a:srgbClr val="C00000"/>
                </a:solidFill>
                <a:latin typeface="Arial"/>
                <a:ea typeface="Times New Roman"/>
              </a:rPr>
              <a:t>Всероссийские</a:t>
            </a:r>
            <a:r>
              <a:rPr lang="uk-UA" sz="3200" b="1" dirty="0">
                <a:solidFill>
                  <a:srgbClr val="C00000"/>
                </a:solidFill>
                <a:latin typeface="Arial"/>
                <a:ea typeface="Times New Roman"/>
              </a:rPr>
              <a:t> </a:t>
            </a:r>
            <a:r>
              <a:rPr lang="uk-UA" sz="3200" b="1" dirty="0" err="1">
                <a:solidFill>
                  <a:srgbClr val="C00000"/>
                </a:solidFill>
                <a:latin typeface="Arial"/>
                <a:ea typeface="Times New Roman"/>
              </a:rPr>
              <a:t>проверочные</a:t>
            </a:r>
            <a:r>
              <a:rPr lang="uk-UA" sz="3200" b="1" dirty="0">
                <a:solidFill>
                  <a:srgbClr val="C00000"/>
                </a:solidFill>
                <a:latin typeface="Arial"/>
                <a:ea typeface="Times New Roman"/>
              </a:rPr>
              <a:t> </a:t>
            </a:r>
            <a:r>
              <a:rPr lang="uk-UA" sz="3200" b="1" dirty="0" err="1">
                <a:solidFill>
                  <a:srgbClr val="C00000"/>
                </a:solidFill>
                <a:latin typeface="Arial"/>
                <a:ea typeface="Times New Roman"/>
              </a:rPr>
              <a:t>работы</a:t>
            </a:r>
            <a:r>
              <a:rPr lang="uk-UA" sz="3200" b="1" dirty="0">
                <a:solidFill>
                  <a:srgbClr val="C00000"/>
                </a:solidFill>
                <a:latin typeface="Arial"/>
                <a:ea typeface="Times New Roman"/>
              </a:rPr>
              <a:t> </a:t>
            </a:r>
            <a:endParaRPr lang="uk-UA" sz="3200" b="1" dirty="0" smtClean="0">
              <a:solidFill>
                <a:srgbClr val="C00000"/>
              </a:solidFill>
              <a:latin typeface="Arial"/>
              <a:ea typeface="Times New Roman"/>
            </a:endParaRPr>
          </a:p>
          <a:p>
            <a:pPr algn="ctr"/>
            <a:r>
              <a:rPr lang="uk-UA" sz="3200" b="1" dirty="0" smtClean="0">
                <a:solidFill>
                  <a:srgbClr val="C00000"/>
                </a:solidFill>
                <a:latin typeface="Arial"/>
                <a:ea typeface="Times New Roman"/>
              </a:rPr>
              <a:t>не </a:t>
            </a:r>
            <a:r>
              <a:rPr lang="uk-UA" sz="3200" b="1" dirty="0" err="1">
                <a:solidFill>
                  <a:srgbClr val="C00000"/>
                </a:solidFill>
                <a:latin typeface="Arial"/>
                <a:ea typeface="Times New Roman"/>
              </a:rPr>
              <a:t>являются</a:t>
            </a:r>
            <a:r>
              <a:rPr lang="uk-UA" sz="3200" b="1" dirty="0">
                <a:solidFill>
                  <a:srgbClr val="C00000"/>
                </a:solidFill>
                <a:latin typeface="Arial"/>
                <a:ea typeface="Times New Roman"/>
              </a:rPr>
              <a:t> </a:t>
            </a:r>
            <a:endParaRPr lang="uk-UA" sz="3200" b="1" dirty="0" smtClean="0">
              <a:solidFill>
                <a:srgbClr val="C00000"/>
              </a:solidFill>
              <a:latin typeface="Arial"/>
              <a:ea typeface="Times New Roman"/>
            </a:endParaRPr>
          </a:p>
          <a:p>
            <a:pPr algn="ctr"/>
            <a:r>
              <a:rPr lang="uk-UA" sz="3200" b="1" dirty="0" err="1" smtClean="0">
                <a:solidFill>
                  <a:srgbClr val="C00000"/>
                </a:solidFill>
                <a:latin typeface="Arial"/>
                <a:ea typeface="Times New Roman"/>
              </a:rPr>
              <a:t>государственной</a:t>
            </a:r>
            <a:r>
              <a:rPr lang="uk-UA" sz="3200" b="1" dirty="0" smtClean="0">
                <a:solidFill>
                  <a:srgbClr val="C00000"/>
                </a:solidFill>
                <a:latin typeface="Arial"/>
                <a:ea typeface="Times New Roman"/>
              </a:rPr>
              <a:t> </a:t>
            </a:r>
            <a:r>
              <a:rPr lang="uk-UA" sz="3200" b="1" dirty="0" err="1">
                <a:solidFill>
                  <a:srgbClr val="C00000"/>
                </a:solidFill>
                <a:latin typeface="Arial"/>
                <a:ea typeface="Times New Roman"/>
              </a:rPr>
              <a:t>итоговой</a:t>
            </a:r>
            <a:r>
              <a:rPr lang="uk-UA" sz="3200" b="1" dirty="0">
                <a:solidFill>
                  <a:srgbClr val="C00000"/>
                </a:solidFill>
                <a:latin typeface="Arial"/>
                <a:ea typeface="Times New Roman"/>
              </a:rPr>
              <a:t> </a:t>
            </a:r>
            <a:r>
              <a:rPr lang="uk-UA" sz="3200" b="1" dirty="0" err="1" smtClean="0">
                <a:solidFill>
                  <a:srgbClr val="C00000"/>
                </a:solidFill>
                <a:latin typeface="Arial"/>
                <a:ea typeface="Times New Roman"/>
              </a:rPr>
              <a:t>аттестацией</a:t>
            </a:r>
            <a:r>
              <a:rPr lang="uk-UA" sz="3200" b="1" dirty="0" smtClean="0">
                <a:solidFill>
                  <a:srgbClr val="C00000"/>
                </a:solidFill>
                <a:latin typeface="Arial"/>
                <a:ea typeface="Times New Roman"/>
              </a:rPr>
              <a:t>.</a:t>
            </a:r>
          </a:p>
          <a:p>
            <a:pPr algn="ctr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7071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-60061" y="116632"/>
            <a:ext cx="9144000" cy="15696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ВСЕРОССИЙСКИЕ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ПРОВЕРОЧНЫЕ РАБОТЫ 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(ГРАФИК проведения)</a:t>
            </a:r>
            <a:endParaRPr lang="ru-RU" sz="3200" b="1" i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28570" y="388105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0" name="Group 3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0812794"/>
              </p:ext>
            </p:extLst>
          </p:nvPr>
        </p:nvGraphicFramePr>
        <p:xfrm>
          <a:off x="179512" y="1686292"/>
          <a:ext cx="8640960" cy="2678812"/>
        </p:xfrm>
        <a:graphic>
          <a:graphicData uri="http://schemas.openxmlformats.org/drawingml/2006/table">
            <a:tbl>
              <a:tblPr/>
              <a:tblGrid>
                <a:gridCol w="3384376"/>
                <a:gridCol w="5256584"/>
              </a:tblGrid>
              <a:tr h="518572"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Предмет</a:t>
                      </a:r>
                      <a:endParaRPr kumimoji="0" 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ambria" charset="0"/>
                        <a:ea typeface="Arial" charset="0"/>
                        <a:cs typeface="Arial" charset="0"/>
                      </a:endParaRPr>
                    </a:p>
                  </a:txBody>
                  <a:tcPr marL="91447" marR="91447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Дата</a:t>
                      </a:r>
                      <a:endParaRPr kumimoji="0" 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Cambria" charset="0"/>
                        <a:ea typeface="Arial" charset="0"/>
                        <a:cs typeface="Arial" charset="0"/>
                      </a:endParaRPr>
                    </a:p>
                  </a:txBody>
                  <a:tcPr marL="91447" marR="91447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</a:tr>
              <a:tr h="975599"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Русский язык</a:t>
                      </a:r>
                      <a:endParaRPr kumimoji="0" 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mbria" charset="0"/>
                        <a:ea typeface="Arial" charset="0"/>
                        <a:cs typeface="Arial" charset="0"/>
                      </a:endParaRPr>
                    </a:p>
                  </a:txBody>
                  <a:tcPr marL="91447" marR="91447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I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 часть </a:t>
                      </a:r>
                      <a:r>
                        <a:rPr lang="ru-RU" sz="2800" b="1" baseline="0" dirty="0" smtClean="0">
                          <a:solidFill>
                            <a:srgbClr val="002060"/>
                          </a:solidFill>
                        </a:rPr>
                        <a:t> - 18 апреля 2017 года</a:t>
                      </a:r>
                    </a:p>
                    <a:p>
                      <a:pPr algn="ctr"/>
                      <a:r>
                        <a:rPr lang="en-US" sz="2800" b="1" baseline="0" dirty="0" smtClean="0">
                          <a:solidFill>
                            <a:srgbClr val="002060"/>
                          </a:solidFill>
                        </a:rPr>
                        <a:t>II</a:t>
                      </a:r>
                      <a:r>
                        <a:rPr lang="ru-RU" sz="2800" b="1" baseline="0" dirty="0" smtClean="0">
                          <a:solidFill>
                            <a:srgbClr val="002060"/>
                          </a:solidFill>
                        </a:rPr>
                        <a:t> часть – 20 апреля 2017 года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</a:tr>
              <a:tr h="608577"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mbria" charset="0"/>
                          <a:ea typeface="Arial" charset="0"/>
                          <a:cs typeface="Arial" charset="0"/>
                        </a:rPr>
                        <a:t>Математика</a:t>
                      </a:r>
                      <a:endParaRPr kumimoji="0" 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mbria" charset="0"/>
                        <a:ea typeface="Arial" charset="0"/>
                        <a:cs typeface="Arial" charset="0"/>
                      </a:endParaRPr>
                    </a:p>
                  </a:txBody>
                  <a:tcPr marL="91447" marR="91447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25 апреля </a:t>
                      </a:r>
                      <a:r>
                        <a:rPr lang="ru-RU" sz="2800" b="1" baseline="0" dirty="0" smtClean="0">
                          <a:solidFill>
                            <a:srgbClr val="002060"/>
                          </a:solidFill>
                        </a:rPr>
                        <a:t>2017 года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</a:tr>
              <a:tr h="576064">
                <a:tc>
                  <a:txBody>
                    <a:bodyPr/>
                    <a:lstStyle/>
                    <a:p>
                      <a:pPr marL="0" marR="0" lvl="0" indent="0" algn="ctr" defTabSz="6842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Arial" charset="0"/>
                          <a:cs typeface="Times New Roman" panose="02020603050405020304" pitchFamily="18" charset="0"/>
                        </a:rPr>
                        <a:t>Окружающий мир</a:t>
                      </a:r>
                      <a:endParaRPr kumimoji="0" lang="ru-RU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Arial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</a:rPr>
                        <a:t>27 апреля 2017 года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a:txBody>
                  <a:tcPr marL="91447" marR="91447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5B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90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altLang="ru-RU" sz="4000" b="1" dirty="0" smtClean="0">
                <a:latin typeface="Times New Roman" pitchFamily="18" charset="0"/>
                <a:cs typeface="Times New Roman" pitchFamily="18" charset="0"/>
              </a:rPr>
              <a:t>Факторы, влияющие на успешность написания ВПР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83768" y="3356787"/>
            <a:ext cx="3566140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Познавательный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1915908"/>
            <a:ext cx="3456384" cy="14408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Мотивационный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4048" y="4868955"/>
            <a:ext cx="3528392" cy="13669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Эмоциональный</a:t>
            </a:r>
          </a:p>
        </p:txBody>
      </p:sp>
      <p:pic>
        <p:nvPicPr>
          <p:cNvPr id="13319" name="Picture 7" descr="C:\Documents and Settings\Loner\Мои документы\анимация\Картинки\63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090" y="1772816"/>
            <a:ext cx="2159000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996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2248</TotalTime>
  <Words>530</Words>
  <Application>Microsoft Office PowerPoint</Application>
  <PresentationFormat>Экран (4:3)</PresentationFormat>
  <Paragraphs>81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Родительское  собрание  в 4 классе  </vt:lpstr>
      <vt:lpstr>Итоги 3 четверти (24 уч-ся)</vt:lpstr>
      <vt:lpstr>ВСЕРОССИЙСКИЕ ПРОВЕРОЧНЫЕ   РАБОТЫ </vt:lpstr>
      <vt:lpstr>Презентация PowerPoint</vt:lpstr>
      <vt:lpstr>Вольтер </vt:lpstr>
      <vt:lpstr>Презентация PowerPoint</vt:lpstr>
      <vt:lpstr>Презентация PowerPoint</vt:lpstr>
      <vt:lpstr>Презентация PowerPoint</vt:lpstr>
      <vt:lpstr>Презентация PowerPoint</vt:lpstr>
      <vt:lpstr>«Психологическая подготовка учащихся  к Всероссийским проверочным работам»</vt:lpstr>
      <vt:lpstr>Презентация PowerPoint</vt:lpstr>
      <vt:lpstr>Презентация PowerPoint</vt:lpstr>
      <vt:lpstr>Родителям:</vt:lpstr>
      <vt:lpstr>Презентация PowerPoint</vt:lpstr>
      <vt:lpstr>Презентация PowerPoint</vt:lpstr>
      <vt:lpstr>Презентация PowerPoint</vt:lpstr>
      <vt:lpstr>Проверочная работа по математике содержит 12 заданий.  </vt:lpstr>
      <vt:lpstr>Презентация PowerPoint</vt:lpstr>
      <vt:lpstr>Спасибо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007</dc:creator>
  <cp:lastModifiedBy>User</cp:lastModifiedBy>
  <cp:revision>88</cp:revision>
  <dcterms:created xsi:type="dcterms:W3CDTF">2014-11-05T14:34:15Z</dcterms:created>
  <dcterms:modified xsi:type="dcterms:W3CDTF">2017-12-24T10:17:30Z</dcterms:modified>
</cp:coreProperties>
</file>