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96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7B51600-2AEC-43B9-89DF-EC5691E5B8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330F99D-7E13-4D60-B617-2ABC2A2298D6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02559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B9B7FF-B10C-4DD5-BD61-F2C749D40D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4E761B7-1F7B-4192-BC7B-F26D37C745B6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98946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B9B7FF-B10C-4DD5-BD61-F2C749D40D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4E761B7-1F7B-4192-BC7B-F26D37C745B6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204379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B9B7FF-B10C-4DD5-BD61-F2C749D40D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4E761B7-1F7B-4192-BC7B-F26D37C745B6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83087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B9B7FF-B10C-4DD5-BD61-F2C749D40D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4E761B7-1F7B-4192-BC7B-F26D37C745B6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368545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B9B7FF-B10C-4DD5-BD61-F2C749D40D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4E761B7-1F7B-4192-BC7B-F26D37C745B6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724673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3D264D-8DA2-4B8C-A80F-11149503FE7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FCDD6-DFEE-49CC-9002-BFF0D33F52F2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69547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65A68B9-4A4C-4108-8D70-74889E09C9F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E7EAA-F4EF-4B1F-9FDE-BDED923F49CD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76391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B5D0646-B63C-400D-94B7-297771ABE1C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21A7C-A6E3-4816-AFB3-F94E93975CE7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80466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47E175-B0ED-47F0-9D24-8820C18DB73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519200A-2F8F-43D5-83C7-32E01E9B3B56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35139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6CA28FF-9139-4973-9A0B-79186909D6D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1B3FBA6-DFF9-4B85-9AA6-6634D1741977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25640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A69383-EF21-4581-9BB9-F1BC54E64A8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72FF71B-463F-4422-B18B-B4A6155F0538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94189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8F72238-AB25-41BB-9C11-F486B095AB6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D414C-9FC4-4862-9511-8DA6F0F11336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65569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18623D-CC9B-4ABD-8E57-5B8932E5959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078E7-8ECB-441E-A949-252022AC79C8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3516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F90017-BAAB-45EE-98FA-AADA28A472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52E3A-83A1-4D81-ABE3-ABFCDAF93E52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3791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C7A510-B219-4381-8311-B6893DE2A33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9D8CCFC-8CA5-4F09-89D5-081EAAC5E1D1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18117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5B9B7FF-B10C-4DD5-BD61-F2C749D40D9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4E761B7-1F7B-4192-BC7B-F26D37C745B6}" type="slidenum">
              <a:rPr lang="ru-RU" altLang="ru-RU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56394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  <p:sldLayoutId id="2147483791" r:id="rId13"/>
    <p:sldLayoutId id="2147483792" r:id="rId14"/>
    <p:sldLayoutId id="2147483793" r:id="rId15"/>
    <p:sldLayoutId id="21474837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ru.all.biz/regions/?fuseaction=adm_oda.showFullPhoto&amp;rgn_id=31&amp;sc_id=296&amp;filename=31_3_radm_201642845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ru.all.biz/regions/?fuseaction=adm_oda.showFullPhoto&amp;rgn_id=31&amp;sc_id=296&amp;filename=31_3_radm_428491046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2%D0%B5%D0%BB%D0%B8%D0%BA%D0%B0%D1%8F_%D0%9E%D1%82%D0%B5%D1%87%D0%B5%D1%81%D1%82%D0%B2%D0%B5%D0%BD%D0%BD%D0%B0%D1%8F_%D0%B2%D0%BE%D0%B9%D0%BD%D0%B0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1-%D0%B9_%D0%A3%D0%BA%D1%80%D0%B0%D0%B8%D0%BD%D1%81%D0%BA%D0%B8%D0%B9_%D1%84%D1%80%D0%BE%D0%BD%D1%82" TargetMode="External"/><Relationship Id="rId5" Type="http://schemas.openxmlformats.org/officeDocument/2006/relationships/hyperlink" Target="http://ru.wikipedia.org/wiki/%D0%AE%D0%B3%D0%BE-%D0%97%D0%B0%D0%BF%D0%B0%D0%B4%D0%BD%D1%8B%D0%B9_%D1%84%D1%80%D0%BE%D0%BD%D1%82_(%D0%92%D0%B5%D0%BB%D0%B8%D0%BA%D0%B0%D1%8F_%D0%9E%D1%82%D0%B5%D1%87%D0%B5%D1%81%D1%82%D0%B2%D0%B5%D0%BD%D0%BD%D0%B0%D1%8F_%D0%B2%D0%BE%D0%B9%D0%BD%D0%B0)" TargetMode="External"/><Relationship Id="rId4" Type="http://schemas.openxmlformats.org/officeDocument/2006/relationships/hyperlink" Target="http://ru.wikipedia.org/wiki/%D0%92%D0%BE%D1%80%D0%BE%D0%BD%D0%B5%D0%B6%D1%81%D0%BA%D0%B8%D0%B9_%D1%84%D1%80%D0%BE%D0%BD%D1%82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ru.all.biz/regions/?fuseaction=adm_oda.showFullPhoto&amp;rgn_id=31&amp;sc_id=296&amp;filename=31_3_radm_126026778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8226" y="1732721"/>
            <a:ext cx="10813774" cy="2262781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C00000"/>
                </a:solidFill>
              </a:rPr>
              <a:t>Краткая история и достопримечательности моей </a:t>
            </a:r>
            <a:r>
              <a:rPr lang="ru-RU" sz="6600" dirty="0" err="1" smtClean="0">
                <a:solidFill>
                  <a:srgbClr val="C00000"/>
                </a:solidFill>
              </a:rPr>
              <a:t>Бедгородчены</a:t>
            </a:r>
            <a:r>
              <a:rPr lang="ru-RU" sz="6600" dirty="0" smtClean="0">
                <a:solidFill>
                  <a:srgbClr val="C00000"/>
                </a:solidFill>
              </a:rPr>
              <a:t>.</a:t>
            </a:r>
            <a:endParaRPr lang="ru-RU" sz="6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39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73302" y="1325880"/>
            <a:ext cx="9539578" cy="3631763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  <a:innerShdw blurRad="63500" dist="50800" dir="16200000">
              <a:prstClr val="black">
                <a:alpha val="50000"/>
              </a:prstClr>
            </a:innerShdw>
          </a:effectLst>
          <a:scene3d>
            <a:camera prst="isometricOffAxis1Right"/>
            <a:lightRig rig="threePt" dir="t"/>
          </a:scene3d>
        </p:spPr>
        <p:txBody>
          <a:bodyPr wrap="square" lIns="91440" tIns="45720" rIns="91440" bIns="45720">
            <a:spAutoFit/>
            <a:sp3d extrusionH="57150" contourW="12700">
              <a:bevelT w="57150" h="38100" prst="artDeco"/>
              <a:bevelB w="38100" h="38100" prst="convex"/>
              <a:contourClr>
                <a:schemeClr val="accent1">
                  <a:lumMod val="60000"/>
                  <a:lumOff val="40000"/>
                </a:schemeClr>
              </a:contourClr>
            </a:sp3d>
          </a:bodyPr>
          <a:lstStyle/>
          <a:p>
            <a:pPr algn="ctr"/>
            <a:r>
              <a:rPr lang="ru-RU" sz="115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noFill/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Спасибо за внимание!!!</a:t>
            </a:r>
            <a:endParaRPr lang="ru-RU" sz="11500" b="1" cap="none" spc="0" dirty="0">
              <a:ln w="22225">
                <a:solidFill>
                  <a:schemeClr val="accent2"/>
                </a:solidFill>
                <a:prstDash val="solid"/>
              </a:ln>
              <a:noFill/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0326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310314" y="1214422"/>
            <a:ext cx="3643322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/>
              <a:t>Белгородская земля впитала культуру многих древних народов: от Железного века до современности. </a:t>
            </a:r>
          </a:p>
          <a:p>
            <a:pPr algn="ctr">
              <a:defRPr/>
            </a:pPr>
            <a:r>
              <a:rPr lang="ru-RU" b="1" dirty="0"/>
              <a:t>От эпохи бронзы на территории </a:t>
            </a:r>
            <a:r>
              <a:rPr lang="ru-RU" b="1" dirty="0" err="1"/>
              <a:t>Белгородчины</a:t>
            </a:r>
            <a:r>
              <a:rPr lang="ru-RU" b="1" dirty="0"/>
              <a:t> остались курганные захоронения индоевропейских племен катакомбной культуры</a:t>
            </a:r>
          </a:p>
          <a:p>
            <a:pPr algn="ctr">
              <a:defRPr/>
            </a:pPr>
            <a:r>
              <a:rPr lang="ru-RU" b="1" dirty="0"/>
              <a:t>В древности около VIII века на территории Белгородской области жили оседлые аланы. Археологи находят целый ряд аланских крепостей, чьи стены были сложены из кирпичей</a:t>
            </a:r>
          </a:p>
          <a:p>
            <a:pPr>
              <a:defRPr/>
            </a:pPr>
            <a:endParaRPr lang="ru-RU" dirty="0">
              <a:solidFill>
                <a:prstClr val="black"/>
              </a:solidFill>
            </a:endParaRPr>
          </a:p>
          <a:p>
            <a:pPr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3076" name="Picture 6" descr="http://www.n4hr.com/up/uploads/089d3132a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4314825" cy="35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8" descr="http://i032.radikal.ru/0812/d9/832e39604b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500438"/>
            <a:ext cx="4357688" cy="335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4114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artscroll.ru/Images/2008/s/Shevchenko%20Dmitriy/000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126" y="0"/>
            <a:ext cx="70008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66828" y="1240308"/>
            <a:ext cx="2500298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/>
              <a:t>Первыми славянами </a:t>
            </a:r>
            <a:r>
              <a:rPr lang="ru-RU" b="1" dirty="0" err="1"/>
              <a:t>Белгородчины</a:t>
            </a:r>
            <a:r>
              <a:rPr lang="ru-RU" b="1" dirty="0"/>
              <a:t> были северяне. Они подселялись к местному аланскому населению и привносили свою культуру землянок, земледелия и ткачества.</a:t>
            </a:r>
          </a:p>
        </p:txBody>
      </p:sp>
    </p:spTree>
    <p:extLst>
      <p:ext uri="{BB962C8B-B14F-4D97-AF65-F5344CB8AC3E}">
        <p14:creationId xmlns:p14="http://schemas.microsoft.com/office/powerpoint/2010/main" val="16702062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38310" y="556591"/>
            <a:ext cx="5072066" cy="5632311"/>
          </a:xfrm>
          <a:prstGeom prst="rect">
            <a:avLst/>
          </a:prstGeo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400" b="1" dirty="0"/>
              <a:t>Уважение современников к богатым традициям </a:t>
            </a:r>
            <a:r>
              <a:rPr lang="ru-RU" sz="2400" b="1" dirty="0" err="1"/>
              <a:t>Белгородчины</a:t>
            </a:r>
            <a:r>
              <a:rPr lang="ru-RU" sz="2400" b="1" dirty="0"/>
              <a:t>, их гордость за великие свершения многих поколений ее жителей на долгом и плодотворном пути к дню сегодняшнему выражены в символах Белгородской области.</a:t>
            </a:r>
          </a:p>
          <a:p>
            <a:pPr>
              <a:defRPr/>
            </a:pPr>
            <a:r>
              <a:rPr lang="ru-RU" sz="2400" b="1" dirty="0"/>
              <a:t>    Создание герба и флага области - доказательство того, что жива   историческая память </a:t>
            </a:r>
            <a:r>
              <a:rPr lang="ru-RU" sz="2400" b="1" dirty="0" err="1"/>
              <a:t>белгородцев</a:t>
            </a:r>
            <a:r>
              <a:rPr lang="ru-RU" sz="2400" b="1" dirty="0"/>
              <a:t> о богатом прошлом родного края.</a:t>
            </a:r>
            <a:endParaRPr lang="ru-RU" sz="2400" b="1" dirty="0"/>
          </a:p>
        </p:txBody>
      </p:sp>
      <p:pic>
        <p:nvPicPr>
          <p:cNvPr id="6147" name="Picture 2" descr="http://belgorod.er.ru/media/userdata/news/2013/10/21/f498170287ee37c36fd23e0afd2bde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1625" y="66705"/>
            <a:ext cx="4000500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 descr="http://gorod-belgorod.ru/images/gerb_belgorodskaya_oblas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76" y="3214688"/>
            <a:ext cx="3643313" cy="364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59787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bel-spektr.narod.ru/image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1101" y="-1"/>
            <a:ext cx="6500812" cy="682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46473" y="321556"/>
            <a:ext cx="2714628" cy="6186309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b="1" dirty="0"/>
              <a:t>На территории Белгородской области расположено 2 172 объекта культурного наследия, включенных в единый государственный реестр объектов культурного наследия (памятников истории и культуры) народов Российской Федерации, из них федерального значения – 34, регионального значения – 2 079, местного значения – 59.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0829578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592925" y="624110"/>
            <a:ext cx="8911687" cy="687855"/>
          </a:xfrm>
        </p:spPr>
        <p:txBody>
          <a:bodyPr/>
          <a:lstStyle/>
          <a:p>
            <a:pPr eaLnBrk="1" hangingPunct="1"/>
            <a:r>
              <a:rPr lang="ru-RU" altLang="ru-RU" dirty="0">
                <a:solidFill>
                  <a:schemeClr val="bg1"/>
                </a:solidFill>
                <a:hlinkClick r:id="rId2"/>
              </a:rPr>
              <a:t>Подземный монастырь в Холках</a:t>
            </a:r>
            <a:r>
              <a:rPr lang="ru-RU" altLang="ru-RU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8196" name="Picture 5" descr="31_3_radm_2016428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188" y="1507435"/>
            <a:ext cx="60198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4642354"/>
              </p:ext>
            </p:extLst>
          </p:nvPr>
        </p:nvGraphicFramePr>
        <p:xfrm>
          <a:off x="7368209" y="1187395"/>
          <a:ext cx="3803374" cy="5577840"/>
        </p:xfrm>
        <a:graphic>
          <a:graphicData uri="http://schemas.openxmlformats.org/drawingml/2006/table">
            <a:tbl>
              <a:tblPr/>
              <a:tblGrid>
                <a:gridCol w="3803374"/>
              </a:tblGrid>
              <a:tr h="4346713">
                <a:tc>
                  <a:txBody>
                    <a:bodyPr/>
                    <a:lstStyle/>
                    <a:p>
                      <a:r>
                        <a:rPr lang="ru-RU" altLang="ru-RU" sz="1800" dirty="0" smtClean="0">
                          <a:solidFill>
                            <a:schemeClr val="tx1"/>
                          </a:solidFill>
                        </a:rPr>
                        <a:t>Свято-Троицкий </a:t>
                      </a:r>
                      <a:r>
                        <a:rPr lang="ru-RU" altLang="ru-RU" sz="1800" dirty="0" err="1" smtClean="0">
                          <a:solidFill>
                            <a:schemeClr val="tx1"/>
                          </a:solidFill>
                        </a:rPr>
                        <a:t>Холковский</a:t>
                      </a:r>
                      <a:r>
                        <a:rPr lang="ru-RU" altLang="ru-RU" sz="1800" dirty="0" smtClean="0">
                          <a:solidFill>
                            <a:schemeClr val="tx1"/>
                          </a:solidFill>
                        </a:rPr>
                        <a:t> пещерный мужской монастырь</a:t>
                      </a:r>
                      <a:br>
                        <a:rPr lang="ru-RU" altLang="ru-RU" sz="180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ru-RU" altLang="ru-RU" sz="1800" dirty="0" smtClean="0">
                          <a:solidFill>
                            <a:schemeClr val="tx1"/>
                          </a:solidFill>
                        </a:rPr>
                        <a:t>В 120 километрах от Белгорода, в районе деревни Холки и села </a:t>
                      </a:r>
                      <a:r>
                        <a:rPr lang="ru-RU" altLang="ru-RU" sz="1800" dirty="0" err="1" smtClean="0">
                          <a:solidFill>
                            <a:schemeClr val="tx1"/>
                          </a:solidFill>
                        </a:rPr>
                        <a:t>Ездоцкое</a:t>
                      </a:r>
                      <a:r>
                        <a:rPr lang="ru-RU" altLang="ru-RU" sz="18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altLang="ru-RU" sz="1800" dirty="0" err="1" smtClean="0">
                          <a:solidFill>
                            <a:schemeClr val="tx1"/>
                          </a:solidFill>
                        </a:rPr>
                        <a:t>Чернянского</a:t>
                      </a:r>
                      <a:r>
                        <a:rPr lang="ru-RU" altLang="ru-RU" sz="1800" dirty="0" smtClean="0">
                          <a:solidFill>
                            <a:schemeClr val="tx1"/>
                          </a:solidFill>
                        </a:rPr>
                        <a:t> района, стоит уникальный памятник русской церковной истории. Монастырь, вырубленный в меловой горе в начале XVII века, был упразднен при Екатерине Великой и возрожден в 1999 году. В меловых толщах раскопаны монашеские кельи и подземный храм, в котором регулярно проводятся службы. Современный монастырский комплекс находится наверху.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474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99012" y="0"/>
            <a:ext cx="8911687" cy="128089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4000" dirty="0">
                <a:hlinkClick r:id="rId2"/>
              </a:rPr>
              <a:t>Музей-диорама Курская битва «Огненная дуга» Белгородское направление</a:t>
            </a:r>
            <a:r>
              <a:rPr lang="ru-RU" altLang="ru-RU" sz="4000" dirty="0"/>
              <a:t>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5854" y="1698903"/>
            <a:ext cx="4951275" cy="4781410"/>
          </a:xfrm>
        </p:spPr>
        <p:txBody>
          <a:bodyPr>
            <a:normAutofit fontScale="92500"/>
          </a:bodyPr>
          <a:lstStyle/>
          <a:p>
            <a:r>
              <a:rPr lang="ru-RU" altLang="ru-RU" dirty="0">
                <a:solidFill>
                  <a:schemeClr val="tx1"/>
                </a:solidFill>
              </a:rPr>
              <a:t>Музей-диорама «Курская битва. Белгородское направление» в Белгороде</a:t>
            </a:r>
            <a:br>
              <a:rPr lang="ru-RU" altLang="ru-RU" dirty="0">
                <a:solidFill>
                  <a:schemeClr val="tx1"/>
                </a:solidFill>
              </a:rPr>
            </a:br>
            <a:r>
              <a:rPr lang="ru-RU" altLang="ru-RU" dirty="0">
                <a:solidFill>
                  <a:schemeClr val="tx1"/>
                </a:solidFill>
              </a:rPr>
              <a:t>Самое большое в мире художественное полотно (длина 67, высота 15 метров) повествует о знаменитой танковой битве под Прохоровкой в июле 1943 года. Музейная коллекция содержит многочисленные артефакты с полей сражений. На открытой площадке близ музея расположена выставка военной техники времен Великой Отечественной. Помимо этого, в помещении музея-диорамы регулярно проводятся разнообразные тематические выставки с экспонатами из разных городов и стран.</a:t>
            </a:r>
            <a:endParaRPr lang="ru-RU" altLang="ru-RU" dirty="0" smtClean="0">
              <a:solidFill>
                <a:schemeClr val="tx1"/>
              </a:solidFill>
            </a:endParaRPr>
          </a:p>
        </p:txBody>
      </p:sp>
      <p:pic>
        <p:nvPicPr>
          <p:cNvPr id="6148" name="Picture 5" descr="31_3_radm_42849104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3550" y="1905000"/>
            <a:ext cx="6985000" cy="431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16727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7528" y="548680"/>
            <a:ext cx="8424936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Monotype Corsiva" pitchFamily="66" charset="0"/>
              </a:rPr>
              <a:t>                            </a:t>
            </a:r>
            <a:r>
              <a:rPr lang="ru-RU" b="1" i="1" dirty="0" err="1" smtClean="0">
                <a:solidFill>
                  <a:srgbClr val="FF0000"/>
                </a:solidFill>
                <a:latin typeface="Monotype Corsiva" pitchFamily="66" charset="0"/>
              </a:rPr>
              <a:t>Белгородчина</a:t>
            </a:r>
            <a:r>
              <a:rPr lang="ru-RU" b="1" i="1" dirty="0" smtClean="0">
                <a:solidFill>
                  <a:srgbClr val="FF0000"/>
                </a:solidFill>
                <a:latin typeface="Monotype Corsiva" pitchFamily="66" charset="0"/>
              </a:rPr>
              <a:t>   славится </a:t>
            </a:r>
            <a:br>
              <a:rPr lang="ru-RU" b="1" i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b="1" i="1" dirty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b="1" i="1" dirty="0" smtClean="0">
                <a:solidFill>
                  <a:srgbClr val="FF0000"/>
                </a:solidFill>
                <a:latin typeface="Monotype Corsiva" pitchFamily="66" charset="0"/>
              </a:rPr>
              <a:t>                             своими       людьми</a:t>
            </a:r>
            <a:endParaRPr lang="ru-RU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5561" y="1556792"/>
            <a:ext cx="3028493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999656" y="6237312"/>
            <a:ext cx="15424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5">
                    <a:lumMod val="10000"/>
                  </a:schemeClr>
                </a:solidFill>
                <a:latin typeface="Cambria" pitchFamily="18" charset="0"/>
              </a:rPr>
              <a:t>(1901-1944)</a:t>
            </a:r>
            <a:endParaRPr lang="ru-RU" b="1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24001" y="5733256"/>
            <a:ext cx="57241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5">
                    <a:lumMod val="10000"/>
                  </a:schemeClr>
                </a:solidFill>
                <a:latin typeface="Cambria" pitchFamily="18" charset="0"/>
              </a:rPr>
              <a:t>Николай  Фёдорович Ватутин 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447928" y="1700809"/>
            <a:ext cx="496855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Cambria" pitchFamily="18" charset="0"/>
              </a:rPr>
              <a:t>Выходец из простой крестьянской семьи, Николай Фёдорович Ватутин, прошёл путь от красноармейца до генерала армии. В годы </a:t>
            </a:r>
            <a:r>
              <a:rPr lang="ru-RU" sz="2400" b="1" dirty="0">
                <a:latin typeface="Cambria" pitchFamily="18" charset="0"/>
                <a:hlinkClick r:id="rId3" tooltip="Великая Отечественная война"/>
              </a:rPr>
              <a:t>Великой Отечественной войны</a:t>
            </a:r>
            <a:r>
              <a:rPr lang="ru-RU" sz="2400" b="1" dirty="0">
                <a:latin typeface="Cambria" pitchFamily="18" charset="0"/>
              </a:rPr>
              <a:t> он последовательно возглавлял войска </a:t>
            </a:r>
            <a:r>
              <a:rPr lang="ru-RU" sz="2400" b="1" dirty="0">
                <a:latin typeface="Cambria" pitchFamily="18" charset="0"/>
                <a:hlinkClick r:id="rId4" tooltip="Воронежский фронт"/>
              </a:rPr>
              <a:t>Воронежского</a:t>
            </a:r>
            <a:r>
              <a:rPr lang="ru-RU" sz="2400" b="1" dirty="0">
                <a:latin typeface="Cambria" pitchFamily="18" charset="0"/>
              </a:rPr>
              <a:t>, </a:t>
            </a:r>
            <a:r>
              <a:rPr lang="ru-RU" sz="2400" b="1" dirty="0">
                <a:latin typeface="Cambria" pitchFamily="18" charset="0"/>
                <a:hlinkClick r:id="rId5" tooltip="Юго-Западный фронт (Великая Отечественная война)"/>
              </a:rPr>
              <a:t>Юго-Западного</a:t>
            </a:r>
            <a:r>
              <a:rPr lang="ru-RU" sz="2400" b="1" dirty="0">
                <a:latin typeface="Cambria" pitchFamily="18" charset="0"/>
              </a:rPr>
              <a:t> и </a:t>
            </a:r>
            <a:r>
              <a:rPr lang="ru-RU" sz="2400" b="1" dirty="0">
                <a:latin typeface="Cambria" pitchFamily="18" charset="0"/>
                <a:hlinkClick r:id="rId6" tooltip="1-й Украинский фронт"/>
              </a:rPr>
              <a:t>1-го Украинского фронтов</a:t>
            </a:r>
            <a:r>
              <a:rPr lang="ru-RU" sz="2400" b="1" dirty="0">
                <a:latin typeface="Cambria" pitchFamily="18" charset="0"/>
              </a:rPr>
              <a:t> . </a:t>
            </a:r>
            <a:r>
              <a:rPr lang="ru-RU" sz="2400" b="1" dirty="0">
                <a:latin typeface="Cambria" pitchFamily="18" charset="0"/>
              </a:rPr>
              <a:t>Погиб в 1944 </a:t>
            </a:r>
            <a:r>
              <a:rPr lang="ru-RU" sz="2400" b="1" dirty="0" smtClean="0">
                <a:latin typeface="Cambria" pitchFamily="18" charset="0"/>
              </a:rPr>
              <a:t>году</a:t>
            </a:r>
            <a:endParaRPr lang="ru-RU" sz="2400" dirty="0" smtClean="0"/>
          </a:p>
          <a:p>
            <a:r>
              <a:rPr lang="ru-RU" sz="2400" b="1" dirty="0" smtClean="0">
                <a:solidFill>
                  <a:schemeClr val="bg1"/>
                </a:solidFill>
                <a:latin typeface="Cambria" pitchFamily="18" charset="0"/>
              </a:rPr>
              <a:t>.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883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614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hlinkClick r:id="rId2"/>
              </a:rPr>
              <a:t>«Дуб Богдана Хмельницкого»</a:t>
            </a:r>
            <a:r>
              <a:rPr lang="ru-RU" altLang="ru-RU" smtClean="0"/>
              <a:t>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89912" y="1470991"/>
            <a:ext cx="4414699" cy="51020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altLang="ru-RU" sz="2000" b="1" dirty="0">
                <a:solidFill>
                  <a:schemeClr val="tx1"/>
                </a:solidFill>
              </a:rPr>
              <a:t>«Дуб Богдана Хмельницкого»</a:t>
            </a:r>
            <a:br>
              <a:rPr lang="ru-RU" altLang="ru-RU" sz="2000" b="1" dirty="0">
                <a:solidFill>
                  <a:schemeClr val="tx1"/>
                </a:solidFill>
              </a:rPr>
            </a:br>
            <a:r>
              <a:rPr lang="ru-RU" altLang="ru-RU" sz="2000" b="1" dirty="0">
                <a:solidFill>
                  <a:schemeClr val="tx1"/>
                </a:solidFill>
              </a:rPr>
              <a:t>По преданию, более 300 лет назад в ознаменование воссоединения России и Украины дуб посадил гетман Богдан Хмельницкий. Рядом с дубом красуется храм иконы Божьей Матери «</a:t>
            </a:r>
            <a:r>
              <a:rPr lang="ru-RU" altLang="ru-RU" sz="2000" b="1" dirty="0" err="1">
                <a:solidFill>
                  <a:schemeClr val="tx1"/>
                </a:solidFill>
              </a:rPr>
              <a:t>Спорительница</a:t>
            </a:r>
            <a:r>
              <a:rPr lang="ru-RU" altLang="ru-RU" sz="2000" b="1" dirty="0">
                <a:solidFill>
                  <a:schemeClr val="tx1"/>
                </a:solidFill>
              </a:rPr>
              <a:t> хлебов». В день свадьбы к дубу ездят молодожены вешать замочки на цепь, которая окружает могучее дерево, и повязывают ленты на необъятные ветви.</a:t>
            </a:r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pic>
        <p:nvPicPr>
          <p:cNvPr id="10244" name="Picture 5" descr="31_3_radm_12602677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270" y="1600200"/>
            <a:ext cx="6526240" cy="4006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252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</TotalTime>
  <Words>250</Words>
  <Application>Microsoft Office PowerPoint</Application>
  <PresentationFormat>Широкоэкранный</PresentationFormat>
  <Paragraphs>20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Cambria</vt:lpstr>
      <vt:lpstr>Century Gothic</vt:lpstr>
      <vt:lpstr>Monotype Corsiva</vt:lpstr>
      <vt:lpstr>Wingdings 3</vt:lpstr>
      <vt:lpstr>Легкий дым</vt:lpstr>
      <vt:lpstr>Краткая история и достопримечательности моей Бедгородчены.</vt:lpstr>
      <vt:lpstr>Презентация PowerPoint</vt:lpstr>
      <vt:lpstr>Презентация PowerPoint</vt:lpstr>
      <vt:lpstr>Презентация PowerPoint</vt:lpstr>
      <vt:lpstr>Презентация PowerPoint</vt:lpstr>
      <vt:lpstr>Подземный монастырь в Холках </vt:lpstr>
      <vt:lpstr>Музей-диорама Курская битва «Огненная дуга» Белгородское направление </vt:lpstr>
      <vt:lpstr>                            Белгородчина   славится                                своими       людьми</vt:lpstr>
      <vt:lpstr>«Дуб Богдана Хмельницкого»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 Агошков</dc:creator>
  <cp:lastModifiedBy>Алексей Агошков</cp:lastModifiedBy>
  <cp:revision>4</cp:revision>
  <dcterms:created xsi:type="dcterms:W3CDTF">2017-12-24T13:34:27Z</dcterms:created>
  <dcterms:modified xsi:type="dcterms:W3CDTF">2017-12-24T14:20:28Z</dcterms:modified>
</cp:coreProperties>
</file>