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application/vnd.openxmlformats-officedocument.spreadsheetml.sheet" Extension="xlsx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chart+xml" PartName="/ppt/charts/chart1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81" r:id="rId6"/>
    <p:sldId id="269" r:id="rId7"/>
    <p:sldId id="270" r:id="rId8"/>
    <p:sldId id="271" r:id="rId9"/>
    <p:sldId id="272" r:id="rId10"/>
    <p:sldId id="268" r:id="rId11"/>
    <p:sldId id="260" r:id="rId12"/>
    <p:sldId id="284" r:id="rId13"/>
    <p:sldId id="261" r:id="rId14"/>
    <p:sldId id="262" r:id="rId15"/>
    <p:sldId id="263" r:id="rId16"/>
    <p:sldId id="273" r:id="rId17"/>
    <p:sldId id="274" r:id="rId18"/>
    <p:sldId id="278" r:id="rId19"/>
    <p:sldId id="264" r:id="rId20"/>
    <p:sldId id="275" r:id="rId21"/>
    <p:sldId id="276" r:id="rId22"/>
    <p:sldId id="277" r:id="rId23"/>
    <p:sldId id="279" r:id="rId24"/>
    <p:sldId id="282" r:id="rId25"/>
    <p:sldId id="283" r:id="rId26"/>
    <p:sldId id="266" r:id="rId27"/>
    <p:sldId id="265" r:id="rId28"/>
    <p:sldId id="280" r:id="rId29"/>
    <p:sldId id="26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0000"/>
    <a:srgbClr val="9693D9"/>
    <a:srgbClr val="859CE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prst="angle"/>
            </a:sp3d>
          </c:spPr>
          <c:dPt>
            <c:idx val="0"/>
            <c:spPr>
              <a:ln>
                <a:prstDash val="sysDot"/>
              </a:ln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cat>
            <c:strRef>
              <c:f>Лист1!$A$2:$A$5</c:f>
              <c:strCache>
                <c:ptCount val="4"/>
                <c:pt idx="0">
                  <c:v>Общий вид</c:v>
                </c:pt>
                <c:pt idx="1">
                  <c:v>Аккуратность</c:v>
                </c:pt>
                <c:pt idx="2">
                  <c:v>Экономичность</c:v>
                </c:pt>
                <c:pt idx="3">
                  <c:v>Экологичность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71660797608632265"/>
          <c:y val="0.28073504972363944"/>
          <c:w val="0.24789819675318367"/>
          <c:h val="0.40076839349902582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5C9929-A64C-4861-9032-DD6118D55887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F4364-4169-45C0-9725-CE6B706E7E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2868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7F4364-4169-45C0-9725-CE6B706E7E0D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608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2000"/>
            <a:duotone>
              <a:schemeClr val="bg2">
                <a:shade val="3000"/>
                <a:satMod val="110000"/>
              </a:schemeClr>
              <a:schemeClr val="bg2">
                <a:tint val="60000"/>
                <a:satMod val="425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 ?><Relationships xmlns="http://schemas.openxmlformats.org/package/2006/relationships"><Relationship Id="rId2" Target="../media/image2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pyrographyfireart.ru/publ/tekhnika_bezopasnosti_pri_vyzhiganii/1-1-0-5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571612"/>
            <a:ext cx="8572560" cy="185738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3600" dirty="0" smtClean="0">
                <a:solidFill>
                  <a:srgbClr val="000066"/>
                </a:solidFill>
                <a:effectLst/>
              </a:rPr>
              <a:t>Изготовление панно в технике выжигание по </a:t>
            </a:r>
            <a:r>
              <a:rPr lang="ru-RU" sz="3600" dirty="0" smtClean="0">
                <a:solidFill>
                  <a:srgbClr val="000066"/>
                </a:solidFill>
                <a:effectLst/>
              </a:rPr>
              <a:t>дереву</a:t>
            </a:r>
            <a:br>
              <a:rPr lang="ru-RU" sz="3600" dirty="0" smtClean="0">
                <a:solidFill>
                  <a:srgbClr val="000066"/>
                </a:solidFill>
                <a:effectLst/>
              </a:rPr>
            </a:br>
            <a:r>
              <a:rPr lang="ru-RU" sz="3600" dirty="0" smtClean="0">
                <a:solidFill>
                  <a:srgbClr val="000066"/>
                </a:solidFill>
                <a:effectLst/>
              </a:rPr>
              <a:t>(</a:t>
            </a:r>
            <a:r>
              <a:rPr lang="ru-RU" sz="3600" dirty="0" err="1" smtClean="0">
                <a:solidFill>
                  <a:srgbClr val="000066"/>
                </a:solidFill>
                <a:effectLst/>
              </a:rPr>
              <a:t>пирография</a:t>
            </a:r>
            <a:r>
              <a:rPr lang="ru-RU" sz="3600" dirty="0" smtClean="0">
                <a:solidFill>
                  <a:srgbClr val="000066"/>
                </a:solidFill>
                <a:effectLst/>
              </a:rPr>
              <a:t>)</a:t>
            </a:r>
            <a:endParaRPr lang="ru-RU" sz="3600" dirty="0">
              <a:solidFill>
                <a:srgbClr val="000066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784976" cy="175260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bg1"/>
                </a:solidFill>
              </a:rPr>
              <a:t>Муниципальное общеобразовательное бюджетное учреждение</a:t>
            </a:r>
          </a:p>
          <a:p>
            <a:r>
              <a:rPr lang="ru-RU" sz="2000" i="1" dirty="0" smtClean="0">
                <a:solidFill>
                  <a:schemeClr val="bg1"/>
                </a:solidFill>
              </a:rPr>
              <a:t>«Средняя общеобразовательная школа №1»</a:t>
            </a:r>
          </a:p>
          <a:p>
            <a:r>
              <a:rPr lang="ru-RU" sz="2000" i="1" dirty="0" smtClean="0">
                <a:solidFill>
                  <a:schemeClr val="bg1"/>
                </a:solidFill>
              </a:rPr>
              <a:t>Пожарского муниципального района</a:t>
            </a:r>
            <a:endParaRPr lang="ru-RU" sz="2000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07904" y="6093294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2000" i="1" dirty="0" err="1" smtClean="0">
                <a:solidFill>
                  <a:schemeClr val="bg1"/>
                </a:solidFill>
              </a:rPr>
              <a:t>пгт</a:t>
            </a:r>
            <a:r>
              <a:rPr lang="ru-RU" sz="2000" i="1" dirty="0" smtClean="0">
                <a:solidFill>
                  <a:schemeClr val="bg1"/>
                </a:solidFill>
              </a:rPr>
              <a:t> </a:t>
            </a:r>
            <a:r>
              <a:rPr lang="ru-RU" sz="2000" i="1" dirty="0" err="1" smtClean="0">
                <a:solidFill>
                  <a:schemeClr val="bg1"/>
                </a:solidFill>
              </a:rPr>
              <a:t>Лучегорск</a:t>
            </a:r>
            <a:endParaRPr lang="ru-RU" sz="2000" i="1" dirty="0" smtClean="0">
              <a:solidFill>
                <a:schemeClr val="bg1"/>
              </a:solidFill>
            </a:endParaRPr>
          </a:p>
          <a:p>
            <a:r>
              <a:rPr lang="ru-RU" sz="2000" i="1" dirty="0" smtClean="0">
                <a:solidFill>
                  <a:schemeClr val="bg1"/>
                </a:solidFill>
              </a:rPr>
              <a:t>         2017</a:t>
            </a:r>
            <a:endParaRPr lang="ru-RU" sz="2000" i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6176" y="4125042"/>
            <a:ext cx="28803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Выполнила: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ученица 8 «В» класса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Иваненко Наталья</a:t>
            </a:r>
          </a:p>
          <a:p>
            <a:r>
              <a:rPr lang="ru-RU" sz="20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Руководитель: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Шевчик Ирина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Анатольевна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27650" name="Picture 2" descr="http://img0.liveinternet.ru/images/attach/c/8/101/167/101167480_large_5.JPG"/>
          <p:cNvPicPr>
            <a:picLocks noChangeAspect="1" noChangeArrowheads="1"/>
          </p:cNvPicPr>
          <p:nvPr/>
        </p:nvPicPr>
        <p:blipFill>
          <a:blip r:embed="rId2"/>
          <a:srcRect l="9643" t="6466" r="7856" b="5172"/>
          <a:stretch>
            <a:fillRect/>
          </a:stretch>
        </p:blipFill>
        <p:spPr bwMode="auto">
          <a:xfrm>
            <a:off x="2143108" y="3500438"/>
            <a:ext cx="2500330" cy="26626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1858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WordArt 4"/>
          <p:cNvSpPr>
            <a:spLocks noChangeArrowheads="1" noChangeShapeType="1" noTextEdit="1"/>
          </p:cNvSpPr>
          <p:nvPr/>
        </p:nvSpPr>
        <p:spPr bwMode="auto">
          <a:xfrm>
            <a:off x="684213" y="260350"/>
            <a:ext cx="7704137" cy="511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0066"/>
                </a:solidFill>
                <a:latin typeface="Arial"/>
                <a:cs typeface="Arial"/>
              </a:rPr>
              <a:t>Виды выжигания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900113" y="1557338"/>
            <a:ext cx="40107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Художественно-графическое</a:t>
            </a:r>
            <a:r>
              <a:rPr lang="ru-RU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22534" name="Picture 6" descr="1728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836613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7" descr="330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3644900"/>
            <a:ext cx="30480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3132138" y="4608513"/>
            <a:ext cx="185980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dirty="0" err="1">
                <a:solidFill>
                  <a:schemeClr val="bg1"/>
                </a:solidFill>
              </a:rPr>
              <a:t>Пирография</a:t>
            </a:r>
            <a:r>
              <a:rPr lang="ru-RU" dirty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  <p:bldP spid="22533" grpId="0"/>
      <p:bldP spid="225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024" y="142852"/>
            <a:ext cx="8784976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0066"/>
                </a:solidFill>
                <a:effectLst/>
              </a:rPr>
              <a:t/>
            </a:r>
            <a:br>
              <a:rPr lang="ru-RU" sz="3600" dirty="0" smtClean="0">
                <a:solidFill>
                  <a:srgbClr val="000066"/>
                </a:solidFill>
                <a:effectLst/>
              </a:rPr>
            </a:br>
            <a:r>
              <a:rPr lang="ru-RU" sz="3600" dirty="0" smtClean="0">
                <a:solidFill>
                  <a:srgbClr val="000066"/>
                </a:solidFill>
                <a:effectLst/>
              </a:rPr>
              <a:t>Техника выжигание по дереву (</a:t>
            </a:r>
            <a:r>
              <a:rPr lang="ru-RU" sz="3600" dirty="0" err="1" smtClean="0">
                <a:solidFill>
                  <a:srgbClr val="000066"/>
                </a:solidFill>
                <a:effectLst/>
              </a:rPr>
              <a:t>пирография</a:t>
            </a:r>
            <a:r>
              <a:rPr lang="ru-RU" sz="3600" dirty="0" smtClean="0">
                <a:solidFill>
                  <a:srgbClr val="000066"/>
                </a:solidFill>
                <a:effectLst/>
              </a:rPr>
              <a:t>)</a:t>
            </a:r>
            <a:br>
              <a:rPr lang="ru-RU" sz="3600" dirty="0" smtClean="0">
                <a:solidFill>
                  <a:srgbClr val="000066"/>
                </a:solidFill>
                <a:effectLst/>
              </a:rPr>
            </a:br>
            <a:endParaRPr lang="ru-RU" sz="3600" dirty="0">
              <a:solidFill>
                <a:srgbClr val="000066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1428736"/>
            <a:ext cx="8640960" cy="4176464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2200" dirty="0">
                <a:solidFill>
                  <a:srgbClr val="000000"/>
                </a:solidFill>
              </a:rPr>
              <a:t> </a:t>
            </a:r>
            <a:r>
              <a:rPr lang="ru-RU" sz="2200" dirty="0" smtClean="0">
                <a:solidFill>
                  <a:srgbClr val="000000"/>
                </a:solidFill>
              </a:rPr>
              <a:t>Я выбрала </a:t>
            </a:r>
            <a:r>
              <a:rPr lang="ru-RU" sz="2200" dirty="0" err="1" smtClean="0">
                <a:solidFill>
                  <a:srgbClr val="000000"/>
                </a:solidFill>
              </a:rPr>
              <a:t>пирографию</a:t>
            </a:r>
            <a:r>
              <a:rPr lang="ru-RU" sz="2200" dirty="0" smtClean="0">
                <a:solidFill>
                  <a:srgbClr val="000000"/>
                </a:solidFill>
              </a:rPr>
              <a:t>, как технику исполнения декоративного панно, потому что однажды я увидела как выполняют работу мастера, и мне тоже захотелось попробовать выжигать</a:t>
            </a:r>
            <a:r>
              <a:rPr lang="ru-RU" sz="2200" dirty="0" smtClean="0">
                <a:solidFill>
                  <a:srgbClr val="000000"/>
                </a:solidFill>
              </a:rPr>
              <a:t>.</a:t>
            </a:r>
            <a:endParaRPr lang="ru-RU" sz="2200" dirty="0">
              <a:solidFill>
                <a:srgbClr val="000000"/>
              </a:solidFill>
            </a:endParaRPr>
          </a:p>
        </p:txBody>
      </p:sp>
      <p:pic>
        <p:nvPicPr>
          <p:cNvPr id="23554" name="Picture 2" descr="http://s45.radikal.ru/i108/0809/1b/e14fd4d8f708t.jpg"/>
          <p:cNvPicPr>
            <a:picLocks noChangeAspect="1" noChangeArrowheads="1"/>
          </p:cNvPicPr>
          <p:nvPr/>
        </p:nvPicPr>
        <p:blipFill>
          <a:blip r:embed="rId2"/>
          <a:srcRect b="10269"/>
          <a:stretch>
            <a:fillRect/>
          </a:stretch>
        </p:blipFill>
        <p:spPr bwMode="auto">
          <a:xfrm>
            <a:off x="3000364" y="2643182"/>
            <a:ext cx="2936248" cy="37862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2762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0042"/>
            <a:ext cx="821537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indent="0">
              <a:buNone/>
            </a:pPr>
            <a:r>
              <a:rPr lang="ru-RU" dirty="0" smtClean="0">
                <a:solidFill>
                  <a:srgbClr val="000000"/>
                </a:solidFill>
              </a:rPr>
              <a:t>Техника </a:t>
            </a:r>
            <a:r>
              <a:rPr lang="ru-RU" dirty="0" err="1" smtClean="0">
                <a:solidFill>
                  <a:srgbClr val="000000"/>
                </a:solidFill>
              </a:rPr>
              <a:t>пирография</a:t>
            </a:r>
            <a:r>
              <a:rPr lang="ru-RU" dirty="0" smtClean="0">
                <a:solidFill>
                  <a:srgbClr val="000000"/>
                </a:solidFill>
              </a:rPr>
              <a:t> – один из древнейших видов рукоделия, в основу которого входит изготовление оригинальных декоративных украшений, подходящих для оформления различных шкатулок, мебели и других изделий из дерева.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В старину для выжигания использовали специальные заточенные под определённый узор клейма или металлические стержни, которые накаляли докрасна, а на деревянных панелях домов, балках, ставнях часто выжигали раскалённой кочергой или шпагой. 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44034" name="Picture 2" descr="https://in-dee.ru/upload/iblock/181/181727a15b5adce4e23d942cfee22c48.jpg"/>
          <p:cNvPicPr>
            <a:picLocks noChangeAspect="1" noChangeArrowheads="1"/>
          </p:cNvPicPr>
          <p:nvPr/>
        </p:nvPicPr>
        <p:blipFill>
          <a:blip r:embed="rId2"/>
          <a:srcRect l="24794" r="13222"/>
          <a:stretch>
            <a:fillRect/>
          </a:stretch>
        </p:blipFill>
        <p:spPr bwMode="auto">
          <a:xfrm>
            <a:off x="3214678" y="2714620"/>
            <a:ext cx="3099840" cy="3752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0066"/>
                </a:solidFill>
                <a:effectLst/>
              </a:rPr>
              <a:t>Основные характеристики изделия</a:t>
            </a:r>
            <a:endParaRPr lang="ru-RU" sz="4000" dirty="0">
              <a:solidFill>
                <a:srgbClr val="000066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400" dirty="0" smtClean="0">
                <a:solidFill>
                  <a:srgbClr val="000000"/>
                </a:solidFill>
              </a:rPr>
              <a:t>Назначение моего панно – декор комнаты.</a:t>
            </a:r>
          </a:p>
          <a:p>
            <a:pPr marL="137160" indent="0">
              <a:buNone/>
            </a:pPr>
            <a:r>
              <a:rPr lang="ru-RU" sz="2400" dirty="0" smtClean="0">
                <a:solidFill>
                  <a:srgbClr val="000000"/>
                </a:solidFill>
              </a:rPr>
              <a:t>Материалы из которых выполнено панно должны иметь следующие характеристики :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dirty="0">
                <a:solidFill>
                  <a:srgbClr val="000000"/>
                </a:solidFill>
              </a:rPr>
              <a:t>н</a:t>
            </a:r>
            <a:r>
              <a:rPr lang="ru-RU" sz="2400" dirty="0" smtClean="0">
                <a:solidFill>
                  <a:srgbClr val="000000"/>
                </a:solidFill>
              </a:rPr>
              <a:t>е большой вес;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dirty="0">
                <a:solidFill>
                  <a:srgbClr val="000000"/>
                </a:solidFill>
              </a:rPr>
              <a:t>о</a:t>
            </a:r>
            <a:r>
              <a:rPr lang="ru-RU" sz="2400" dirty="0" smtClean="0">
                <a:solidFill>
                  <a:srgbClr val="000000"/>
                </a:solidFill>
              </a:rPr>
              <a:t>тсутствие требований специального ухода;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dirty="0">
                <a:solidFill>
                  <a:srgbClr val="000000"/>
                </a:solidFill>
              </a:rPr>
              <a:t>с</a:t>
            </a:r>
            <a:r>
              <a:rPr lang="ru-RU" sz="2400" dirty="0" smtClean="0">
                <a:solidFill>
                  <a:srgbClr val="000000"/>
                </a:solidFill>
              </a:rPr>
              <a:t>редняя механическая прочность и износостойкость.</a:t>
            </a:r>
          </a:p>
          <a:p>
            <a:pPr marL="137160" indent="0">
              <a:buNone/>
            </a:pPr>
            <a:r>
              <a:rPr lang="ru-RU" sz="2400" dirty="0" smtClean="0">
                <a:solidFill>
                  <a:srgbClr val="000000"/>
                </a:solidFill>
              </a:rPr>
              <a:t>Форма классическая прямоугольная.</a:t>
            </a:r>
          </a:p>
          <a:p>
            <a:pPr marL="137160" indent="0">
              <a:buNone/>
            </a:pPr>
            <a:r>
              <a:rPr lang="ru-RU" sz="2400" dirty="0" smtClean="0">
                <a:solidFill>
                  <a:srgbClr val="000000"/>
                </a:solidFill>
              </a:rPr>
              <a:t>Техника выполнения – </a:t>
            </a:r>
            <a:r>
              <a:rPr lang="ru-RU" sz="2400" dirty="0" err="1" smtClean="0">
                <a:solidFill>
                  <a:srgbClr val="000000"/>
                </a:solidFill>
              </a:rPr>
              <a:t>пирография</a:t>
            </a:r>
            <a:r>
              <a:rPr lang="ru-RU" sz="2400" dirty="0" smtClean="0">
                <a:solidFill>
                  <a:srgbClr val="000000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388" y="4156960"/>
            <a:ext cx="1500198" cy="255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3927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>
                <a:solidFill>
                  <a:srgbClr val="000066"/>
                </a:solidFill>
                <a:effectLst/>
              </a:rPr>
              <a:t>Материалы и инструменты.</a:t>
            </a:r>
            <a:endParaRPr lang="ru-RU" dirty="0">
              <a:solidFill>
                <a:srgbClr val="000066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214422"/>
            <a:ext cx="8072494" cy="1857388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</a:rPr>
              <a:t>Офисная бумага;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dirty="0">
                <a:solidFill>
                  <a:srgbClr val="000000"/>
                </a:solidFill>
              </a:rPr>
              <a:t>к</a:t>
            </a:r>
            <a:r>
              <a:rPr lang="ru-RU" sz="2400" dirty="0" smtClean="0">
                <a:solidFill>
                  <a:srgbClr val="000000"/>
                </a:solidFill>
              </a:rPr>
              <a:t>арандаш;</a:t>
            </a:r>
            <a:endParaRPr lang="ru-RU" sz="2400" dirty="0">
              <a:solidFill>
                <a:srgbClr val="000000"/>
              </a:solidFill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</a:rPr>
              <a:t>фанера нужного размера;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</a:rPr>
              <a:t>электроприбор для выжигания по дереву.</a:t>
            </a:r>
          </a:p>
          <a:p>
            <a:pPr>
              <a:buClrTx/>
              <a:buFont typeface="Wingdings" pitchFamily="2" charset="2"/>
              <a:buChar char="Ø"/>
            </a:pPr>
            <a:endParaRPr lang="ru-RU" sz="2400" dirty="0"/>
          </a:p>
        </p:txBody>
      </p:sp>
      <p:pic>
        <p:nvPicPr>
          <p:cNvPr id="21506" name="Picture 2" descr="https://fs00.infourok.ru/images/doc/125/146568/img4.jpg"/>
          <p:cNvPicPr>
            <a:picLocks noChangeAspect="1" noChangeArrowheads="1"/>
          </p:cNvPicPr>
          <p:nvPr/>
        </p:nvPicPr>
        <p:blipFill>
          <a:blip r:embed="rId2"/>
          <a:srcRect t="18750"/>
          <a:stretch>
            <a:fillRect/>
          </a:stretch>
        </p:blipFill>
        <p:spPr bwMode="auto">
          <a:xfrm>
            <a:off x="2000232" y="3071810"/>
            <a:ext cx="5429256" cy="33084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342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>
                <a:solidFill>
                  <a:srgbClr val="000066"/>
                </a:solidFill>
                <a:effectLst/>
              </a:rPr>
              <a:t>Техника изготовления</a:t>
            </a:r>
            <a:endParaRPr lang="ru-RU" dirty="0">
              <a:solidFill>
                <a:srgbClr val="000066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70916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</a:rPr>
              <a:t>Придумать и нарисовать эскиз панно;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</a:rPr>
              <a:t>перенести эскиз на фанеру;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dirty="0">
                <a:solidFill>
                  <a:srgbClr val="000000"/>
                </a:solidFill>
              </a:rPr>
              <a:t>п</a:t>
            </a:r>
            <a:r>
              <a:rPr lang="ru-RU" sz="2400" dirty="0" smtClean="0">
                <a:solidFill>
                  <a:srgbClr val="000000"/>
                </a:solidFill>
              </a:rPr>
              <a:t>риступить к выжиганию рисунка на фанере.</a:t>
            </a:r>
            <a:endParaRPr lang="ru-RU" sz="2400" dirty="0">
              <a:solidFill>
                <a:srgbClr val="000000"/>
              </a:solidFill>
            </a:endParaRPr>
          </a:p>
        </p:txBody>
      </p:sp>
      <p:pic>
        <p:nvPicPr>
          <p:cNvPr id="20482" name="Picture 2" descr="http://goodphotoblog.ru/img-q5y5x5n4g40414r5z4r284m5z5j5s484u2x5r4o4f4g4o5p206u4d454j4i4o2x5l4/wp-content/uploads/2011/04/DSC035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286124"/>
            <a:ext cx="3786214" cy="2804604"/>
          </a:xfrm>
          <a:prstGeom prst="rect">
            <a:avLst/>
          </a:prstGeom>
          <a:noFill/>
        </p:spPr>
      </p:pic>
      <p:pic>
        <p:nvPicPr>
          <p:cNvPr id="20484" name="Picture 4" descr="https://www.intelkot.ru/pics_import/ArticlesImg/vizhigani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286124"/>
            <a:ext cx="3535637" cy="2786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0987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4282" y="1428736"/>
            <a:ext cx="8572560" cy="3988965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chemeClr val="bg1"/>
                </a:solidFill>
              </a:rPr>
              <a:t>Перед выжиганием поверхность шлифуют наждачной </a:t>
            </a:r>
            <a:r>
              <a:rPr lang="ru-RU" dirty="0" smtClean="0">
                <a:solidFill>
                  <a:schemeClr val="bg1"/>
                </a:solidFill>
              </a:rPr>
              <a:t>бумагой. Рисунок </a:t>
            </a:r>
            <a:r>
              <a:rPr lang="ru-RU" dirty="0">
                <a:solidFill>
                  <a:schemeClr val="bg1"/>
                </a:solidFill>
              </a:rPr>
              <a:t>переводят на деталь через </a:t>
            </a:r>
            <a:r>
              <a:rPr lang="ru-RU" dirty="0" smtClean="0">
                <a:solidFill>
                  <a:schemeClr val="bg1"/>
                </a:solidFill>
              </a:rPr>
              <a:t>копировальную </a:t>
            </a:r>
            <a:r>
              <a:rPr lang="ru-RU" dirty="0">
                <a:solidFill>
                  <a:schemeClr val="bg1"/>
                </a:solidFill>
              </a:rPr>
              <a:t>бумагу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defTabSz="5505450"/>
            <a:r>
              <a:rPr lang="ru-RU" dirty="0" smtClean="0">
                <a:solidFill>
                  <a:schemeClr val="bg1"/>
                </a:solidFill>
              </a:rPr>
              <a:t>Выжигают рисунок </a:t>
            </a:r>
            <a:r>
              <a:rPr lang="ru-RU" dirty="0" smtClean="0">
                <a:solidFill>
                  <a:schemeClr val="bg1"/>
                </a:solidFill>
              </a:rPr>
              <a:t>с помощью</a:t>
            </a:r>
          </a:p>
          <a:p>
            <a:pPr defTabSz="5505450">
              <a:buNone/>
            </a:pPr>
            <a:r>
              <a:rPr lang="ru-RU" dirty="0" smtClean="0">
                <a:solidFill>
                  <a:schemeClr val="bg1"/>
                </a:solidFill>
              </a:rPr>
              <a:t>       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b="1" dirty="0" err="1" smtClean="0">
                <a:solidFill>
                  <a:schemeClr val="bg1"/>
                </a:solidFill>
              </a:rPr>
              <a:t>электровыжигателя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66"/>
                </a:solidFill>
                <a:effectLst/>
              </a:rPr>
              <a:t>Выжигание на практике</a:t>
            </a:r>
            <a:endParaRPr lang="ru-RU" dirty="0">
              <a:solidFill>
                <a:srgbClr val="000066"/>
              </a:solidFill>
              <a:effectLst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2066" y="3286124"/>
            <a:ext cx="3029322" cy="2738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1450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5720" y="785794"/>
            <a:ext cx="8229600" cy="4709160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</a:rPr>
              <a:t>Ручку с нагревательным пером берут в правую руку как карандаш. Прибор включают в электрическую сеть и переключателем </a:t>
            </a:r>
            <a:r>
              <a:rPr lang="ru-RU" sz="2000" dirty="0" smtClean="0">
                <a:solidFill>
                  <a:schemeClr val="bg1"/>
                </a:solidFill>
              </a:rPr>
              <a:t>устанавливают </a:t>
            </a:r>
            <a:r>
              <a:rPr lang="ru-RU" sz="2000" dirty="0">
                <a:solidFill>
                  <a:schemeClr val="bg1"/>
                </a:solidFill>
              </a:rPr>
              <a:t>необходимую степень накала пера. Начинают работать тогда, когда перо разогреется до темно-красного цвета.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При </a:t>
            </a:r>
            <a:r>
              <a:rPr lang="ru-RU" sz="2000" dirty="0">
                <a:solidFill>
                  <a:schemeClr val="bg1"/>
                </a:solidFill>
              </a:rPr>
              <a:t>выжигании нужно сидеть прямо, правая рука должна устойчиво лежать на столе (см. рис.). Через 10 - 15 мин работы </a:t>
            </a:r>
            <a:r>
              <a:rPr lang="ru-RU" sz="2000" dirty="0" err="1">
                <a:solidFill>
                  <a:schemeClr val="bg1"/>
                </a:solidFill>
              </a:rPr>
              <a:t>электровыжигатель</a:t>
            </a:r>
            <a:r>
              <a:rPr lang="ru-RU" sz="2000" dirty="0">
                <a:solidFill>
                  <a:schemeClr val="bg1"/>
                </a:solidFill>
              </a:rPr>
              <a:t> выключают на 2 - 3 мин для остывания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  <a:endParaRPr lang="ru-RU" sz="2000" dirty="0">
              <a:solidFill>
                <a:schemeClr val="bg1"/>
              </a:solidFill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Выжигать </a:t>
            </a:r>
            <a:r>
              <a:rPr lang="ru-RU" sz="2000" dirty="0">
                <a:solidFill>
                  <a:schemeClr val="bg1"/>
                </a:solidFill>
              </a:rPr>
              <a:t>можно только по сухой древесине.</a:t>
            </a:r>
          </a:p>
          <a:p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</p:spPr>
        <p:txBody>
          <a:bodyPr/>
          <a:lstStyle/>
          <a:p>
            <a:r>
              <a:rPr lang="ru-RU" dirty="0" smtClean="0">
                <a:solidFill>
                  <a:srgbClr val="000066"/>
                </a:solidFill>
                <a:effectLst/>
              </a:rPr>
              <a:t>Правила выжигания</a:t>
            </a:r>
            <a:endParaRPr lang="ru-RU" dirty="0">
              <a:solidFill>
                <a:srgbClr val="000066"/>
              </a:solidFill>
              <a:effectLst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4611" y="3500438"/>
            <a:ext cx="4124573" cy="3143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4283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71472" y="928670"/>
            <a:ext cx="8031257" cy="4276997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</a:rPr>
              <a:t>Включать </a:t>
            </a:r>
            <a:r>
              <a:rPr lang="ru-RU" sz="2000" dirty="0" err="1">
                <a:solidFill>
                  <a:schemeClr val="bg1"/>
                </a:solidFill>
              </a:rPr>
              <a:t>электровыжигатель</a:t>
            </a:r>
            <a:r>
              <a:rPr lang="ru-RU" sz="2000" dirty="0">
                <a:solidFill>
                  <a:schemeClr val="bg1"/>
                </a:solidFill>
              </a:rPr>
              <a:t> можно только </a:t>
            </a:r>
            <a:r>
              <a:rPr lang="ru-RU" sz="2000" dirty="0" smtClean="0">
                <a:solidFill>
                  <a:schemeClr val="bg1"/>
                </a:solidFill>
              </a:rPr>
              <a:t>в присутствии взрослых.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При </a:t>
            </a:r>
            <a:r>
              <a:rPr lang="ru-RU" sz="2000" dirty="0">
                <a:solidFill>
                  <a:schemeClr val="bg1"/>
                </a:solidFill>
              </a:rPr>
              <a:t>работе нельзя сильно нажимать на перо. </a:t>
            </a:r>
            <a:endParaRPr lang="ru-RU" sz="2000" dirty="0" smtClean="0">
              <a:solidFill>
                <a:schemeClr val="bg1"/>
              </a:solidFill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В </a:t>
            </a:r>
            <a:r>
              <a:rPr lang="ru-RU" sz="2000" dirty="0">
                <a:solidFill>
                  <a:schemeClr val="bg1"/>
                </a:solidFill>
              </a:rPr>
              <a:t>конце линии перо необходимо резко отрывать от рисунка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Не </a:t>
            </a:r>
            <a:r>
              <a:rPr lang="ru-RU" sz="2000" dirty="0">
                <a:solidFill>
                  <a:schemeClr val="bg1"/>
                </a:solidFill>
              </a:rPr>
              <a:t>следует наклоняться близко к месту выжигания. </a:t>
            </a:r>
            <a:endParaRPr lang="ru-RU" sz="2000" dirty="0" smtClean="0">
              <a:solidFill>
                <a:schemeClr val="bg1"/>
              </a:solidFill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Берегите </a:t>
            </a:r>
            <a:r>
              <a:rPr lang="ru-RU" sz="2000" dirty="0">
                <a:solidFill>
                  <a:schemeClr val="bg1"/>
                </a:solidFill>
              </a:rPr>
              <a:t>руки и одежду от прикосновения раскаленного пера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</a:rPr>
              <a:t>После </a:t>
            </a:r>
            <a:r>
              <a:rPr lang="ru-RU" sz="2000" dirty="0">
                <a:solidFill>
                  <a:schemeClr val="bg1"/>
                </a:solidFill>
              </a:rPr>
              <a:t>окончания работы </a:t>
            </a:r>
            <a:r>
              <a:rPr lang="ru-RU" sz="2000" dirty="0" err="1">
                <a:solidFill>
                  <a:schemeClr val="bg1"/>
                </a:solidFill>
              </a:rPr>
              <a:t>электровыжигатель</a:t>
            </a:r>
            <a:r>
              <a:rPr lang="ru-RU" sz="2000" dirty="0">
                <a:solidFill>
                  <a:schemeClr val="bg1"/>
                </a:solidFill>
              </a:rPr>
              <a:t> должен быть отключен от электрической сети.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66"/>
                </a:solidFill>
                <a:effectLst/>
              </a:rPr>
              <a:t>Техника безопасности</a:t>
            </a:r>
            <a:endParaRPr lang="ru-RU" dirty="0">
              <a:solidFill>
                <a:srgbClr val="000066"/>
              </a:solidFill>
              <a:effectLst/>
            </a:endParaRPr>
          </a:p>
        </p:txBody>
      </p:sp>
      <p:pic>
        <p:nvPicPr>
          <p:cNvPr id="4098" name="Picture 2" descr="http://ruani.ru/images/vyzhiganie_dlya_nachinayushhi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857628"/>
            <a:ext cx="3218652" cy="2571768"/>
          </a:xfrm>
          <a:prstGeom prst="rect">
            <a:avLst/>
          </a:prstGeom>
          <a:noFill/>
        </p:spPr>
      </p:pic>
      <p:pic>
        <p:nvPicPr>
          <p:cNvPr id="4102" name="Picture 6" descr="https://prostor38.ru/images/detailed/1971/2376658_1_700-nw.jpg"/>
          <p:cNvPicPr>
            <a:picLocks noChangeAspect="1" noChangeArrowheads="1"/>
          </p:cNvPicPr>
          <p:nvPr/>
        </p:nvPicPr>
        <p:blipFill>
          <a:blip r:embed="rId3"/>
          <a:srcRect r="17499" b="15357"/>
          <a:stretch>
            <a:fillRect/>
          </a:stretch>
        </p:blipFill>
        <p:spPr bwMode="auto">
          <a:xfrm>
            <a:off x="5357818" y="3786190"/>
            <a:ext cx="2500330" cy="25652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2103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66"/>
                </a:solidFill>
                <a:effectLst/>
              </a:rPr>
              <a:t>Техника безопасности при выполнении работ</a:t>
            </a:r>
            <a:endParaRPr lang="ru-RU" dirty="0">
              <a:solidFill>
                <a:srgbClr val="000066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80920" cy="470916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</a:rPr>
              <a:t>При выжигании образуется едкий дым, поэтому не следует сильно наклоняться над работой;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</a:rPr>
              <a:t> Помещение, в котором вы выжигаете, необходимо чаще проветривать;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00"/>
                </a:solidFill>
              </a:rPr>
              <a:t> Пользуясь электроприбором, соблюдайте осторожность, чтобы не обжечься, а так же не забывайте выключать его из розетки.</a:t>
            </a:r>
          </a:p>
          <a:p>
            <a:pPr marL="137160" indent="0">
              <a:buClrTx/>
              <a:buNone/>
            </a:pPr>
            <a:endParaRPr lang="ru-RU" sz="2400" dirty="0" smtClean="0">
              <a:solidFill>
                <a:srgbClr val="000000"/>
              </a:solidFill>
            </a:endParaRPr>
          </a:p>
        </p:txBody>
      </p:sp>
      <p:pic>
        <p:nvPicPr>
          <p:cNvPr id="19458" name="Picture 2" descr="http://lipeck.kit-home.ru/image/product/f2/29/f2298b25c4488048bc5e635f53e42f05.jpg"/>
          <p:cNvPicPr>
            <a:picLocks noChangeAspect="1" noChangeArrowheads="1"/>
          </p:cNvPicPr>
          <p:nvPr/>
        </p:nvPicPr>
        <p:blipFill>
          <a:blip r:embed="rId2"/>
          <a:srcRect l="4286" t="19286" b="3571"/>
          <a:stretch>
            <a:fillRect/>
          </a:stretch>
        </p:blipFill>
        <p:spPr bwMode="auto">
          <a:xfrm>
            <a:off x="3643306" y="4143380"/>
            <a:ext cx="3190874" cy="2571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1829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52928" cy="73946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0066"/>
                </a:solidFill>
                <a:effectLst/>
              </a:rPr>
              <a:t>Проект </a:t>
            </a:r>
            <a:r>
              <a:rPr lang="ru-RU" sz="4000" dirty="0" err="1" smtClean="0">
                <a:solidFill>
                  <a:srgbClr val="000066"/>
                </a:solidFill>
                <a:effectLst/>
              </a:rPr>
              <a:t>пирография</a:t>
            </a:r>
            <a:endParaRPr lang="ru-RU" sz="4000" dirty="0">
              <a:solidFill>
                <a:srgbClr val="000066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4709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 :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00"/>
                </a:solidFill>
              </a:rPr>
              <a:t>Познакомиться с понятием </a:t>
            </a:r>
            <a:r>
              <a:rPr lang="ru-RU" sz="2000" dirty="0" err="1" smtClean="0">
                <a:solidFill>
                  <a:srgbClr val="000000"/>
                </a:solidFill>
              </a:rPr>
              <a:t>пирография</a:t>
            </a:r>
            <a:r>
              <a:rPr lang="ru-RU" sz="2000" dirty="0" smtClean="0">
                <a:solidFill>
                  <a:srgbClr val="000000"/>
                </a:solidFill>
              </a:rPr>
              <a:t> в декоративной композиции;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00"/>
                </a:solidFill>
              </a:rPr>
              <a:t>выполнить композицию по правилам </a:t>
            </a:r>
            <a:r>
              <a:rPr lang="ru-RU" sz="2000" dirty="0" err="1" smtClean="0">
                <a:solidFill>
                  <a:srgbClr val="000000"/>
                </a:solidFill>
              </a:rPr>
              <a:t>пирографии</a:t>
            </a:r>
            <a:r>
              <a:rPr lang="ru-RU" sz="2000" dirty="0" smtClean="0">
                <a:solidFill>
                  <a:srgbClr val="000000"/>
                </a:solidFill>
              </a:rPr>
              <a:t>.</a:t>
            </a:r>
          </a:p>
          <a:p>
            <a:pPr marL="137160" indent="0">
              <a:buNone/>
            </a:pPr>
            <a:r>
              <a:rPr lang="ru-RU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проекта: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00"/>
                </a:solidFill>
              </a:rPr>
              <a:t>Создать эксклюзивное изделие в подарок маме на день рождения;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00"/>
                </a:solidFill>
              </a:rPr>
              <a:t>совершенствовать навыки и приемы работы в составлении композиции по правилам </a:t>
            </a:r>
            <a:r>
              <a:rPr lang="ru-RU" sz="2000" dirty="0" err="1" smtClean="0">
                <a:solidFill>
                  <a:srgbClr val="000000"/>
                </a:solidFill>
              </a:rPr>
              <a:t>пирографии</a:t>
            </a:r>
            <a:r>
              <a:rPr lang="ru-RU" sz="2000" dirty="0" smtClean="0">
                <a:solidFill>
                  <a:srgbClr val="000000"/>
                </a:solidFill>
              </a:rPr>
              <a:t>;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400" dirty="0">
                <a:solidFill>
                  <a:srgbClr val="000000"/>
                </a:solidFill>
              </a:rPr>
              <a:t>о</a:t>
            </a:r>
            <a:r>
              <a:rPr lang="ru-RU" sz="2400" dirty="0" smtClean="0">
                <a:solidFill>
                  <a:srgbClr val="000000"/>
                </a:solidFill>
              </a:rPr>
              <a:t>ценить проделанную работу. 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sz="24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ru-RU" sz="2400" dirty="0"/>
          </a:p>
        </p:txBody>
      </p:sp>
      <p:pic>
        <p:nvPicPr>
          <p:cNvPr id="26628" name="Picture 4" descr="https://ds03.infourok.ru/uploads/ex/00c8/0005b99f-796c6ca2/hello_html_m4f2f7d8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3500438"/>
            <a:ext cx="2286016" cy="30480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9159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5841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66"/>
                </a:solidFill>
                <a:effectLst/>
              </a:rPr>
              <a:t>Получение линий</a:t>
            </a:r>
            <a:endParaRPr lang="ru-RU" dirty="0">
              <a:solidFill>
                <a:srgbClr val="000066"/>
              </a:solidFill>
              <a:effectLst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42910" y="1785926"/>
            <a:ext cx="3442446" cy="65836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Тонкая линия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42910" y="2500306"/>
            <a:ext cx="3803904" cy="206558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Чтобы </a:t>
            </a:r>
            <a:r>
              <a:rPr lang="ru-RU" dirty="0">
                <a:solidFill>
                  <a:schemeClr val="bg1"/>
                </a:solidFill>
              </a:rPr>
              <a:t>получить тонкую линию, перо </a:t>
            </a:r>
            <a:r>
              <a:rPr lang="ru-RU" dirty="0" err="1">
                <a:solidFill>
                  <a:schemeClr val="bg1"/>
                </a:solidFill>
              </a:rPr>
              <a:t>электровыжигателя</a:t>
            </a:r>
            <a:r>
              <a:rPr lang="ru-RU" dirty="0">
                <a:solidFill>
                  <a:schemeClr val="bg1"/>
                </a:solidFill>
              </a:rPr>
              <a:t> следует передвигать быстро.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786314" y="1857364"/>
            <a:ext cx="3447288" cy="658368"/>
          </a:xfrm>
        </p:spPr>
        <p:txBody>
          <a:bodyPr>
            <a:normAutofit fontScale="92500"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Толстая линия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714876" y="2571744"/>
            <a:ext cx="3799728" cy="2284832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bg1"/>
                </a:solidFill>
              </a:rPr>
              <a:t>Толстую линию получают при медленном движении пера. В конце линии перо надо быстро отрывать от рисунка.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928670"/>
            <a:ext cx="777686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bg1"/>
                </a:solidFill>
              </a:rPr>
              <a:t>На нанесенном рисунке сначала ставят точки, затем проводят линии. Вести перо следует без нажима.</a:t>
            </a:r>
          </a:p>
          <a:p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7170" name="Picture 2" descr="https://rollertorg.ru/assets/cache_image/d/818895/d/oblozhka_vyzhiganiye_po_derevu_200x200_6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429131"/>
            <a:ext cx="3000396" cy="2250297"/>
          </a:xfrm>
          <a:prstGeom prst="rect">
            <a:avLst/>
          </a:prstGeom>
          <a:noFill/>
        </p:spPr>
      </p:pic>
      <p:pic>
        <p:nvPicPr>
          <p:cNvPr id="7172" name="Picture 4" descr="https://static.dityvmisti.ua/files/events/10556/10556_sc_58aadebbc98a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4714884"/>
            <a:ext cx="3556443" cy="16478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5333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709160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</a:rPr>
              <a:t>Рисунок сначала выжигают по внешнему контуру, а потом переходят к внутренним линиям и точкам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Меняя накал штифта, придавая ему различный наклон, можно добиться глубоко насыщенных линий и едва заметных штрихов, при этом меняется и интенсивность окраски линии от темно-коричневого до светлых желтовато-коричневых тонов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Нельзя продвигать штифт с особым усилием или неуверенно замедлять его ход по рисунку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</a:rPr>
              <a:t>Выжигая кривые линии или точки, штифт держат перпендикулярно к поверхности доски, а при выжигании прямых линий - наклонно, как карандаш при рисовании.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</p:spPr>
        <p:txBody>
          <a:bodyPr/>
          <a:lstStyle/>
          <a:p>
            <a:r>
              <a:rPr lang="ru-RU" dirty="0" smtClean="0">
                <a:solidFill>
                  <a:srgbClr val="000066"/>
                </a:solidFill>
                <a:effectLst/>
              </a:rPr>
              <a:t>Тонкости выжигания</a:t>
            </a:r>
            <a:endParaRPr lang="ru-RU" dirty="0">
              <a:solidFill>
                <a:srgbClr val="000066"/>
              </a:solidFill>
              <a:effectLst/>
            </a:endParaRPr>
          </a:p>
        </p:txBody>
      </p:sp>
      <p:pic>
        <p:nvPicPr>
          <p:cNvPr id="6146" name="Picture 2" descr="http://img.youtube.com/vi/4Oy4mqQ8rqk/m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0989" y="4429132"/>
            <a:ext cx="3937027" cy="22145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3272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3643338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chemeClr val="bg1"/>
                </a:solidFill>
              </a:rPr>
              <a:t>Закончив выжигание рисунка, поверхность тщательно чистят мельчайшей наждачной бумагой. Зачистку шкуркой надо производить тщательно, но осторожно, чтобы не повредить мелких штрихов и </a:t>
            </a:r>
            <a:r>
              <a:rPr lang="ru-RU" sz="2000" dirty="0" smtClean="0">
                <a:solidFill>
                  <a:schemeClr val="bg1"/>
                </a:solidFill>
              </a:rPr>
              <a:t>линий </a:t>
            </a:r>
            <a:r>
              <a:rPr lang="ru-RU" sz="2000" dirty="0">
                <a:solidFill>
                  <a:schemeClr val="bg1"/>
                </a:solidFill>
              </a:rPr>
              <a:t>и не скруглить грани выступов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pPr defTabSz="7981950">
              <a:tabLst>
                <a:tab pos="4124325" algn="l"/>
              </a:tabLst>
            </a:pPr>
            <a:r>
              <a:rPr lang="ru-RU" sz="2000" dirty="0" smtClean="0">
                <a:solidFill>
                  <a:schemeClr val="bg1"/>
                </a:solidFill>
              </a:rPr>
              <a:t>Выжженный рисунок можно </a:t>
            </a:r>
            <a:r>
              <a:rPr lang="ru-RU" sz="2000" dirty="0">
                <a:solidFill>
                  <a:schemeClr val="bg1"/>
                </a:solidFill>
              </a:rPr>
              <a:t> расписать </a:t>
            </a:r>
            <a:endParaRPr lang="ru-RU" sz="2000" dirty="0" smtClean="0">
              <a:solidFill>
                <a:schemeClr val="bg1"/>
              </a:solidFill>
            </a:endParaRPr>
          </a:p>
          <a:p>
            <a:pPr defTabSz="7981950">
              <a:buNone/>
              <a:tabLst>
                <a:tab pos="4124325" algn="l"/>
              </a:tabLst>
            </a:pPr>
            <a:r>
              <a:rPr lang="ru-RU" sz="2000" dirty="0" smtClean="0">
                <a:solidFill>
                  <a:schemeClr val="bg1"/>
                </a:solidFill>
              </a:rPr>
              <a:t>     акварельными или </a:t>
            </a:r>
            <a:r>
              <a:rPr lang="ru-RU" sz="2000" dirty="0">
                <a:solidFill>
                  <a:schemeClr val="bg1"/>
                </a:solidFill>
              </a:rPr>
              <a:t>масляными красками. Роспись, как своеобразный декоративный прием, дополняет выжженное изделие, делает его ярким и нарядным.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>
                <a:solidFill>
                  <a:srgbClr val="000066"/>
                </a:solidFill>
                <a:effectLst/>
              </a:rPr>
              <a:t>Окончательный этап</a:t>
            </a:r>
            <a:endParaRPr lang="ru-RU" dirty="0">
              <a:solidFill>
                <a:srgbClr val="000066"/>
              </a:solidFill>
              <a:effectLst/>
            </a:endParaRPr>
          </a:p>
        </p:txBody>
      </p:sp>
      <p:pic>
        <p:nvPicPr>
          <p:cNvPr id="5122" name="Picture 2" descr="http://znayka.net/images/hands/19806/19806_4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929066"/>
            <a:ext cx="2928958" cy="2198725"/>
          </a:xfrm>
          <a:prstGeom prst="rect">
            <a:avLst/>
          </a:prstGeom>
          <a:noFill/>
        </p:spPr>
      </p:pic>
      <p:pic>
        <p:nvPicPr>
          <p:cNvPr id="5124" name="Picture 4" descr="http://sdelala-sama.ru/uploads/posts/2016-06/thumbs/1467132668_140930151348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429000"/>
            <a:ext cx="2000264" cy="31500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7816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66"/>
                </a:solidFill>
                <a:effectLst/>
              </a:rPr>
              <a:t>Моя работа</a:t>
            </a:r>
            <a:endParaRPr lang="ru-RU" dirty="0">
              <a:solidFill>
                <a:srgbClr val="000066"/>
              </a:solidFill>
              <a:effectLst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5" y="1500174"/>
            <a:ext cx="4824989" cy="4500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9400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214282" y="1142984"/>
            <a:ext cx="8643998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363" algn="l"/>
                <a:tab pos="342900" algn="l"/>
                <a:tab pos="449263" algn="l"/>
                <a:tab pos="555625" algn="l"/>
                <a:tab pos="898525" algn="l"/>
                <a:tab pos="1004888" algn="l"/>
                <a:tab pos="1347788" algn="l"/>
                <a:tab pos="1454150" algn="l"/>
                <a:tab pos="1797050" algn="l"/>
                <a:tab pos="1903413" algn="l"/>
                <a:tab pos="2246313" algn="l"/>
                <a:tab pos="2352675" algn="l"/>
                <a:tab pos="2695575" algn="l"/>
                <a:tab pos="2801938" algn="l"/>
                <a:tab pos="3144838" algn="l"/>
                <a:tab pos="3251200" algn="l"/>
                <a:tab pos="3594100" algn="l"/>
                <a:tab pos="3700463" algn="l"/>
                <a:tab pos="4043363" algn="l"/>
                <a:tab pos="4149725" algn="l"/>
                <a:tab pos="4492625" algn="l"/>
                <a:tab pos="4598988" algn="l"/>
                <a:tab pos="4941888" algn="l"/>
                <a:tab pos="5048250" algn="l"/>
                <a:tab pos="5391150" algn="l"/>
                <a:tab pos="5497513" algn="l"/>
                <a:tab pos="5840413" algn="l"/>
                <a:tab pos="5946775" algn="l"/>
                <a:tab pos="6289675" algn="l"/>
                <a:tab pos="6396038" algn="l"/>
                <a:tab pos="6738938" algn="l"/>
                <a:tab pos="68453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Стоимость изготовленного изделия в основном определяется затратами на материалы, электроэнергию и оплату труда. Для изготовления изделия потребуются: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363" algn="l"/>
                <a:tab pos="342900" algn="l"/>
                <a:tab pos="449263" algn="l"/>
                <a:tab pos="555625" algn="l"/>
                <a:tab pos="898525" algn="l"/>
                <a:tab pos="1004888" algn="l"/>
                <a:tab pos="1347788" algn="l"/>
                <a:tab pos="1454150" algn="l"/>
                <a:tab pos="1797050" algn="l"/>
                <a:tab pos="1903413" algn="l"/>
                <a:tab pos="2246313" algn="l"/>
                <a:tab pos="2352675" algn="l"/>
                <a:tab pos="2695575" algn="l"/>
                <a:tab pos="2801938" algn="l"/>
                <a:tab pos="3144838" algn="l"/>
                <a:tab pos="3251200" algn="l"/>
                <a:tab pos="3594100" algn="l"/>
                <a:tab pos="3700463" algn="l"/>
                <a:tab pos="4043363" algn="l"/>
                <a:tab pos="4149725" algn="l"/>
                <a:tab pos="4492625" algn="l"/>
                <a:tab pos="4598988" algn="l"/>
                <a:tab pos="4941888" algn="l"/>
                <a:tab pos="5048250" algn="l"/>
                <a:tab pos="5391150" algn="l"/>
                <a:tab pos="5497513" algn="l"/>
                <a:tab pos="5840413" algn="l"/>
                <a:tab pos="5946775" algn="l"/>
                <a:tab pos="6289675" algn="l"/>
                <a:tab pos="6396038" algn="l"/>
                <a:tab pos="6738938" algn="l"/>
                <a:tab pos="68453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Фанера для выжигания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(затраты на фанеру не учитываю, т.к. кусок фанеры остался от старой мебели)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363" algn="l"/>
                <a:tab pos="342900" algn="l"/>
                <a:tab pos="449263" algn="l"/>
                <a:tab pos="555625" algn="l"/>
                <a:tab pos="898525" algn="l"/>
                <a:tab pos="1004888" algn="l"/>
                <a:tab pos="1347788" algn="l"/>
                <a:tab pos="1454150" algn="l"/>
                <a:tab pos="1797050" algn="l"/>
                <a:tab pos="1903413" algn="l"/>
                <a:tab pos="2246313" algn="l"/>
                <a:tab pos="2352675" algn="l"/>
                <a:tab pos="2695575" algn="l"/>
                <a:tab pos="2801938" algn="l"/>
                <a:tab pos="3144838" algn="l"/>
                <a:tab pos="3251200" algn="l"/>
                <a:tab pos="3594100" algn="l"/>
                <a:tab pos="3700463" algn="l"/>
                <a:tab pos="4043363" algn="l"/>
                <a:tab pos="4149725" algn="l"/>
                <a:tab pos="4492625" algn="l"/>
                <a:tab pos="4598988" algn="l"/>
                <a:tab pos="4941888" algn="l"/>
                <a:tab pos="5048250" algn="l"/>
                <a:tab pos="5391150" algn="l"/>
                <a:tab pos="5497513" algn="l"/>
                <a:tab pos="5840413" algn="l"/>
                <a:tab pos="5946775" algn="l"/>
                <a:tab pos="6289675" algn="l"/>
                <a:tab pos="6396038" algn="l"/>
                <a:tab pos="6738938" algn="l"/>
                <a:tab pos="684530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Затраты на электроэнергию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1) Панно изготавливается в дневное время, поэтому затраты на освещение не учитываю.  2) Для выжигания необходимо применение электрического прибора мощностью N = 0,03 кВт в течение 48 ч.  Расход электрической энергии: 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Аэл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= N  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t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= 0,03 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48 = 1,44 кВтч. При цене 1 кВтч (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цэл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) 1,18 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руб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,  затраты на электроэнергию составят: 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Сэл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=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Aэл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 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цэл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= 1,44 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1,18 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руб.=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1,6992 руб. ≈1,70 руб.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363" algn="l"/>
                <a:tab pos="342900" algn="l"/>
                <a:tab pos="449263" algn="l"/>
                <a:tab pos="555625" algn="l"/>
                <a:tab pos="898525" algn="l"/>
                <a:tab pos="1004888" algn="l"/>
                <a:tab pos="1347788" algn="l"/>
                <a:tab pos="1454150" algn="l"/>
                <a:tab pos="1797050" algn="l"/>
                <a:tab pos="1903413" algn="l"/>
                <a:tab pos="2246313" algn="l"/>
                <a:tab pos="2352675" algn="l"/>
                <a:tab pos="2695575" algn="l"/>
                <a:tab pos="2801938" algn="l"/>
                <a:tab pos="3144838" algn="l"/>
                <a:tab pos="3251200" algn="l"/>
                <a:tab pos="3594100" algn="l"/>
                <a:tab pos="3700463" algn="l"/>
                <a:tab pos="4043363" algn="l"/>
                <a:tab pos="4149725" algn="l"/>
                <a:tab pos="4492625" algn="l"/>
                <a:tab pos="4598988" algn="l"/>
                <a:tab pos="4941888" algn="l"/>
                <a:tab pos="5048250" algn="l"/>
                <a:tab pos="5391150" algn="l"/>
                <a:tab pos="5497513" algn="l"/>
                <a:tab pos="5840413" algn="l"/>
                <a:tab pos="5946775" algn="l"/>
                <a:tab pos="6289675" algn="l"/>
                <a:tab pos="6396038" algn="l"/>
                <a:tab pos="6738938" algn="l"/>
                <a:tab pos="68453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     Условная оплата труда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за 1ч работ по выжиганию для непрофессионала (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kв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) равна 50 руб. Панно можно выжечь за 48 ч. Общие затраты на повременную оплату труда по выжиганию за 48 ч работы (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Cв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) составят: 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Сз=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Cв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Сэл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= 2.400р. Себестоимость изделия: С=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Cэл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 + 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Cз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= 1.70 + 2.400 = 2.401,70 руб. Без учета заработной платы, которую я себе не плачу себестоимость панно равна 1.70 руб.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363" algn="l"/>
                <a:tab pos="342900" algn="l"/>
                <a:tab pos="449263" algn="l"/>
                <a:tab pos="555625" algn="l"/>
                <a:tab pos="898525" algn="l"/>
                <a:tab pos="1004888" algn="l"/>
                <a:tab pos="1347788" algn="l"/>
                <a:tab pos="1454150" algn="l"/>
                <a:tab pos="1797050" algn="l"/>
                <a:tab pos="1903413" algn="l"/>
                <a:tab pos="2246313" algn="l"/>
                <a:tab pos="2352675" algn="l"/>
                <a:tab pos="2695575" algn="l"/>
                <a:tab pos="2801938" algn="l"/>
                <a:tab pos="3144838" algn="l"/>
                <a:tab pos="3251200" algn="l"/>
                <a:tab pos="3594100" algn="l"/>
                <a:tab pos="3700463" algn="l"/>
                <a:tab pos="4043363" algn="l"/>
                <a:tab pos="4149725" algn="l"/>
                <a:tab pos="4492625" algn="l"/>
                <a:tab pos="4598988" algn="l"/>
                <a:tab pos="4941888" algn="l"/>
                <a:tab pos="5048250" algn="l"/>
                <a:tab pos="5391150" algn="l"/>
                <a:tab pos="5497513" algn="l"/>
                <a:tab pos="5840413" algn="l"/>
                <a:tab pos="5946775" algn="l"/>
                <a:tab pos="6289675" algn="l"/>
                <a:tab pos="6396038" algn="l"/>
                <a:tab pos="6738938" algn="l"/>
                <a:tab pos="68453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         Учитывая, что аналогичные изделия в продаже отсутствуют, можно сравнить себестоимость панно с ценой разделочных досок, которая, в зависимости от наличия и вида отделки, составляет 50-100 руб., и прийти к выводу, что: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363" algn="l"/>
                <a:tab pos="342900" algn="l"/>
                <a:tab pos="449263" algn="l"/>
                <a:tab pos="555625" algn="l"/>
                <a:tab pos="898525" algn="l"/>
                <a:tab pos="1004888" algn="l"/>
                <a:tab pos="1347788" algn="l"/>
                <a:tab pos="1454150" algn="l"/>
                <a:tab pos="1797050" algn="l"/>
                <a:tab pos="1903413" algn="l"/>
                <a:tab pos="2246313" algn="l"/>
                <a:tab pos="2352675" algn="l"/>
                <a:tab pos="2695575" algn="l"/>
                <a:tab pos="2801938" algn="l"/>
                <a:tab pos="3144838" algn="l"/>
                <a:tab pos="3251200" algn="l"/>
                <a:tab pos="3594100" algn="l"/>
                <a:tab pos="3700463" algn="l"/>
                <a:tab pos="4043363" algn="l"/>
                <a:tab pos="4149725" algn="l"/>
                <a:tab pos="4492625" algn="l"/>
                <a:tab pos="4598988" algn="l"/>
                <a:tab pos="4941888" algn="l"/>
                <a:tab pos="5048250" algn="l"/>
                <a:tab pos="5391150" algn="l"/>
                <a:tab pos="5497513" algn="l"/>
                <a:tab pos="5840413" algn="l"/>
                <a:tab pos="5946775" algn="l"/>
                <a:tab pos="6289675" algn="l"/>
                <a:tab pos="6396038" algn="l"/>
                <a:tab pos="6738938" algn="l"/>
                <a:tab pos="68453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 а) изготовление панно для собственных нужд очень выгодно;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363" algn="l"/>
                <a:tab pos="342900" algn="l"/>
                <a:tab pos="449263" algn="l"/>
                <a:tab pos="555625" algn="l"/>
                <a:tab pos="898525" algn="l"/>
                <a:tab pos="1004888" algn="l"/>
                <a:tab pos="1347788" algn="l"/>
                <a:tab pos="1454150" algn="l"/>
                <a:tab pos="1797050" algn="l"/>
                <a:tab pos="1903413" algn="l"/>
                <a:tab pos="2246313" algn="l"/>
                <a:tab pos="2352675" algn="l"/>
                <a:tab pos="2695575" algn="l"/>
                <a:tab pos="2801938" algn="l"/>
                <a:tab pos="3144838" algn="l"/>
                <a:tab pos="3251200" algn="l"/>
                <a:tab pos="3594100" algn="l"/>
                <a:tab pos="3700463" algn="l"/>
                <a:tab pos="4043363" algn="l"/>
                <a:tab pos="4149725" algn="l"/>
                <a:tab pos="4492625" algn="l"/>
                <a:tab pos="4598988" algn="l"/>
                <a:tab pos="4941888" algn="l"/>
                <a:tab pos="5048250" algn="l"/>
                <a:tab pos="5391150" algn="l"/>
                <a:tab pos="5497513" algn="l"/>
                <a:tab pos="5840413" algn="l"/>
                <a:tab pos="5946775" algn="l"/>
                <a:tab pos="6289675" algn="l"/>
                <a:tab pos="6396038" algn="l"/>
                <a:tab pos="6738938" algn="l"/>
                <a:tab pos="68453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 б) производство панно экономически обосновано, реализация - реально возможна.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Заголовок 2"/>
          <p:cNvSpPr txBox="1">
            <a:spLocks/>
          </p:cNvSpPr>
          <p:nvPr/>
        </p:nvSpPr>
        <p:spPr>
          <a:xfrm>
            <a:off x="457200" y="274638"/>
            <a:ext cx="8229600" cy="654032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Экономическая оценка проекта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rgbClr val="00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500034" y="1000108"/>
            <a:ext cx="82868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6363" algn="l"/>
                <a:tab pos="342900" algn="l"/>
                <a:tab pos="555625" algn="l"/>
                <a:tab pos="1004888" algn="l"/>
                <a:tab pos="1454150" algn="l"/>
                <a:tab pos="1903413" algn="l"/>
                <a:tab pos="2352675" algn="l"/>
                <a:tab pos="2801938" algn="l"/>
                <a:tab pos="3251200" algn="l"/>
                <a:tab pos="3700463" algn="l"/>
                <a:tab pos="4149725" algn="l"/>
                <a:tab pos="4598988" algn="l"/>
                <a:tab pos="5048250" algn="l"/>
                <a:tab pos="5497513" algn="l"/>
                <a:tab pos="5946775" algn="l"/>
                <a:tab pos="6396038" algn="l"/>
                <a:tab pos="6845300" algn="l"/>
                <a:tab pos="7294563" algn="l"/>
                <a:tab pos="7743825" algn="l"/>
                <a:tab pos="8193088" algn="l"/>
                <a:tab pos="86423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Панно полностью изготовлено из древесины (фанеры) – материала вечного из-за своего постоянного возобновления при условии заботливого восстановления лесных насаждений.  На основании вышеизложенного считаю, что изготовление и использование панно не влечет за собой изменений в окружающей среде, нарушений в жизнедеятельности человека.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Заголовок 2"/>
          <p:cNvSpPr txBox="1">
            <a:spLocks/>
          </p:cNvSpPr>
          <p:nvPr/>
        </p:nvSpPr>
        <p:spPr>
          <a:xfrm>
            <a:off x="457200" y="274638"/>
            <a:ext cx="8229600" cy="654032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Экологическая оценка проекта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rgbClr val="00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3013" name="Picture 5" descr="https://megatoys24.ru/uploads/all/b5/99/9a/b5999a29a7ff96027d40bbe8f73f8975.jpg"/>
          <p:cNvPicPr>
            <a:picLocks noChangeAspect="1" noChangeArrowheads="1"/>
          </p:cNvPicPr>
          <p:nvPr/>
        </p:nvPicPr>
        <p:blipFill>
          <a:blip r:embed="rId2"/>
          <a:srcRect t="9643" b="14285"/>
          <a:stretch>
            <a:fillRect/>
          </a:stretch>
        </p:blipFill>
        <p:spPr bwMode="auto">
          <a:xfrm>
            <a:off x="2000232" y="2714620"/>
            <a:ext cx="5000660" cy="3804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85818"/>
          </a:xfrm>
        </p:spPr>
        <p:txBody>
          <a:bodyPr/>
          <a:lstStyle/>
          <a:p>
            <a:r>
              <a:rPr lang="ru-RU" dirty="0" smtClean="0">
                <a:solidFill>
                  <a:srgbClr val="000066"/>
                </a:solidFill>
                <a:effectLst/>
              </a:rPr>
              <a:t>Самооценка </a:t>
            </a:r>
            <a:endParaRPr lang="ru-RU" dirty="0">
              <a:solidFill>
                <a:srgbClr val="000066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928670"/>
            <a:ext cx="8229600" cy="3143272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00"/>
                </a:solidFill>
              </a:rPr>
              <a:t>Работа завершена. Мне очень понравился внешний вид работы. Я так же получила огромное удовольствие от работы.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00"/>
                </a:solidFill>
              </a:rPr>
              <a:t>Моя работа понравилась моим друзьям и родным, а так же учитель дал высокую оценку изделию.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00"/>
                </a:solidFill>
              </a:rPr>
              <a:t>При утилизации изделие не несет вреда окружающей среде.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00"/>
                </a:solidFill>
              </a:rPr>
              <a:t>Получился прекрасный недорогой подарок, который послужит отличным дополнением к интерьеру комнаты.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0000"/>
                </a:solidFill>
              </a:rPr>
              <a:t>При работе над проектом я узнала много интересного и повысила навыки в таком виде творчества как </a:t>
            </a:r>
            <a:r>
              <a:rPr lang="ru-RU" sz="2000" dirty="0" err="1" smtClean="0">
                <a:solidFill>
                  <a:srgbClr val="000000"/>
                </a:solidFill>
              </a:rPr>
              <a:t>пирография</a:t>
            </a:r>
            <a:r>
              <a:rPr lang="ru-RU" sz="200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5229200"/>
            <a:ext cx="52200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</a:pPr>
            <a:endParaRPr lang="ru-RU" dirty="0">
              <a:solidFill>
                <a:srgbClr val="000000"/>
              </a:solidFill>
            </a:endParaRPr>
          </a:p>
          <a:p>
            <a:pPr>
              <a:buClrTx/>
              <a:buFont typeface="Wingdings" pitchFamily="2" charset="2"/>
              <a:buChar char="Ø"/>
            </a:pP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376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0066"/>
                </a:solidFill>
                <a:effectLst/>
              </a:rPr>
              <a:t>Мнение моих друзей и родных</a:t>
            </a:r>
            <a:endParaRPr lang="ru-RU" dirty="0">
              <a:solidFill>
                <a:srgbClr val="000066"/>
              </a:solidFill>
              <a:effectLst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048709205"/>
              </p:ext>
            </p:extLst>
          </p:nvPr>
        </p:nvGraphicFramePr>
        <p:xfrm>
          <a:off x="467544" y="1772816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68512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7091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Меня увлек столь кропотливый и интересный процесс выжигания, за которым можно провести очень много времени. Причем провести это время с пользой и большим удовольствием. Рекомендую всем обязательно попробовать себя в этом необычном деле.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dirty="0" smtClean="0">
                <a:solidFill>
                  <a:srgbClr val="000066"/>
                </a:solidFill>
                <a:effectLst/>
              </a:rPr>
              <a:t>Заключение</a:t>
            </a:r>
            <a:endParaRPr lang="ru-RU" dirty="0">
              <a:solidFill>
                <a:srgbClr val="000066"/>
              </a:solidFill>
              <a:effectLst/>
            </a:endParaRPr>
          </a:p>
        </p:txBody>
      </p:sp>
      <p:pic>
        <p:nvPicPr>
          <p:cNvPr id="2050" name="Picture 2" descr="http://www.mishka-top.ru/img/big/18568.1.jpg"/>
          <p:cNvPicPr>
            <a:picLocks noChangeAspect="1" noChangeArrowheads="1"/>
          </p:cNvPicPr>
          <p:nvPr/>
        </p:nvPicPr>
        <p:blipFill>
          <a:blip r:embed="rId2"/>
          <a:srcRect t="12500" b="13749"/>
          <a:stretch>
            <a:fillRect/>
          </a:stretch>
        </p:blipFill>
        <p:spPr bwMode="auto">
          <a:xfrm>
            <a:off x="3428992" y="3500438"/>
            <a:ext cx="4068305" cy="30003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0540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/>
              </a:rPr>
              <a:t>Список литературы</a:t>
            </a:r>
            <a:endParaRPr lang="ru-RU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ClrTx/>
              <a:buNone/>
            </a:pPr>
            <a:endParaRPr lang="ru-RU" dirty="0" smtClean="0">
              <a:solidFill>
                <a:srgbClr val="000000"/>
              </a:solidFill>
            </a:endParaRPr>
          </a:p>
          <a:p>
            <a:pPr>
              <a:buClrTx/>
              <a:buFont typeface="Wingdings" pitchFamily="2" charset="2"/>
              <a:buChar char="Ø"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809526"/>
            <a:ext cx="76328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400" dirty="0">
                <a:solidFill>
                  <a:schemeClr val="bg1"/>
                </a:solidFill>
                <a:hlinkClick r:id="rId2"/>
              </a:rPr>
              <a:t>http://</a:t>
            </a:r>
            <a:r>
              <a:rPr lang="en-US" sz="2400" dirty="0" smtClean="0">
                <a:solidFill>
                  <a:schemeClr val="bg1"/>
                </a:solidFill>
                <a:hlinkClick r:id="rId2"/>
              </a:rPr>
              <a:t>pyrographyfireart.ru/publ/tekhnika_bezopasnosti_pri_vyzhiganii/1-1-0-5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sz="2400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>
                <a:solidFill>
                  <a:srgbClr val="000066"/>
                </a:solidFill>
              </a:rPr>
              <a:t>http://www.rumvi.com/products/ebook/%D0%B2%D1%8B%D0%B6%D0%B8%D0%B3%D0%B0%D0%BD%D0%B8%D0%B5-%D0%BF%D0%BE-%D0%B4%D0%B5%D1%80%D0%B5%D0%B2%D1%83/a5257174-d309-4394-88c0-004c1a9311a6/preview/preview.html</a:t>
            </a:r>
            <a:endParaRPr lang="ru-RU" sz="24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67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0066"/>
                </a:solidFill>
                <a:effectLst/>
              </a:rPr>
              <a:t>План</a:t>
            </a:r>
            <a:r>
              <a:rPr lang="ru-RU" sz="4300" dirty="0" smtClean="0">
                <a:solidFill>
                  <a:srgbClr val="000066"/>
                </a:solidFill>
                <a:effectLst/>
              </a:rPr>
              <a:t> </a:t>
            </a:r>
            <a:endParaRPr lang="ru-RU" sz="4300" dirty="0">
              <a:solidFill>
                <a:srgbClr val="000066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7992888" cy="5184576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22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Организационно – подготовительный этап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0000"/>
                </a:solidFill>
              </a:rPr>
              <a:t>Обоснование возникшей проблемы и потребности.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0000"/>
                </a:solidFill>
              </a:rPr>
              <a:t>Историческая справка.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0000"/>
                </a:solidFill>
              </a:rPr>
              <a:t>Выявление основных требований к изделию.</a:t>
            </a:r>
          </a:p>
          <a:p>
            <a:pPr marL="137160" indent="0">
              <a:buNone/>
            </a:pPr>
            <a:r>
              <a:rPr lang="ru-RU" sz="22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Технологический этап</a:t>
            </a:r>
            <a:endParaRPr lang="ru-RU" sz="2200" dirty="0" smtClean="0">
              <a:solidFill>
                <a:srgbClr val="000000"/>
              </a:solidFill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0000"/>
                </a:solidFill>
              </a:rPr>
              <a:t>Анализ идей и выбор лучшего варианта 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0000"/>
                </a:solidFill>
              </a:rPr>
              <a:t>Последовательность изготовления изделия.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0000"/>
                </a:solidFill>
              </a:rPr>
              <a:t>Экономическое основание.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0000"/>
                </a:solidFill>
              </a:rPr>
              <a:t>Изготовление изделия, контроль качества.</a:t>
            </a:r>
          </a:p>
          <a:p>
            <a:pPr marL="137160" indent="0">
              <a:buNone/>
            </a:pPr>
            <a:r>
              <a:rPr lang="ru-RU" sz="22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Заключительный этап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0000"/>
                </a:solidFill>
              </a:rPr>
              <a:t>Испытание изделия.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0000"/>
                </a:solidFill>
              </a:rPr>
              <a:t>Оформление проекта.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0000"/>
                </a:solidFill>
              </a:rPr>
              <a:t>Самооценка .</a:t>
            </a:r>
          </a:p>
          <a:p>
            <a:pPr>
              <a:buFont typeface="Wingdings" pitchFamily="2" charset="2"/>
              <a:buChar char="Ø"/>
            </a:pPr>
            <a:endParaRPr lang="ru-RU" sz="2200" dirty="0" smtClean="0">
              <a:solidFill>
                <a:srgbClr val="000000"/>
              </a:solidFill>
            </a:endParaRPr>
          </a:p>
          <a:p>
            <a:pPr marL="137160" indent="0">
              <a:buNone/>
            </a:pPr>
            <a:endParaRPr lang="ru-RU" sz="2200" dirty="0">
              <a:solidFill>
                <a:srgbClr val="000000"/>
              </a:solidFill>
            </a:endParaRPr>
          </a:p>
        </p:txBody>
      </p:sp>
      <p:pic>
        <p:nvPicPr>
          <p:cNvPr id="25602" name="Picture 2" descr="http://goodphotoblog.ru/img-q5y5x5n416b41454v4o4p4s5w5i5b4j4i4n5r2c4l4g4/attachments/2012/10/kuroch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74" y="3000372"/>
            <a:ext cx="2682894" cy="3571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6294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4000" dirty="0" smtClean="0">
                <a:solidFill>
                  <a:srgbClr val="000066"/>
                </a:solidFill>
                <a:effectLst/>
              </a:rPr>
              <a:t>Звездочка</a:t>
            </a:r>
            <a:r>
              <a:rPr lang="ru-RU" dirty="0" smtClean="0">
                <a:solidFill>
                  <a:srgbClr val="000066"/>
                </a:solidFill>
                <a:effectLst/>
              </a:rPr>
              <a:t> обдумывания</a:t>
            </a:r>
            <a:endParaRPr lang="ru-RU" dirty="0">
              <a:solidFill>
                <a:srgbClr val="000066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8" y="1000108"/>
            <a:ext cx="7929618" cy="1296144"/>
          </a:xfrm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ru-RU" sz="2400" dirty="0">
                <a:solidFill>
                  <a:schemeClr val="bg1"/>
                </a:solidFill>
              </a:rPr>
              <a:t>Д</a:t>
            </a:r>
            <a:r>
              <a:rPr lang="ru-RU" sz="2400" dirty="0" smtClean="0">
                <a:solidFill>
                  <a:schemeClr val="bg1"/>
                </a:solidFill>
              </a:rPr>
              <a:t>ля выполнения панно воспользуемся системой «звездочка обдумывания»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6-конечная звезда 3"/>
          <p:cNvSpPr/>
          <p:nvPr/>
        </p:nvSpPr>
        <p:spPr>
          <a:xfrm>
            <a:off x="3382726" y="3479614"/>
            <a:ext cx="2296257" cy="2001366"/>
          </a:xfrm>
          <a:prstGeom prst="star6">
            <a:avLst/>
          </a:prstGeom>
          <a:solidFill>
            <a:srgbClr val="9693D9"/>
          </a:solidFill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2813" y="3008670"/>
            <a:ext cx="2088232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99592" y="3143104"/>
            <a:ext cx="208823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2">
                    <a:lumMod val="75000"/>
                    <a:lumOff val="25000"/>
                  </a:schemeClr>
                </a:solidFill>
              </a:rPr>
              <a:t>    </a:t>
            </a:r>
            <a:r>
              <a:rPr lang="ru-RU" sz="2400" dirty="0" smtClean="0">
                <a:solidFill>
                  <a:srgbClr val="000066"/>
                </a:solidFill>
              </a:rPr>
              <a:t>Материалы</a:t>
            </a:r>
            <a:r>
              <a:rPr lang="ru-RU" sz="2800" dirty="0" smtClean="0">
                <a:solidFill>
                  <a:srgbClr val="000066"/>
                </a:solidFill>
              </a:rPr>
              <a:t>  </a:t>
            </a:r>
            <a:endParaRPr lang="ru-RU" sz="2800" dirty="0">
              <a:solidFill>
                <a:srgbClr val="000066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58746" y="2662260"/>
            <a:ext cx="1944216" cy="74351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644471" y="4126354"/>
            <a:ext cx="1787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0066"/>
                </a:solidFill>
              </a:rPr>
              <a:t>Панно «</a:t>
            </a:r>
            <a:r>
              <a:rPr lang="ru-RU" sz="1600" dirty="0" smtClean="0">
                <a:solidFill>
                  <a:srgbClr val="000066"/>
                </a:solidFill>
              </a:rPr>
              <a:t>Великое древо»</a:t>
            </a:r>
            <a:endParaRPr lang="ru-RU" sz="2000" dirty="0">
              <a:solidFill>
                <a:srgbClr val="00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44471" y="2816941"/>
            <a:ext cx="17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66"/>
                </a:solidFill>
              </a:rPr>
              <a:t>     Эскиз</a:t>
            </a:r>
            <a:endParaRPr lang="ru-RU" sz="2400" dirty="0">
              <a:solidFill>
                <a:srgbClr val="000066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71725" y="2931232"/>
            <a:ext cx="2088232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015741" y="3096444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66"/>
                </a:solidFill>
              </a:rPr>
              <a:t>Инструмент</a:t>
            </a:r>
            <a:r>
              <a:rPr lang="ru-RU" dirty="0" smtClean="0">
                <a:solidFill>
                  <a:srgbClr val="000066"/>
                </a:solidFill>
              </a:rPr>
              <a:t> </a:t>
            </a:r>
            <a:endParaRPr lang="ru-RU" dirty="0">
              <a:solidFill>
                <a:srgbClr val="000066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77950" y="4544756"/>
            <a:ext cx="2023095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243086" y="4525301"/>
            <a:ext cx="18928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0066"/>
                </a:solidFill>
              </a:rPr>
              <a:t>Стоимость выполнения</a:t>
            </a:r>
            <a:endParaRPr lang="ru-RU" sz="2400" dirty="0">
              <a:solidFill>
                <a:srgbClr val="000066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66616" y="4573564"/>
            <a:ext cx="2023095" cy="8309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078064" y="4545221"/>
            <a:ext cx="20167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66"/>
                </a:solidFill>
              </a:rPr>
              <a:t>Технология изготовления</a:t>
            </a:r>
            <a:endParaRPr lang="ru-RU" sz="2400" dirty="0">
              <a:solidFill>
                <a:srgbClr val="000066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484167" y="5589485"/>
            <a:ext cx="2093373" cy="75071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666682" y="5732473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66"/>
                </a:solidFill>
              </a:rPr>
              <a:t>Украшения</a:t>
            </a:r>
            <a:r>
              <a:rPr lang="ru-RU" dirty="0" smtClean="0">
                <a:solidFill>
                  <a:srgbClr val="000066"/>
                </a:solidFill>
              </a:rPr>
              <a:t> </a:t>
            </a:r>
            <a:endParaRPr lang="ru-RU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755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1000108"/>
            <a:ext cx="778671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Художественная обработка дерева была известна еще в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IX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вв. В России, богатой лесами, дерево всегда любили и применяли многие поколения мастеров народных промыслов. Для изготовления художественных изделий и сувениров используют древесину различных пород, хорошо поддающуюся отделке и обработке, принимая во внимание художественные особенности текстуры древесины, природные изгибы ствола, строение сучков. Кроме древесины используют кап, бересту, лозу.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57158" y="142852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История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rgbClr val="00006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31" name="Picture 7" descr="http://m-der.ru/uploadedFiles/images/katalog/xod/vigig/vi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714752"/>
            <a:ext cx="3929090" cy="2897704"/>
          </a:xfrm>
          <a:prstGeom prst="rect">
            <a:avLst/>
          </a:prstGeom>
          <a:noFill/>
        </p:spPr>
      </p:pic>
      <p:pic>
        <p:nvPicPr>
          <p:cNvPr id="1033" name="Picture 9" descr="https://img-fotki.yandex.ru/get/4414/92228928.50/0_7591c_885a6dfe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643314"/>
            <a:ext cx="3866279" cy="29432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709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bg1"/>
                </a:solidFill>
              </a:rPr>
              <a:t>Среди многих художественных ремесел, связанных с обработкой дерева, особое место занимает декоративное выжигание. Одно из популярных ремесел, глубоко связанное с традициями русского народного творчества, выжигание развивалось параллельно с резьбой, точением, мозаикой и живописными работами по дереву, нередко дополняя эти виды искусства или выступая самостоятельно.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</p:spPr>
        <p:txBody>
          <a:bodyPr/>
          <a:lstStyle/>
          <a:p>
            <a:r>
              <a:rPr lang="ru-RU" dirty="0" smtClean="0">
                <a:solidFill>
                  <a:srgbClr val="000066"/>
                </a:solidFill>
                <a:effectLst/>
              </a:rPr>
              <a:t>История</a:t>
            </a:r>
            <a:endParaRPr lang="ru-RU" dirty="0">
              <a:solidFill>
                <a:srgbClr val="000066"/>
              </a:solidFill>
              <a:effectLst/>
            </a:endParaRPr>
          </a:p>
        </p:txBody>
      </p:sp>
      <p:pic>
        <p:nvPicPr>
          <p:cNvPr id="13314" name="Picture 2" descr="http://demiart.ru/forum/journal_uploads7/j484647_13860956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571876"/>
            <a:ext cx="4875926" cy="30718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4692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00034" y="1000108"/>
            <a:ext cx="8049217" cy="34563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bg1"/>
                </a:solidFill>
              </a:rPr>
              <a:t>В старину для выжигания пользовались металлическими стержнями, концы которых на огне калили докрасна или употребляли металлические клейма с выгравированным по мотивам народной резьбы рельефным узором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7756263" cy="1054250"/>
          </a:xfrm>
        </p:spPr>
        <p:txBody>
          <a:bodyPr/>
          <a:lstStyle/>
          <a:p>
            <a:r>
              <a:rPr lang="ru-RU" dirty="0" smtClean="0">
                <a:solidFill>
                  <a:srgbClr val="000066"/>
                </a:solidFill>
                <a:effectLst/>
              </a:rPr>
              <a:t>История</a:t>
            </a:r>
            <a:endParaRPr lang="ru-RU" dirty="0">
              <a:solidFill>
                <a:srgbClr val="000066"/>
              </a:solidFill>
              <a:effectLst/>
            </a:endParaRPr>
          </a:p>
        </p:txBody>
      </p:sp>
      <p:pic>
        <p:nvPicPr>
          <p:cNvPr id="12290" name="Picture 2" descr="http://okru.ru/files/images/20140301/1396177877_v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928934"/>
            <a:ext cx="4572032" cy="33833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0977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2844" y="785794"/>
            <a:ext cx="8786874" cy="43577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В наше время применяют многие </a:t>
            </a:r>
            <a:r>
              <a:rPr lang="ru-RU" dirty="0" smtClean="0">
                <a:solidFill>
                  <a:schemeClr val="bg1"/>
                </a:solidFill>
              </a:rPr>
              <a:t>способы выжигания</a:t>
            </a:r>
            <a:r>
              <a:rPr lang="ru-RU" dirty="0">
                <a:solidFill>
                  <a:schemeClr val="bg1"/>
                </a:solidFill>
              </a:rPr>
              <a:t>:</a:t>
            </a:r>
            <a:r>
              <a:rPr lang="ru-RU" b="1" i="1" dirty="0">
                <a:solidFill>
                  <a:schemeClr val="bg1"/>
                </a:solidFill>
              </a:rPr>
              <a:t> </a:t>
            </a:r>
            <a:r>
              <a:rPr lang="ru-RU" b="1" i="1" dirty="0" err="1" smtClean="0">
                <a:solidFill>
                  <a:schemeClr val="bg1"/>
                </a:solidFill>
              </a:rPr>
              <a:t>пиротипию</a:t>
            </a:r>
            <a:r>
              <a:rPr lang="ru-RU" dirty="0" smtClean="0">
                <a:solidFill>
                  <a:schemeClr val="bg1"/>
                </a:solidFill>
              </a:rPr>
              <a:t>(горячее печатание),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 </a:t>
            </a:r>
            <a:r>
              <a:rPr lang="ru-RU" b="1" i="1" dirty="0" err="1">
                <a:solidFill>
                  <a:schemeClr val="bg1"/>
                </a:solidFill>
              </a:rPr>
              <a:t>пирографию</a:t>
            </a:r>
            <a:r>
              <a:rPr lang="ru-RU" dirty="0">
                <a:solidFill>
                  <a:schemeClr val="bg1"/>
                </a:solidFill>
              </a:rPr>
              <a:t> (горячее рисование), выжигание в горячем песке или на открытом пламени, на солнце увеличительным стеклом, выжигание кислотами, трением на токарном станке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66"/>
                </a:solidFill>
                <a:effectLst/>
              </a:rPr>
              <a:t>История</a:t>
            </a:r>
            <a:endParaRPr lang="ru-RU" dirty="0">
              <a:solidFill>
                <a:srgbClr val="000066"/>
              </a:solidFill>
              <a:effectLst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3143248"/>
            <a:ext cx="3198306" cy="3461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3422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57158" y="1142984"/>
            <a:ext cx="8572560" cy="406097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dirty="0">
                <a:solidFill>
                  <a:schemeClr val="bg1"/>
                </a:solidFill>
              </a:rPr>
              <a:t>Выжигание</a:t>
            </a:r>
            <a:r>
              <a:rPr lang="ru-RU" dirty="0">
                <a:solidFill>
                  <a:schemeClr val="bg1"/>
                </a:solidFill>
              </a:rPr>
              <a:t> — это один из видов декоративной отделки поверхности древесины. Его применяют при изготовлении сувениров, мебели и различных мелких изделий из древесины. Наилучший материал для выжигания — фанера, заготовки из липы и ольхи.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0066"/>
                </a:solidFill>
                <a:effectLst/>
              </a:rPr>
              <a:t>Выжигание</a:t>
            </a:r>
            <a:endParaRPr lang="ru-RU" dirty="0">
              <a:solidFill>
                <a:srgbClr val="000066"/>
              </a:solidFill>
              <a:effectLst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3174" y="3357562"/>
            <a:ext cx="3880040" cy="3259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1709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E0064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378</TotalTime>
  <Words>980</Words>
  <Application>Microsoft Office PowerPoint</Application>
  <PresentationFormat>Экран (4:3)</PresentationFormat>
  <Paragraphs>137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Апекс</vt:lpstr>
      <vt:lpstr> Изготовление панно в технике выжигание по дереву (пирография)</vt:lpstr>
      <vt:lpstr>Проект пирография</vt:lpstr>
      <vt:lpstr>План </vt:lpstr>
      <vt:lpstr>Звездочка обдумывания</vt:lpstr>
      <vt:lpstr>Слайд 5</vt:lpstr>
      <vt:lpstr>История</vt:lpstr>
      <vt:lpstr>История</vt:lpstr>
      <vt:lpstr>История</vt:lpstr>
      <vt:lpstr>Выжигание</vt:lpstr>
      <vt:lpstr>Слайд 10</vt:lpstr>
      <vt:lpstr> Техника выжигание по дереву (пирография) </vt:lpstr>
      <vt:lpstr>Слайд 12</vt:lpstr>
      <vt:lpstr>Основные характеристики изделия</vt:lpstr>
      <vt:lpstr>Материалы и инструменты.</vt:lpstr>
      <vt:lpstr>Техника изготовления</vt:lpstr>
      <vt:lpstr>Выжигание на практике</vt:lpstr>
      <vt:lpstr>Правила выжигания</vt:lpstr>
      <vt:lpstr>Техника безопасности</vt:lpstr>
      <vt:lpstr>Техника безопасности при выполнении работ</vt:lpstr>
      <vt:lpstr>Получение линий</vt:lpstr>
      <vt:lpstr>Тонкости выжигания</vt:lpstr>
      <vt:lpstr>Окончательный этап</vt:lpstr>
      <vt:lpstr>Моя работа</vt:lpstr>
      <vt:lpstr>Слайд 24</vt:lpstr>
      <vt:lpstr>Слайд 25</vt:lpstr>
      <vt:lpstr>Самооценка </vt:lpstr>
      <vt:lpstr>Мнение моих друзей и родных</vt:lpstr>
      <vt:lpstr>Заключение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олег</cp:lastModifiedBy>
  <cp:revision>38</cp:revision>
  <dcterms:created xsi:type="dcterms:W3CDTF">2017-11-21T09:50:25Z</dcterms:created>
  <dcterms:modified xsi:type="dcterms:W3CDTF">2017-11-22T13:11:31Z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751703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D7.1.14</vt:lpwstr>
  </property>
</Properties>
</file>