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embeddedFontLst>
    <p:embeddedFont>
      <p:font typeface="Questrial" charset="0"/>
      <p:regular r:id="rId17"/>
    </p:embeddedFont>
    <p:embeddedFont>
      <p:font typeface="Verdana" pitchFamily="34" charset="0"/>
      <p:regular r:id="rId18"/>
      <p:bold r:id="rId19"/>
      <p:italic r:id="rId20"/>
      <p:boldItalic r:id="rId21"/>
    </p:embeddedFont>
    <p:embeddedFont>
      <p:font typeface="Wingdings 2" pitchFamily="18" charset="2"/>
      <p:regular r:id="rId22"/>
    </p:embeddedFont>
    <p:embeddedFont>
      <p:font typeface="Century Gothic" pitchFamily="34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54062B7-77B3-4D81-A40E-4493AB7CAE8A}">
  <a:tblStyle styleId="{D54062B7-77B3-4D81-A40E-4493AB7CAE8A}" styleName="Table_0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6E9F7"/>
          </a:solidFill>
        </a:fill>
      </a:tcStyle>
    </a:wholeTbl>
    <a:band1H>
      <a:tcStyle>
        <a:tcBdr/>
        <a:fill>
          <a:solidFill>
            <a:srgbClr val="CAD0EF"/>
          </a:solidFill>
        </a:fill>
      </a:tcStyle>
    </a:band1H>
    <a:band1V>
      <a:tcStyle>
        <a:tcBdr/>
        <a:fill>
          <a:solidFill>
            <a:srgbClr val="CAD0EF"/>
          </a:solidFill>
        </a:fill>
      </a:tcStyle>
    </a:band1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5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5"/>
          </a:solidFill>
        </a:fill>
      </a:tcStyle>
    </a:firstRow>
  </a:tblStyle>
  <a:tblStyle styleId="{EEAB733B-E841-410C-AC8F-09FE217F0088}" styleName="Table_1">
    <a:wholeTbl>
      <a:tcTxStyle b="off" i="off">
        <a:font>
          <a:latin typeface="Century Gothic"/>
          <a:ea typeface="Century Gothic"/>
          <a:cs typeface="Century Gothic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E7ED"/>
          </a:solidFill>
        </a:fill>
      </a:tcStyle>
    </a:wholeTbl>
    <a:band1H>
      <a:tcStyle>
        <a:tcBdr/>
        <a:fill>
          <a:solidFill>
            <a:srgbClr val="FFCCDA"/>
          </a:solidFill>
        </a:fill>
      </a:tcStyle>
    </a:band1H>
    <a:band1V>
      <a:tcStyle>
        <a:tcBdr/>
        <a:fill>
          <a:solidFill>
            <a:srgbClr val="FFCCDA"/>
          </a:solidFill>
        </a:fill>
      </a:tcStyle>
    </a:band1V>
    <a:la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entury Gothic"/>
          <a:ea typeface="Century Gothic"/>
          <a:cs typeface="Century Gothic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4" name="Shape 1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300" b="0" i="0" u="none" strike="noStrike" cap="none" smtClean="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300" b="0" i="0" u="none" strike="noStrike" cap="none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9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9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900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9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ct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ru-RU" sz="12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540543" y="1460809"/>
            <a:ext cx="8062911" cy="22079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FF599C"/>
              </a:buClr>
              <a:buSzPct val="25000"/>
              <a:buFont typeface="Questrial"/>
              <a:buNone/>
            </a:pPr>
            <a:r>
              <a:rPr lang="ru-RU" sz="3959" b="0" i="0" u="none" strike="noStrike" cap="none" smtClean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  <a:t>Проект </a:t>
            </a:r>
            <a:r>
              <a:rPr lang="ru-RU" sz="3959" b="0" i="0" u="none" strike="noStrike" cap="none" dirty="0" smtClean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  <a:t>по технологии</a:t>
            </a:r>
            <a:r>
              <a:rPr lang="ru-RU" sz="3959" b="0" i="0" u="none" strike="noStrike" cap="none" dirty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ru-RU" sz="3959" b="0" i="0" u="none" strike="noStrike" cap="none" dirty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ru-RU" sz="3959" b="0" i="0" u="none" strike="noStrike" cap="none" dirty="0" smtClean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  <a:t/>
            </a:r>
            <a:br>
              <a:rPr lang="ru-RU" sz="3959" b="0" i="0" u="none" strike="noStrike" cap="none" dirty="0" smtClean="0">
                <a:solidFill>
                  <a:srgbClr val="FF599C"/>
                </a:solidFill>
                <a:latin typeface="Questrial"/>
                <a:ea typeface="Questrial"/>
                <a:cs typeface="Questrial"/>
                <a:sym typeface="Questrial"/>
              </a:rPr>
            </a:br>
            <a:r>
              <a:rPr lang="ru-RU" sz="4410" b="1" i="0" u="none" strike="noStrike" cap="none" dirty="0" smtClean="0">
                <a:solidFill>
                  <a:srgbClr val="34003F"/>
                </a:solidFill>
                <a:latin typeface="Questrial"/>
                <a:ea typeface="Questrial"/>
                <a:cs typeface="Questrial"/>
                <a:sym typeface="Questrial"/>
              </a:rPr>
              <a:t>Электрический </a:t>
            </a:r>
            <a:r>
              <a:rPr lang="ru-RU" sz="4410" b="1" i="0" u="none" strike="noStrike" cap="none" dirty="0">
                <a:solidFill>
                  <a:srgbClr val="34003F"/>
                </a:solidFill>
                <a:latin typeface="Questrial"/>
                <a:ea typeface="Questrial"/>
                <a:cs typeface="Questrial"/>
                <a:sym typeface="Questrial"/>
              </a:rPr>
              <a:t>удлинитель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subTitle" idx="1"/>
          </p:nvPr>
        </p:nvSpPr>
        <p:spPr>
          <a:xfrm>
            <a:off x="120074" y="2250280"/>
            <a:ext cx="8483382" cy="46077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endParaRPr sz="259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i="0" u="none" strike="noStrike" cap="none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 ученик </a:t>
            </a: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i="0" u="none" strike="noStrike" cap="none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</a:t>
            </a:r>
            <a:r>
              <a:rPr lang="ru-RU" sz="2590" b="1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КОУ</a:t>
            </a:r>
            <a:r>
              <a:rPr lang="ru-RU" sz="2590" b="1" i="0" u="none" strike="noStrike" cap="none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СОШ №5</a:t>
            </a: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пос. </a:t>
            </a:r>
            <a:r>
              <a:rPr lang="ru-RU" sz="2590" b="1" dirty="0" err="1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Айгурский</a:t>
            </a:r>
            <a:endParaRPr lang="ru-RU" sz="2590" b="1" dirty="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dirty="0" smtClean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Масько Никита</a:t>
            </a: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dirty="0" smtClean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Учитель физики </a:t>
            </a:r>
          </a:p>
          <a:p>
            <a:pPr marL="0" marR="36576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dirty="0" smtClean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Деркачева Г.М.</a:t>
            </a:r>
            <a:endParaRPr lang="ru-RU" sz="2590" b="1" dirty="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36576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590" b="1" i="0" u="none" strike="noStrike" cap="none" dirty="0" smtClean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</a:t>
            </a:r>
            <a:r>
              <a:rPr lang="ru-RU" sz="2590" b="1" dirty="0" smtClean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 </a:t>
            </a:r>
            <a:r>
              <a:rPr lang="ru-RU" sz="2590" b="1" i="0" u="none" strike="noStrike" cap="none" dirty="0">
                <a:solidFill>
                  <a:srgbClr val="0C0C0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год</a:t>
            </a:r>
          </a:p>
          <a:p>
            <a:pPr marL="0" marR="36576" lvl="0" indent="0" algn="l" rtl="0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Noto Sans Symbols"/>
              <a:buNone/>
            </a:pPr>
            <a:endParaRPr sz="2590" b="1" i="0" u="none" strike="noStrike" cap="none" dirty="0">
              <a:solidFill>
                <a:srgbClr val="0C0C0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Shape 141"/>
          <p:cNvGraphicFramePr/>
          <p:nvPr/>
        </p:nvGraphicFramePr>
        <p:xfrm>
          <a:off x="0" y="214289"/>
          <a:ext cx="8658195" cy="6610609"/>
        </p:xfrm>
        <a:graphic>
          <a:graphicData uri="http://schemas.openxmlformats.org/drawingml/2006/table">
            <a:tbl>
              <a:tblPr firstRow="1" bandRow="1">
                <a:noFill/>
                <a:tableStyleId>{D54062B7-77B3-4D81-A40E-4493AB7CAE8A}</a:tableStyleId>
              </a:tblPr>
              <a:tblGrid>
                <a:gridCol w="9770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3520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6454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645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312425"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err="1" smtClean="0"/>
                        <a:t>Окольцевание</a:t>
                      </a:r>
                      <a:r>
                        <a:rPr lang="ru-RU" sz="2000" u="none" strike="noStrike" cap="none" dirty="0" smtClean="0"/>
                        <a:t> концов провода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/>
                        <a:t>Нож. </a:t>
                      </a:r>
                      <a:r>
                        <a:rPr lang="ru-RU" sz="2000" u="none" strike="noStrike" cap="none" dirty="0" err="1" smtClean="0"/>
                        <a:t>изолента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</a:tr>
              <a:tr h="1312425"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dirty="0"/>
                        <a:t>2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/>
                        <a:t>Соединение шнура с розеткой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/>
                        <a:t>Нож, </a:t>
                      </a:r>
                      <a:r>
                        <a:rPr lang="ru-RU" sz="2000" u="none" strike="noStrike" cap="none" dirty="0" smtClean="0"/>
                        <a:t>отвертка</a:t>
                      </a:r>
                    </a:p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err="1" smtClean="0"/>
                        <a:t>изолента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27141"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/>
                        <a:t>Монтаж </a:t>
                      </a:r>
                      <a:r>
                        <a:rPr lang="ru-RU" sz="2000" u="none" strike="noStrike" cap="none" baseline="0" dirty="0" smtClean="0"/>
                        <a:t> вилки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/>
                        <a:t>Отвертка. </a:t>
                      </a:r>
                      <a:r>
                        <a:rPr lang="ru-RU" sz="2000" u="none" strike="noStrike" cap="none" dirty="0" err="1" smtClean="0"/>
                        <a:t>изолента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</a:tr>
              <a:tr h="1423443"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dirty="0"/>
                        <a:t>4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/>
                        <a:t>Закрепление розетки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err="1"/>
                        <a:t>Саморезы</a:t>
                      </a:r>
                      <a:r>
                        <a:rPr lang="ru-RU" sz="2000" u="none" strike="noStrike" cap="none" dirty="0"/>
                        <a:t>,  отвёртка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76000"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dirty="0"/>
                        <a:t>5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/>
                        <a:t>Проверка</a:t>
                      </a:r>
                      <a:r>
                        <a:rPr lang="ru-RU" sz="2000" u="none" strike="noStrike" cap="none" baseline="0" dirty="0" smtClean="0"/>
                        <a:t> </a:t>
                      </a:r>
                      <a:r>
                        <a:rPr lang="ru-RU" sz="2000" u="none" strike="noStrike" cap="none" dirty="0" smtClean="0"/>
                        <a:t>изделия</a:t>
                      </a:r>
                    </a:p>
                    <a:p>
                      <a:pPr marL="4572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/>
                        <a:t>в работе</a:t>
                      </a:r>
                      <a:endParaRPr lang="ru-RU" sz="2000" u="none" strike="noStrike" cap="none" dirty="0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2000" u="none" strike="noStrike" cap="none" dirty="0" smtClean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Контрольная лампочка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" name="Picture 2" descr="C:\Users\Физика\Desktop\Новая папка\P12405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4363" y="5403274"/>
            <a:ext cx="1616364" cy="1330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Содержимое 4" descr="P10107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8182" y="2660072"/>
            <a:ext cx="1708728" cy="1274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Содержимое 5" descr="P10107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36654" y="1450110"/>
            <a:ext cx="1828801" cy="1209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Содержимое 4" descr="P101079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65965" y="267854"/>
            <a:ext cx="1468582" cy="12630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Содержимое 3" descr="P1010790.JPG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4553528" y="3971638"/>
            <a:ext cx="1690255" cy="1293091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74" y="3906981"/>
            <a:ext cx="1828800" cy="1376218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502920" y="129310"/>
            <a:ext cx="8183880" cy="1625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Экологическое обоснование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idx="1"/>
          </p:nvPr>
        </p:nvSpPr>
        <p:spPr>
          <a:xfrm>
            <a:off x="591126" y="2844800"/>
            <a:ext cx="8095673" cy="37499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Изделие изготовлено из промышленной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пластмассы</a:t>
            </a:r>
            <a:r>
              <a:rPr lang="ru-RU" sz="240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, широко используемой  для бытовых и повседневных нужд людей (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бытовая техника</a:t>
            </a:r>
            <a:r>
              <a:rPr lang="ru-RU" sz="240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,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розетки</a:t>
            </a:r>
            <a:r>
              <a:rPr lang="ru-RU" sz="240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, полки и т.д.). Материалы, используемые для производства данного удлинителя, отвечают всем санитарно-бытовым и экологическим требованиям. 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502920" y="1"/>
            <a:ext cx="8183880" cy="4987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Экономическое обоснование</a:t>
            </a:r>
          </a:p>
        </p:txBody>
      </p:sp>
      <p:graphicFrame>
        <p:nvGraphicFramePr>
          <p:cNvPr id="163" name="Shape 163"/>
          <p:cNvGraphicFramePr/>
          <p:nvPr/>
        </p:nvGraphicFramePr>
        <p:xfrm>
          <a:off x="304800" y="1727201"/>
          <a:ext cx="8382000" cy="4037674"/>
        </p:xfrm>
        <a:graphic>
          <a:graphicData uri="http://schemas.openxmlformats.org/drawingml/2006/table">
            <a:tbl>
              <a:tblPr firstRow="1" bandRow="1">
                <a:noFill/>
                <a:tableStyleId>{EEAB733B-E841-410C-AC8F-09FE217F0088}</a:tableStyleId>
              </a:tblPr>
              <a:tblGrid>
                <a:gridCol w="6984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4925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955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95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6706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№</a:t>
                      </a:r>
                      <a:r>
                        <a:rPr lang="ru-RU" sz="1400" u="none" strike="noStrike" cap="none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п\п</a:t>
                      </a:r>
                      <a:endParaRPr lang="ru-RU" sz="14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Наименование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Кол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Затраты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 smtClean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Трехжильный </a:t>
                      </a: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провод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м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 руб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 smtClean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Розетка </a:t>
                      </a: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 заземлением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</a:t>
                      </a:r>
                      <a:r>
                        <a:rPr lang="ru-RU" sz="1400" u="none" strike="noStrike" cap="none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шт</a:t>
                      </a:r>
                      <a:endParaRPr lang="ru-RU" sz="14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125 руб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Вилка с заземлением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шт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 руб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Саморезы</a:t>
                      </a: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 шт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/>
                        <a:t>-</a:t>
                      </a: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193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/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7061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итого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ru-RU" sz="1400" u="none" strike="noStrike" cap="none" dirty="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260 </a:t>
                      </a:r>
                      <a:r>
                        <a:rPr lang="ru-RU" sz="1400" u="none" strike="noStrike" cap="none" dirty="0" err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руб</a:t>
                      </a:r>
                      <a:endParaRPr lang="ru-RU" sz="1400" u="none" strike="noStrike" cap="none" dirty="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4" name="Shape 164"/>
          <p:cNvSpPr/>
          <p:nvPr/>
        </p:nvSpPr>
        <p:spPr>
          <a:xfrm>
            <a:off x="831273" y="591126"/>
            <a:ext cx="7455501" cy="92363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ru-RU" sz="1800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В магазинах стоимость электрического удлинителя колеблется от 168 </a:t>
            </a:r>
            <a:r>
              <a:rPr lang="ru-RU" sz="1800" dirty="0" err="1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руб</a:t>
            </a:r>
            <a:r>
              <a:rPr lang="ru-RU" sz="1800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 до 700 </a:t>
            </a:r>
            <a:r>
              <a:rPr lang="ru-RU" sz="1800" dirty="0" err="1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руб</a:t>
            </a:r>
            <a:r>
              <a:rPr lang="ru-RU" sz="1800" dirty="0">
                <a:solidFill>
                  <a:schemeClr val="tx2"/>
                </a:solidFill>
                <a:latin typeface="Questrial"/>
                <a:ea typeface="Questrial"/>
                <a:cs typeface="Questrial"/>
                <a:sym typeface="Questrial"/>
              </a:rPr>
              <a:t>, в зависимости от того есть заземление или нет. 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502920" y="175491"/>
            <a:ext cx="8183880" cy="840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Самооценка проделанной работы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idx="1"/>
          </p:nvPr>
        </p:nvSpPr>
        <p:spPr>
          <a:xfrm>
            <a:off x="498764" y="2142836"/>
            <a:ext cx="8188036" cy="2575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Готовое изделие качественное, Для получения качественного изделия необходимо правильно организовать рабочее место, соблюдать технику безопасности, точно выполнять все операции, постоянно контролировать себя.</a:t>
            </a:r>
          </a:p>
          <a:p>
            <a:pPr marL="448056" marR="0" lvl="0" indent="-384556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Я удовлетворён своей работой.</a:t>
            </a:r>
          </a:p>
          <a:p>
            <a:pPr marL="448056" marR="0" lvl="0" indent="-384556" algn="l" rtl="0"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2400" b="0" i="0" u="none" strike="noStrike" cap="none">
              <a:solidFill>
                <a:schemeClr val="tx2"/>
              </a:solidFill>
              <a:latin typeface="Times New Roman" pitchFamily="18" charset="0"/>
              <a:ea typeface="Questrial"/>
              <a:cs typeface="Times New Roman" pitchFamily="18" charset="0"/>
              <a:sym typeface="Questrial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67493"/>
            <a:ext cx="8229600" cy="10183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Реклама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idx="1"/>
          </p:nvPr>
        </p:nvSpPr>
        <p:spPr>
          <a:xfrm>
            <a:off x="457200" y="1357298"/>
            <a:ext cx="8229600" cy="50975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Моё </a:t>
            </a: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ООО </a:t>
            </a: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«</a:t>
            </a:r>
            <a:r>
              <a:rPr lang="ru-RU" sz="2400" b="0" i="0" u="none" strike="noStrike" cap="none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Электромаркет</a:t>
            </a: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» - первое предприятие, освоившее выпуск электрических удлинителей. Такое техническое решение значительно повышает прочность изделия, увеличивает срок эксплуатации, а также другие характеристики (расширенный температурный режим, стойкость к механическим воздействиям и т.д.), и обеспечивает надежность изделия при транспортировке. Длина провода варьируется от 1 до 60 </a:t>
            </a: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метров</a:t>
            </a:r>
          </a:p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endParaRPr lang="ru-RU" sz="24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Адрес:  МКОУ СОШ №5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п.Айгурский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2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Ул.Школьная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26</a:t>
            </a:r>
          </a:p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Часы работы: 9-00  -14-00</a:t>
            </a:r>
          </a:p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Выходной- воскресенье</a:t>
            </a:r>
          </a:p>
          <a:p>
            <a:pPr marL="448056" indent="-384556">
              <a:lnSpc>
                <a:spcPct val="90000"/>
              </a:lnSpc>
              <a:spcBef>
                <a:spcPts val="0"/>
              </a:spcBef>
              <a:buFont typeface="Noto Sans Symbols"/>
              <a:buChar char="⦿"/>
            </a:pP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  <a:sym typeface="Questrial"/>
              </a:rPr>
              <a:t>Наш сайт :</a:t>
            </a:r>
            <a:r>
              <a:rPr lang="en-US" sz="2400" dirty="0" smtClean="0"/>
              <a:t>Email</a:t>
            </a:r>
            <a:r>
              <a:rPr lang="ru-RU" sz="2400" dirty="0" smtClean="0"/>
              <a:t> :</a:t>
            </a:r>
            <a:r>
              <a:rPr lang="en-US" sz="2400" dirty="0" err="1" smtClean="0"/>
              <a:t>aigurskaychoola</a:t>
            </a:r>
            <a:r>
              <a:rPr lang="ru-RU" sz="2400" dirty="0" smtClean="0"/>
              <a:t>5@</a:t>
            </a:r>
            <a:r>
              <a:rPr lang="en-US" sz="2400" dirty="0" smtClean="0"/>
              <a:t>mail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endParaRPr lang="ru-RU" sz="2400" dirty="0" smtClean="0"/>
          </a:p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endParaRPr lang="ru-RU" sz="2400" b="0" i="0" u="none" strike="noStrike" cap="none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  <a:sym typeface="Questrial"/>
            </a:endParaRPr>
          </a:p>
          <a:p>
            <a:pPr marL="448056" marR="0" lvl="0" indent="-384556" algn="l" rtl="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300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502920" y="129309"/>
            <a:ext cx="8183880" cy="9328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Содержание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idx="1"/>
          </p:nvPr>
        </p:nvSpPr>
        <p:spPr>
          <a:xfrm>
            <a:off x="526473" y="1339272"/>
            <a:ext cx="8160327" cy="337903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78358" marR="0" lvl="0" indent="-514858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1.Введение.</a:t>
            </a:r>
          </a:p>
          <a:p>
            <a:pPr marL="578358" marR="0" lvl="0" indent="-514858" algn="l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2. Обоснование возникшей проблемы</a:t>
            </a:r>
          </a:p>
          <a:p>
            <a:pPr marL="448056" marR="0" lvl="0" indent="-384556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3. Описание внешнего вида изделия</a:t>
            </a:r>
          </a:p>
          <a:p>
            <a:pPr marL="448056" marR="0" lvl="0" indent="-384556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4.</a:t>
            </a:r>
            <a:r>
              <a:rPr lang="ru-RU" sz="2400" i="0" u="none" strike="noStrike" cap="none" dirty="0">
                <a:solidFill>
                  <a:schemeClr val="lt1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 </a:t>
            </a: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Организация рабочего места</a:t>
            </a:r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C0C0C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.Экологическое обоснование</a:t>
            </a:r>
          </a:p>
          <a:p>
            <a:pPr marL="448056" marR="0" lvl="0" indent="-384556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dirty="0">
                <a:solidFill>
                  <a:srgbClr val="0C0C0C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.Экономический расчёт</a:t>
            </a:r>
          </a:p>
          <a:p>
            <a:pPr marL="448056" marR="0" lvl="0" indent="-384556" algn="l" rtl="0">
              <a:spcBef>
                <a:spcPts val="560"/>
              </a:spcBef>
              <a:buClr>
                <a:schemeClr val="accent1"/>
              </a:buClr>
              <a:buSzPct val="25000"/>
              <a:buFont typeface="Noto Sans Symbols"/>
              <a:buNone/>
            </a:pPr>
            <a:r>
              <a:rPr lang="ru-RU" sz="2400" dirty="0">
                <a:solidFill>
                  <a:srgbClr val="0C0C0C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i="0" u="none" strike="noStrike" cap="none" dirty="0">
                <a:solidFill>
                  <a:srgbClr val="0C0C0C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.Самооценка проделанной работы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502920" y="203200"/>
            <a:ext cx="8183880" cy="83127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Введение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idx="1"/>
          </p:nvPr>
        </p:nvSpPr>
        <p:spPr>
          <a:xfrm>
            <a:off x="480291" y="1496290"/>
            <a:ext cx="8206509" cy="32220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Удлинители – отрезки электрического провода с вилками и розетками на концах – предназначены для расширения возможностей работы с оборудованием, инструментами, осветительными приборами и т.д., когда собственный сетевой шнур исполнительных устройств не дотягивается до розетки на стене.</a:t>
            </a:r>
          </a:p>
          <a:p>
            <a:pPr marL="448056" marR="0" lvl="0" indent="-384556" algn="l" rtl="0"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30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idx="1"/>
          </p:nvPr>
        </p:nvSpPr>
        <p:spPr>
          <a:xfrm>
            <a:off x="357158" y="1071545"/>
            <a:ext cx="8229600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Под заземлением понимают как соединение с грунтом Земли, так и соединение с некоторым "общим проводом" электрической системы, относительно которого измеряют электрический потенциал. </a:t>
            </a:r>
          </a:p>
          <a:p>
            <a:pPr marL="448056" marR="0" lvl="0" indent="-384556" algn="l" rtl="0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Заземление служит для защиты человека при прикосновении к металлическим частям оборудования, находящегося под напряжением. 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502920" y="452582"/>
            <a:ext cx="8183880" cy="11268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Обоснование возникшей проблемы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idx="1"/>
          </p:nvPr>
        </p:nvSpPr>
        <p:spPr>
          <a:xfrm>
            <a:off x="517236" y="2225964"/>
            <a:ext cx="8169564" cy="24923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Темой моего творческого проекта я выбрал электрический удлинитель, если не можете найти нужный вам удлинитель, то вполне реально сделать его своими </a:t>
            </a: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руками, использовав необходимые материалы.</a:t>
            </a:r>
            <a:endParaRPr lang="ru-RU" sz="2400" b="0" i="0" u="none" strike="noStrike" cap="none" dirty="0">
              <a:solidFill>
                <a:schemeClr val="tx2"/>
              </a:solidFill>
              <a:latin typeface="Times New Roman" pitchFamily="18" charset="0"/>
              <a:ea typeface="Questrial"/>
              <a:cs typeface="Times New Roman" pitchFamily="18" charset="0"/>
              <a:sym typeface="Questrial"/>
            </a:endParaRPr>
          </a:p>
        </p:txBody>
      </p:sp>
    </p:spTree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502920" y="0"/>
            <a:ext cx="8183880" cy="92363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Описание внешнего вида изделия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idx="1"/>
          </p:nvPr>
        </p:nvSpPr>
        <p:spPr>
          <a:xfrm>
            <a:off x="517236" y="1219200"/>
            <a:ext cx="8169564" cy="349910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Электрический удлинитель состоит из 3х жильного провода длиной 5 метров, вилки с заземлением, двойной розетки с заземлением. Все это закрепляется на фанерке, </a:t>
            </a:r>
            <a:r>
              <a:rPr lang="ru-RU" sz="2400" b="0" i="0" u="none" strike="noStrike" cap="none" dirty="0" err="1" smtClean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выпилянной</a:t>
            </a:r>
            <a:r>
              <a:rPr lang="ru-RU" sz="2400" b="0" i="0" u="none" strike="noStrike" cap="none" dirty="0" smtClean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 </a:t>
            </a: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по размерам и обработанной.</a:t>
            </a:r>
          </a:p>
          <a:p>
            <a:pPr marL="448056" marR="0" lvl="0" indent="-384556" algn="l" rtl="0"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3000" b="0" i="0" u="none" strike="noStrike" cap="non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2419" y="4142805"/>
            <a:ext cx="2753436" cy="24288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055" y="3285543"/>
            <a:ext cx="2439412" cy="2371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5">
            <a:alphaModFix/>
          </a:blip>
          <a:srcRect l="48202"/>
          <a:stretch/>
        </p:blipFill>
        <p:spPr>
          <a:xfrm rot="15862167">
            <a:off x="3325091" y="2632364"/>
            <a:ext cx="2170546" cy="2586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за работой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725" t="17531" r="28615"/>
          <a:stretch>
            <a:fillRect/>
          </a:stretch>
        </p:blipFill>
        <p:spPr>
          <a:xfrm>
            <a:off x="480291" y="1293092"/>
            <a:ext cx="3990109" cy="34755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77" t="9790" r="20571"/>
          <a:stretch>
            <a:fillRect/>
          </a:stretch>
        </p:blipFill>
        <p:spPr>
          <a:xfrm>
            <a:off x="4599710" y="2382982"/>
            <a:ext cx="3934692" cy="38238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0350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84632" marR="0" lvl="0" indent="-2031" algn="ctr" rtl="0">
              <a:spcBef>
                <a:spcPts val="0"/>
              </a:spcBef>
              <a:buClr>
                <a:srgbClr val="001A4F"/>
              </a:buClr>
              <a:buSzPct val="25000"/>
              <a:buFont typeface="Questrial"/>
              <a:buNone/>
            </a:pPr>
            <a:r>
              <a:rPr lang="ru-RU" sz="4200" b="1" i="0" u="none" strike="noStrike" cap="none" dirty="0">
                <a:solidFill>
                  <a:srgbClr val="FF0000"/>
                </a:solidFill>
                <a:latin typeface="Questrial"/>
                <a:ea typeface="Questrial"/>
                <a:cs typeface="Questrial"/>
                <a:sym typeface="Questrial"/>
              </a:rPr>
              <a:t>Организация рабочего места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Для проведения каких-либо работ нужно организовать рабочее место, приготовить все необходимые инструменты, привести в порядок верстак (смести мусор  щёткой ), убрать всё лишнее, проследить, что бы около верстака не было нечего мешающего выполнению каких – либо операций.</a:t>
            </a:r>
          </a:p>
          <a:p>
            <a:pPr marL="448056" marR="0" lvl="0" indent="-384556" algn="l" rtl="0"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3000" b="0" i="0" u="none" strike="noStrike" cap="none" dirty="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8056" marR="0" lvl="0" indent="-384556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Noto Sans Symbols"/>
              <a:buChar char="⦿"/>
            </a:pPr>
            <a:r>
              <a:rPr lang="ru-RU" sz="2400" b="0" i="0" u="none" strike="noStrike" cap="none" dirty="0">
                <a:solidFill>
                  <a:schemeClr val="tx2"/>
                </a:solidFill>
                <a:latin typeface="Times New Roman" pitchFamily="18" charset="0"/>
                <a:ea typeface="Questrial"/>
                <a:cs typeface="Times New Roman" pitchFamily="18" charset="0"/>
                <a:sym typeface="Questrial"/>
              </a:rPr>
              <a:t>Для защиты человека от поражения электрическим током применяют защитные средства - резиновые перчатки, инструмент с изолированными ручками, резиновые боты , резиновые коврики, предупредительные плакаты.</a:t>
            </a:r>
          </a:p>
          <a:p>
            <a:pPr marL="448056" marR="0" lvl="0" indent="-384556" algn="l" rtl="0">
              <a:spcBef>
                <a:spcPts val="600"/>
              </a:spcBef>
              <a:buClr>
                <a:schemeClr val="accent1"/>
              </a:buClr>
              <a:buSzPct val="80000"/>
              <a:buFont typeface="Noto Sans Symbols"/>
              <a:buNone/>
            </a:pPr>
            <a:endParaRPr sz="2400" b="0" i="0" u="none" strike="noStrike" cap="none">
              <a:solidFill>
                <a:schemeClr val="lt1"/>
              </a:solidFill>
              <a:latin typeface="Times New Roman" pitchFamily="18" charset="0"/>
              <a:ea typeface="Questrial"/>
              <a:cs typeface="Times New Roman" pitchFamily="18" charset="0"/>
              <a:sym typeface="Questrial"/>
            </a:endParaRPr>
          </a:p>
        </p:txBody>
      </p:sp>
    </p:spTree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</TotalTime>
  <Words>534</Words>
  <Application>Microsoft Office PowerPoint</Application>
  <PresentationFormat>Экран (4:3)</PresentationFormat>
  <Paragraphs>87</Paragraphs>
  <Slides>14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Questrial</vt:lpstr>
      <vt:lpstr>Times New Roman</vt:lpstr>
      <vt:lpstr>Noto Sans Symbols</vt:lpstr>
      <vt:lpstr>Verdana</vt:lpstr>
      <vt:lpstr>Wingdings 2</vt:lpstr>
      <vt:lpstr>Century Gothic</vt:lpstr>
      <vt:lpstr>Аспект</vt:lpstr>
      <vt:lpstr>Проект по технологии  Электрический удлинитель</vt:lpstr>
      <vt:lpstr>Содержание</vt:lpstr>
      <vt:lpstr>Введение</vt:lpstr>
      <vt:lpstr>Слайд 4</vt:lpstr>
      <vt:lpstr>Обоснование возникшей проблемы</vt:lpstr>
      <vt:lpstr>Описание внешнего вида изделия</vt:lpstr>
      <vt:lpstr>Слайд 7</vt:lpstr>
      <vt:lpstr>Организация рабочего места</vt:lpstr>
      <vt:lpstr>Слайд 9</vt:lpstr>
      <vt:lpstr>Слайд 10</vt:lpstr>
      <vt:lpstr>Экологическое обоснование</vt:lpstr>
      <vt:lpstr>Экономическое обоснование</vt:lpstr>
      <vt:lpstr>Самооценка проделанной работы</vt:lpstr>
      <vt:lpstr>Реклама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Электрический удлинитель</dc:title>
  <cp:lastModifiedBy>Admin</cp:lastModifiedBy>
  <cp:revision>6</cp:revision>
  <dcterms:modified xsi:type="dcterms:W3CDTF">2017-12-24T12:31:53Z</dcterms:modified>
</cp:coreProperties>
</file>