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2" r:id="rId3"/>
    <p:sldId id="271" r:id="rId4"/>
    <p:sldId id="273" r:id="rId5"/>
    <p:sldId id="261" r:id="rId6"/>
    <p:sldId id="272" r:id="rId7"/>
    <p:sldId id="280" r:id="rId8"/>
    <p:sldId id="263" r:id="rId9"/>
    <p:sldId id="281" r:id="rId10"/>
    <p:sldId id="274" r:id="rId11"/>
    <p:sldId id="278" r:id="rId12"/>
    <p:sldId id="282" r:id="rId13"/>
    <p:sldId id="277" r:id="rId14"/>
    <p:sldId id="276" r:id="rId15"/>
    <p:sldId id="279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8B458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39E114-FEF3-40BB-B6DF-74776D6B32BD}" type="datetimeFigureOut">
              <a:rPr lang="ru-RU"/>
              <a:pPr>
                <a:defRPr/>
              </a:pPr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0E5189-3538-44C0-B6B0-B447309F0A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FEF43-5F11-4C96-8B7F-C8552BAF7C1C}" type="datetimeFigureOut">
              <a:rPr lang="ru-RU"/>
              <a:pPr>
                <a:defRPr/>
              </a:pPr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20014F-8408-4B6F-BD8E-A04D2BB15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C6A1D-92FA-4B2A-9CE1-A2224BC9F8FA}" type="datetimeFigureOut">
              <a:rPr lang="ru-RU"/>
              <a:pPr>
                <a:defRPr/>
              </a:pPr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1D080-CD9B-427E-9D75-3C3421939B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FE64B-867B-4EE6-856D-9DC4E07CDA8A}" type="datetimeFigureOut">
              <a:rPr lang="ru-RU"/>
              <a:pPr>
                <a:defRPr/>
              </a:pPr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CA0FE-EAB0-452D-8CEF-D315552945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 userDrawn="1"/>
        </p:nvSpPr>
        <p:spPr>
          <a:xfrm>
            <a:off x="179512" y="188640"/>
            <a:ext cx="8784976" cy="6480720"/>
          </a:xfrm>
          <a:prstGeom prst="roundRect">
            <a:avLst/>
          </a:prstGeom>
          <a:solidFill>
            <a:schemeClr val="bg1">
              <a:alpha val="70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26962-4ADC-4EED-B626-FEDF51F23658}" type="datetimeFigureOut">
              <a:rPr lang="ru-RU"/>
              <a:pPr>
                <a:defRPr/>
              </a:pPr>
              <a:t>24.12.2017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677326-0F32-4CF2-B533-D8A778821B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0F3DB3-1542-4323-95C4-81B36FF4587D}" type="datetimeFigureOut">
              <a:rPr lang="ru-RU"/>
              <a:pPr>
                <a:defRPr/>
              </a:pPr>
              <a:t>24.12.2017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5485A-53DD-4E4A-A163-38DA92269A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15DE3-8BAE-4F9E-9E1F-76AD943D4536}" type="datetimeFigureOut">
              <a:rPr lang="ru-RU"/>
              <a:pPr>
                <a:defRPr/>
              </a:pPr>
              <a:t>24.12.2017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479A4F-D6BF-4DB4-8A16-179F912D20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ACB750-4E8A-40FA-81EB-73E27C7476FE}" type="datetimeFigureOut">
              <a:rPr lang="ru-RU"/>
              <a:pPr>
                <a:defRPr/>
              </a:pPr>
              <a:t>24.12.2017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003D0-AF3D-4BD2-8A1C-77C851D386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19F005-A3E7-4670-B837-CC3D21D9B487}" type="datetimeFigureOut">
              <a:rPr lang="ru-RU"/>
              <a:pPr>
                <a:defRPr/>
              </a:pPr>
              <a:t>24.12.2017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6BE3E-9CAF-4D44-9538-5185E9AE5F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83A06B-8FDC-46F4-89CE-4404C66DA68D}" type="datetimeFigureOut">
              <a:rPr lang="ru-RU"/>
              <a:pPr>
                <a:defRPr/>
              </a:pPr>
              <a:t>24.12.2017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49FA0-6D7B-4E31-B709-FF81595EB4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F2D1C9-6E00-4691-9CC0-4FF098A52AB3}" type="datetimeFigureOut">
              <a:rPr lang="ru-RU"/>
              <a:pPr>
                <a:defRPr/>
              </a:pPr>
              <a:t>24.12.2017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F1BA25-5341-4D20-9298-6EF62713BB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BABC759-570D-4A89-A85B-4331BE31C04E}" type="datetimeFigureOut">
              <a:rPr lang="ru-RU"/>
              <a:pPr>
                <a:defRPr/>
              </a:pPr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771D041-1EFB-41E2-B898-0763728A3B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1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76672"/>
            <a:ext cx="8847017" cy="5688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9616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20638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47404"/>
            <a:ext cx="5520965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Волк ужасно раз</a:t>
            </a: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ъ</a:t>
            </a:r>
            <a:r>
              <a:rPr lang="ru-RU" sz="40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ярен,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</a:t>
            </a: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ъ</a:t>
            </a:r>
            <a:r>
              <a:rPr lang="ru-RU" sz="40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есть ежа не может он.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Еж, хотя он и с</a:t>
            </a: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ъ</a:t>
            </a:r>
            <a:r>
              <a:rPr lang="ru-RU" sz="40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едобен,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Для с</a:t>
            </a: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ъ</a:t>
            </a:r>
            <a:r>
              <a:rPr lang="ru-RU" sz="40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еденья неудобен: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err="1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</a:t>
            </a:r>
            <a:r>
              <a:rPr lang="ru-RU" sz="4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ъ</a:t>
            </a:r>
            <a:r>
              <a:rPr lang="ru-RU" sz="4000" b="1" dirty="0" err="1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ежась</a:t>
            </a:r>
            <a:r>
              <a:rPr lang="ru-RU" sz="40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, выставил иголки -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Об</a:t>
            </a: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ъ</a:t>
            </a:r>
            <a:r>
              <a:rPr lang="ru-RU" sz="40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егорил злого волка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771800" y="3962852"/>
            <a:ext cx="6192688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 необъяснимою печал</a:t>
            </a: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ь</a:t>
            </a:r>
            <a:r>
              <a:rPr lang="ru-RU" sz="40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ю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Стою в раздум</a:t>
            </a: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ь</a:t>
            </a:r>
            <a:r>
              <a:rPr lang="ru-RU" sz="40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е сам не свой: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 лугах цветок иван-да-мар</a:t>
            </a: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ь</a:t>
            </a:r>
            <a:r>
              <a:rPr lang="ru-RU" sz="40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ю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Я не могу косить косой.</a:t>
            </a:r>
          </a:p>
        </p:txBody>
      </p:sp>
    </p:spTree>
    <p:extLst>
      <p:ext uri="{BB962C8B-B14F-4D97-AF65-F5344CB8AC3E}">
        <p14:creationId xmlns:p14="http://schemas.microsoft.com/office/powerpoint/2010/main" val="427221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30" y="16542"/>
            <a:ext cx="9130870" cy="6827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80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620688"/>
            <a:ext cx="8856984" cy="57861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Проанализируйте свою работу на уроке, воспользовавшись фразами: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- Я знаю, что разделительный Ъ знак пишется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…</a:t>
            </a:r>
            <a:endParaRPr lang="ru-RU" sz="36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- Я знаю, что разделительный Ь знак </a:t>
            </a:r>
            <a:r>
              <a:rPr lang="ru-RU" sz="3600" b="1" dirty="0" err="1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пишетс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…</a:t>
            </a:r>
            <a:endParaRPr lang="ru-RU" sz="36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- На этом уроке я узнал (а), что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…</a:t>
            </a:r>
            <a:endParaRPr lang="ru-RU" sz="36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- Я не сделал(а) ошибки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 …</a:t>
            </a:r>
            <a:endParaRPr lang="ru-RU" sz="36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- Я сделал(а) ошибку, но я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знаю</a:t>
            </a: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...</a:t>
            </a:r>
            <a:endParaRPr lang="ru-RU" sz="36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8806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980728"/>
            <a:ext cx="8280919" cy="37240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Домашнее задание: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4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Найди и запиши несколько пословиц, в которых встречаются разделительные Ъ и Ь знаки.</a:t>
            </a:r>
          </a:p>
        </p:txBody>
      </p:sp>
    </p:spTree>
    <p:extLst>
      <p:ext uri="{BB962C8B-B14F-4D97-AF65-F5344CB8AC3E}">
        <p14:creationId xmlns:p14="http://schemas.microsoft.com/office/powerpoint/2010/main" val="317023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76672"/>
            <a:ext cx="806489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Спасибо за урок!</a:t>
            </a:r>
            <a:endParaRPr lang="ru-RU" sz="9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204864"/>
            <a:ext cx="1728192" cy="3070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691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836712"/>
            <a:ext cx="8496943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Под</a:t>
            </a:r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ъ</a:t>
            </a:r>
            <a:r>
              <a:rPr lang="ru-RU" sz="7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езд, в</a:t>
            </a:r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ь</a:t>
            </a:r>
            <a:r>
              <a:rPr lang="ru-RU" sz="7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юга, об</a:t>
            </a:r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ъ</a:t>
            </a:r>
            <a:r>
              <a:rPr lang="ru-RU" sz="7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яснить, почтал</a:t>
            </a:r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ь</a:t>
            </a:r>
            <a:r>
              <a:rPr lang="ru-RU" sz="7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он, с</a:t>
            </a:r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ъ</a:t>
            </a:r>
            <a:r>
              <a:rPr lang="ru-RU" sz="7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едобный, варен</a:t>
            </a:r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ь</a:t>
            </a:r>
            <a:r>
              <a:rPr lang="ru-RU" sz="7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е, под</a:t>
            </a:r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ъ</a:t>
            </a:r>
            <a:r>
              <a:rPr lang="ru-RU" sz="7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ём, руж</a:t>
            </a:r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ь</a:t>
            </a:r>
            <a:r>
              <a:rPr lang="ru-RU" sz="7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ё.</a:t>
            </a:r>
            <a:endParaRPr lang="ru-RU" sz="72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89826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836712"/>
            <a:ext cx="8964488" cy="5143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8172400" y="5661248"/>
            <a:ext cx="864096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241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6672"/>
            <a:ext cx="8496943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 err="1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В..юга</a:t>
            </a:r>
            <a:r>
              <a:rPr lang="ru-RU" sz="72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, </a:t>
            </a:r>
            <a:r>
              <a:rPr lang="ru-RU" sz="7200" b="1" dirty="0" err="1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под..ехать</a:t>
            </a:r>
            <a:r>
              <a:rPr lang="ru-RU" sz="72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, </a:t>
            </a:r>
            <a:r>
              <a:rPr lang="ru-RU" sz="7200" b="1" dirty="0" err="1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с..ёмка</a:t>
            </a:r>
            <a:r>
              <a:rPr lang="ru-RU" sz="72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, </a:t>
            </a:r>
            <a:r>
              <a:rPr lang="ru-RU" sz="7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л..</a:t>
            </a:r>
            <a:r>
              <a:rPr lang="ru-RU" sz="7200" b="1" dirty="0" err="1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ётся</a:t>
            </a:r>
            <a:r>
              <a:rPr lang="ru-RU" sz="72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, </a:t>
            </a:r>
            <a:r>
              <a:rPr lang="ru-RU" sz="7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раз..</a:t>
            </a:r>
            <a:r>
              <a:rPr lang="ru-RU" sz="7200" b="1" dirty="0" err="1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яснить</a:t>
            </a:r>
            <a:r>
              <a:rPr lang="ru-RU" sz="72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, </a:t>
            </a:r>
            <a:r>
              <a:rPr lang="ru-RU" sz="7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с..</a:t>
            </a:r>
            <a:r>
              <a:rPr lang="ru-RU" sz="7200" b="1" dirty="0" err="1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едобный</a:t>
            </a:r>
            <a:r>
              <a:rPr lang="ru-RU" sz="72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, </a:t>
            </a:r>
            <a:r>
              <a:rPr lang="ru-RU" sz="7200" b="1" dirty="0" err="1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мурав</a:t>
            </a:r>
            <a:r>
              <a:rPr lang="ru-RU" sz="7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..и</a:t>
            </a:r>
            <a:r>
              <a:rPr lang="ru-RU" sz="72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, </a:t>
            </a:r>
            <a:r>
              <a:rPr lang="ru-RU" sz="7200" b="1" dirty="0" err="1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об..явить</a:t>
            </a:r>
            <a:r>
              <a:rPr lang="ru-RU" sz="72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, </a:t>
            </a:r>
            <a:r>
              <a:rPr lang="ru-RU" sz="7200" b="1" dirty="0" err="1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бар..ер</a:t>
            </a:r>
            <a:r>
              <a:rPr lang="ru-RU" sz="72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, </a:t>
            </a:r>
            <a:r>
              <a:rPr lang="ru-RU" sz="7200" b="1" dirty="0" err="1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вороб</a:t>
            </a:r>
            <a:r>
              <a:rPr lang="ru-RU" sz="7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..и</a:t>
            </a:r>
            <a:r>
              <a:rPr lang="ru-RU" sz="72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786977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104741"/>
              </p:ext>
            </p:extLst>
          </p:nvPr>
        </p:nvGraphicFramePr>
        <p:xfrm>
          <a:off x="457200" y="692695"/>
          <a:ext cx="8229600" cy="49685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82809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dirty="0">
                          <a:effectLst/>
                          <a:latin typeface="Monotype Corsiva" panose="03010101010201010101" pitchFamily="66" charset="0"/>
                        </a:rPr>
                        <a:t>разделительный Ъ</a:t>
                      </a:r>
                      <a:endParaRPr lang="ru-RU" sz="4400" dirty="0">
                        <a:effectLst/>
                        <a:latin typeface="Monotype Corsiva" panose="03010101010201010101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dirty="0">
                          <a:effectLst/>
                          <a:latin typeface="Monotype Corsiva" panose="03010101010201010101" pitchFamily="66" charset="0"/>
                        </a:rPr>
                        <a:t>разделительный Ь.</a:t>
                      </a:r>
                      <a:endParaRPr lang="ru-RU" sz="4400" dirty="0">
                        <a:effectLst/>
                        <a:latin typeface="Monotype Corsiva" panose="03010101010201010101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82809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dirty="0">
                          <a:effectLst/>
                          <a:latin typeface="Monotype Corsiva" panose="03010101010201010101" pitchFamily="66" charset="0"/>
                        </a:rPr>
                        <a:t>под</a:t>
                      </a:r>
                      <a:r>
                        <a:rPr lang="ru-RU" sz="4400" dirty="0">
                          <a:solidFill>
                            <a:srgbClr val="FF0000"/>
                          </a:solidFill>
                          <a:effectLst/>
                          <a:latin typeface="Monotype Corsiva" panose="03010101010201010101" pitchFamily="66" charset="0"/>
                        </a:rPr>
                        <a:t>ъ</a:t>
                      </a:r>
                      <a:r>
                        <a:rPr lang="ru-RU" sz="4400" dirty="0">
                          <a:effectLst/>
                          <a:latin typeface="Monotype Corsiva" panose="03010101010201010101" pitchFamily="66" charset="0"/>
                        </a:rPr>
                        <a:t>ехать</a:t>
                      </a:r>
                      <a:endParaRPr lang="ru-RU" sz="4400" dirty="0">
                        <a:effectLst/>
                        <a:latin typeface="Monotype Corsiva" panose="03010101010201010101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effectLst/>
                          <a:latin typeface="Monotype Corsiva" panose="03010101010201010101" pitchFamily="66" charset="0"/>
                        </a:rPr>
                        <a:t>сем</a:t>
                      </a:r>
                      <a:r>
                        <a:rPr lang="ru-RU" sz="4400" b="1" dirty="0">
                          <a:solidFill>
                            <a:srgbClr val="FF0000"/>
                          </a:solidFill>
                          <a:effectLst/>
                          <a:latin typeface="Monotype Corsiva" panose="03010101010201010101" pitchFamily="66" charset="0"/>
                        </a:rPr>
                        <a:t>ь</a:t>
                      </a:r>
                      <a:r>
                        <a:rPr lang="ru-RU" sz="4400" b="1" dirty="0">
                          <a:effectLst/>
                          <a:latin typeface="Monotype Corsiva" panose="03010101010201010101" pitchFamily="66" charset="0"/>
                        </a:rPr>
                        <a:t>я</a:t>
                      </a:r>
                      <a:endParaRPr lang="ru-RU" sz="4400" b="1" dirty="0">
                        <a:effectLst/>
                        <a:latin typeface="Monotype Corsiva" panose="03010101010201010101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82809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dirty="0">
                          <a:effectLst/>
                          <a:latin typeface="Monotype Corsiva" panose="03010101010201010101" pitchFamily="66" charset="0"/>
                        </a:rPr>
                        <a:t>с</a:t>
                      </a:r>
                      <a:r>
                        <a:rPr lang="ru-RU" sz="4400" dirty="0">
                          <a:solidFill>
                            <a:srgbClr val="FF0000"/>
                          </a:solidFill>
                          <a:effectLst/>
                          <a:latin typeface="Monotype Corsiva" panose="03010101010201010101" pitchFamily="66" charset="0"/>
                        </a:rPr>
                        <a:t>ъ</a:t>
                      </a:r>
                      <a:r>
                        <a:rPr lang="ru-RU" sz="4400" dirty="0">
                          <a:effectLst/>
                          <a:latin typeface="Monotype Corsiva" panose="03010101010201010101" pitchFamily="66" charset="0"/>
                        </a:rPr>
                        <a:t>ёмка</a:t>
                      </a:r>
                      <a:endParaRPr lang="ru-RU" sz="4400" dirty="0">
                        <a:effectLst/>
                        <a:latin typeface="Monotype Corsiva" panose="03010101010201010101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effectLst/>
                          <a:latin typeface="Monotype Corsiva" panose="03010101010201010101" pitchFamily="66" charset="0"/>
                        </a:rPr>
                        <a:t>л</a:t>
                      </a:r>
                      <a:r>
                        <a:rPr lang="ru-RU" sz="4400" b="1" dirty="0">
                          <a:solidFill>
                            <a:srgbClr val="FF0000"/>
                          </a:solidFill>
                          <a:effectLst/>
                          <a:latin typeface="Monotype Corsiva" panose="03010101010201010101" pitchFamily="66" charset="0"/>
                        </a:rPr>
                        <a:t>ь</a:t>
                      </a:r>
                      <a:r>
                        <a:rPr lang="ru-RU" sz="4400" b="1" dirty="0">
                          <a:effectLst/>
                          <a:latin typeface="Monotype Corsiva" panose="03010101010201010101" pitchFamily="66" charset="0"/>
                        </a:rPr>
                        <a:t>ётся</a:t>
                      </a:r>
                      <a:endParaRPr lang="ru-RU" sz="4400" b="1" dirty="0">
                        <a:effectLst/>
                        <a:latin typeface="Monotype Corsiva" panose="03010101010201010101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82809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dirty="0">
                          <a:effectLst/>
                          <a:latin typeface="Monotype Corsiva" panose="03010101010201010101" pitchFamily="66" charset="0"/>
                        </a:rPr>
                        <a:t>раз</a:t>
                      </a:r>
                      <a:r>
                        <a:rPr lang="ru-RU" sz="4400" dirty="0">
                          <a:solidFill>
                            <a:srgbClr val="FF0000"/>
                          </a:solidFill>
                          <a:effectLst/>
                          <a:latin typeface="Monotype Corsiva" panose="03010101010201010101" pitchFamily="66" charset="0"/>
                        </a:rPr>
                        <a:t>ъ</a:t>
                      </a:r>
                      <a:r>
                        <a:rPr lang="ru-RU" sz="4400" dirty="0">
                          <a:effectLst/>
                          <a:latin typeface="Monotype Corsiva" panose="03010101010201010101" pitchFamily="66" charset="0"/>
                        </a:rPr>
                        <a:t>яснить</a:t>
                      </a:r>
                      <a:endParaRPr lang="ru-RU" sz="4400" dirty="0">
                        <a:effectLst/>
                        <a:latin typeface="Monotype Corsiva" panose="03010101010201010101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effectLst/>
                          <a:latin typeface="Monotype Corsiva" panose="03010101010201010101" pitchFamily="66" charset="0"/>
                        </a:rPr>
                        <a:t>мурав</a:t>
                      </a:r>
                      <a:r>
                        <a:rPr lang="ru-RU" sz="4400" b="1" dirty="0">
                          <a:solidFill>
                            <a:srgbClr val="FF0000"/>
                          </a:solidFill>
                          <a:effectLst/>
                          <a:latin typeface="Monotype Corsiva" panose="03010101010201010101" pitchFamily="66" charset="0"/>
                        </a:rPr>
                        <a:t>ь</a:t>
                      </a:r>
                      <a:r>
                        <a:rPr lang="ru-RU" sz="4400" b="1" dirty="0">
                          <a:effectLst/>
                          <a:latin typeface="Monotype Corsiva" panose="03010101010201010101" pitchFamily="66" charset="0"/>
                        </a:rPr>
                        <a:t>и</a:t>
                      </a:r>
                      <a:endParaRPr lang="ru-RU" sz="4400" b="1" dirty="0">
                        <a:effectLst/>
                        <a:latin typeface="Monotype Corsiva" panose="03010101010201010101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82809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dirty="0">
                          <a:effectLst/>
                          <a:latin typeface="Monotype Corsiva" panose="03010101010201010101" pitchFamily="66" charset="0"/>
                        </a:rPr>
                        <a:t>под</a:t>
                      </a:r>
                      <a:r>
                        <a:rPr lang="ru-RU" sz="4400" dirty="0">
                          <a:solidFill>
                            <a:srgbClr val="FF0000"/>
                          </a:solidFill>
                          <a:effectLst/>
                          <a:latin typeface="Monotype Corsiva" panose="03010101010201010101" pitchFamily="66" charset="0"/>
                        </a:rPr>
                        <a:t>ъ</a:t>
                      </a:r>
                      <a:r>
                        <a:rPr lang="ru-RU" sz="4400" dirty="0">
                          <a:effectLst/>
                          <a:latin typeface="Monotype Corsiva" panose="03010101010201010101" pitchFamily="66" charset="0"/>
                        </a:rPr>
                        <a:t>ёмный</a:t>
                      </a:r>
                      <a:endParaRPr lang="ru-RU" sz="4400" dirty="0">
                        <a:effectLst/>
                        <a:latin typeface="Monotype Corsiva" panose="03010101010201010101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effectLst/>
                          <a:latin typeface="Monotype Corsiva" panose="03010101010201010101" pitchFamily="66" charset="0"/>
                        </a:rPr>
                        <a:t>бур</a:t>
                      </a:r>
                      <a:r>
                        <a:rPr lang="ru-RU" sz="4400" b="1" dirty="0">
                          <a:solidFill>
                            <a:srgbClr val="FF0000"/>
                          </a:solidFill>
                          <a:effectLst/>
                          <a:latin typeface="Monotype Corsiva" panose="03010101010201010101" pitchFamily="66" charset="0"/>
                        </a:rPr>
                        <a:t>ь</a:t>
                      </a:r>
                      <a:r>
                        <a:rPr lang="ru-RU" sz="4400" b="1" dirty="0">
                          <a:effectLst/>
                          <a:latin typeface="Monotype Corsiva" panose="03010101010201010101" pitchFamily="66" charset="0"/>
                        </a:rPr>
                        <a:t>ян</a:t>
                      </a:r>
                      <a:endParaRPr lang="ru-RU" sz="4400" b="1" dirty="0">
                        <a:effectLst/>
                        <a:latin typeface="Monotype Corsiva" panose="03010101010201010101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82809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dirty="0">
                          <a:effectLst/>
                          <a:latin typeface="Monotype Corsiva" panose="03010101010201010101" pitchFamily="66" charset="0"/>
                        </a:rPr>
                        <a:t>об</a:t>
                      </a:r>
                      <a:r>
                        <a:rPr lang="ru-RU" sz="4400" dirty="0">
                          <a:solidFill>
                            <a:srgbClr val="FF0000"/>
                          </a:solidFill>
                          <a:effectLst/>
                          <a:latin typeface="Monotype Corsiva" panose="03010101010201010101" pitchFamily="66" charset="0"/>
                        </a:rPr>
                        <a:t>ъ</a:t>
                      </a:r>
                      <a:r>
                        <a:rPr lang="ru-RU" sz="4400" dirty="0">
                          <a:effectLst/>
                          <a:latin typeface="Monotype Corsiva" panose="03010101010201010101" pitchFamily="66" charset="0"/>
                        </a:rPr>
                        <a:t>явить</a:t>
                      </a:r>
                      <a:endParaRPr lang="ru-RU" sz="4400" dirty="0">
                        <a:effectLst/>
                        <a:latin typeface="Monotype Corsiva" panose="03010101010201010101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effectLst/>
                          <a:latin typeface="Monotype Corsiva" panose="03010101010201010101" pitchFamily="66" charset="0"/>
                        </a:rPr>
                        <a:t>вороб</a:t>
                      </a:r>
                      <a:r>
                        <a:rPr lang="ru-RU" sz="4400" b="1" dirty="0">
                          <a:solidFill>
                            <a:srgbClr val="FF0000"/>
                          </a:solidFill>
                          <a:effectLst/>
                          <a:latin typeface="Monotype Corsiva" panose="03010101010201010101" pitchFamily="66" charset="0"/>
                        </a:rPr>
                        <a:t>ь</a:t>
                      </a:r>
                      <a:r>
                        <a:rPr lang="ru-RU" sz="4400" b="1" dirty="0">
                          <a:effectLst/>
                          <a:latin typeface="Monotype Corsiva" panose="03010101010201010101" pitchFamily="66" charset="0"/>
                        </a:rPr>
                        <a:t>и</a:t>
                      </a:r>
                      <a:endParaRPr lang="ru-RU" sz="4400" b="1" dirty="0">
                        <a:effectLst/>
                        <a:latin typeface="Monotype Corsiva" panose="03010101010201010101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65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6"/>
            <a:ext cx="5616623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Физминутка</a:t>
            </a:r>
            <a:endParaRPr lang="ru-RU" sz="8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557" y="2276872"/>
            <a:ext cx="5425555" cy="2262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05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90861"/>
            <a:ext cx="8856984" cy="66427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00981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640959" cy="63709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32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Образуй от данных слов однокоренные слова, </a:t>
            </a:r>
            <a:endParaRPr lang="ru-RU" sz="3200" b="1" u="sng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заменив </a:t>
            </a:r>
            <a:r>
              <a:rPr lang="ru-RU" sz="32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 них приставки указанными в скобках. </a:t>
            </a:r>
            <a:endParaRPr lang="ru-RU" sz="40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Поехал (под-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) - подъехал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приезд </a:t>
            </a:r>
            <a:r>
              <a:rPr lang="ru-RU" sz="48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(под-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) -  подъезд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заявил </a:t>
            </a:r>
            <a:r>
              <a:rPr lang="ru-RU" sz="48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(об-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)  - объявил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выяснил </a:t>
            </a:r>
            <a:r>
              <a:rPr lang="ru-RU" sz="48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(об-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) - объяснил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соединил </a:t>
            </a:r>
            <a:r>
              <a:rPr lang="ru-RU" sz="48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(раз-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)  - разъединил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приём </a:t>
            </a:r>
            <a:r>
              <a:rPr lang="ru-RU" sz="48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(под-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)  - подъём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приехал </a:t>
            </a:r>
            <a:r>
              <a:rPr lang="ru-RU" sz="48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(от-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) - отъезд</a:t>
            </a:r>
            <a:endParaRPr lang="ru-RU" sz="48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86473" y="1447107"/>
            <a:ext cx="2088232" cy="576064"/>
          </a:xfrm>
          <a:prstGeom prst="rect">
            <a:avLst/>
          </a:prstGeom>
          <a:solidFill>
            <a:srgbClr val="98B4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386473" y="2150130"/>
            <a:ext cx="2088232" cy="576064"/>
          </a:xfrm>
          <a:prstGeom prst="rect">
            <a:avLst/>
          </a:prstGeom>
          <a:solidFill>
            <a:srgbClr val="98B4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386473" y="2878594"/>
            <a:ext cx="2088232" cy="576064"/>
          </a:xfrm>
          <a:prstGeom prst="rect">
            <a:avLst/>
          </a:prstGeom>
          <a:solidFill>
            <a:srgbClr val="98B4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386473" y="3607058"/>
            <a:ext cx="2088232" cy="576064"/>
          </a:xfrm>
          <a:prstGeom prst="rect">
            <a:avLst/>
          </a:prstGeom>
          <a:solidFill>
            <a:srgbClr val="98B4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292080" y="4358036"/>
            <a:ext cx="2689448" cy="576064"/>
          </a:xfrm>
          <a:prstGeom prst="rect">
            <a:avLst/>
          </a:prstGeom>
          <a:solidFill>
            <a:srgbClr val="98B4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552875" y="5021557"/>
            <a:ext cx="1755429" cy="576064"/>
          </a:xfrm>
          <a:prstGeom prst="rect">
            <a:avLst/>
          </a:prstGeom>
          <a:solidFill>
            <a:srgbClr val="98B4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552875" y="5772535"/>
            <a:ext cx="1755429" cy="576064"/>
          </a:xfrm>
          <a:prstGeom prst="rect">
            <a:avLst/>
          </a:prstGeom>
          <a:solidFill>
            <a:srgbClr val="98B4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4917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640959" cy="63709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32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Образуй от данных слов однокоренные слова, </a:t>
            </a:r>
            <a:endParaRPr lang="ru-RU" sz="3200" b="1" u="sng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заменив </a:t>
            </a:r>
            <a:r>
              <a:rPr lang="ru-RU" sz="32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 них приставки указанными в скобках. </a:t>
            </a:r>
            <a:endParaRPr lang="ru-RU" sz="40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Поехал (под-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) - подъехал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приезд </a:t>
            </a:r>
            <a:r>
              <a:rPr lang="ru-RU" sz="48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(под-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) -  подъезд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заявил </a:t>
            </a:r>
            <a:r>
              <a:rPr lang="ru-RU" sz="48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(об-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)  - объявил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выяснил </a:t>
            </a:r>
            <a:r>
              <a:rPr lang="ru-RU" sz="48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(об-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) - объяснил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соединил </a:t>
            </a:r>
            <a:r>
              <a:rPr lang="ru-RU" sz="48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(раз-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)  - разъединил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приём </a:t>
            </a:r>
            <a:r>
              <a:rPr lang="ru-RU" sz="48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(под-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)  - подъём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приехал </a:t>
            </a:r>
            <a:r>
              <a:rPr lang="ru-RU" sz="48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(от-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) - отъезд</a:t>
            </a:r>
            <a:endParaRPr lang="ru-RU" sz="48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5364088" y="1412776"/>
            <a:ext cx="792088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6129071" y="1412776"/>
            <a:ext cx="8384" cy="20764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6156176" y="1916832"/>
            <a:ext cx="337156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5819020" y="3374127"/>
            <a:ext cx="337156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819020" y="4149080"/>
            <a:ext cx="337156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6065715" y="4869160"/>
            <a:ext cx="337156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6308576" y="5589240"/>
            <a:ext cx="337156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6276220" y="6309320"/>
            <a:ext cx="337156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6297983" y="2636912"/>
            <a:ext cx="337156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5505895" y="2132856"/>
            <a:ext cx="792088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5363155" y="2852936"/>
            <a:ext cx="567939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5382803" y="3573016"/>
            <a:ext cx="548444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5336983" y="4365104"/>
            <a:ext cx="792088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5516488" y="5085184"/>
            <a:ext cx="792088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5647125" y="5805264"/>
            <a:ext cx="629095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V="1">
            <a:off x="6267836" y="2141240"/>
            <a:ext cx="8384" cy="20764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flipV="1">
            <a:off x="5912532" y="2845307"/>
            <a:ext cx="8384" cy="20764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V="1">
            <a:off x="5893555" y="3577208"/>
            <a:ext cx="8384" cy="20764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V="1">
            <a:off x="6081303" y="4355261"/>
            <a:ext cx="8384" cy="20764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V="1">
            <a:off x="6289599" y="5106512"/>
            <a:ext cx="8384" cy="20764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flipV="1">
            <a:off x="6267836" y="5805264"/>
            <a:ext cx="8384" cy="20764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681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318</Words>
  <Application>Microsoft Office PowerPoint</Application>
  <PresentationFormat>Экран (4:3)</PresentationFormat>
  <Paragraphs>53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Monotype Corsiva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User</cp:lastModifiedBy>
  <cp:revision>23</cp:revision>
  <dcterms:created xsi:type="dcterms:W3CDTF">2013-12-04T14:13:43Z</dcterms:created>
  <dcterms:modified xsi:type="dcterms:W3CDTF">2017-12-24T10:26:53Z</dcterms:modified>
</cp:coreProperties>
</file>