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96" r:id="rId2"/>
    <p:sldId id="261" r:id="rId3"/>
    <p:sldId id="257" r:id="rId4"/>
    <p:sldId id="281" r:id="rId5"/>
    <p:sldId id="262" r:id="rId6"/>
    <p:sldId id="277" r:id="rId7"/>
    <p:sldId id="293" r:id="rId8"/>
    <p:sldId id="271" r:id="rId9"/>
    <p:sldId id="276" r:id="rId10"/>
    <p:sldId id="274" r:id="rId11"/>
    <p:sldId id="263" r:id="rId12"/>
    <p:sldId id="265" r:id="rId13"/>
    <p:sldId id="266" r:id="rId14"/>
    <p:sldId id="267" r:id="rId15"/>
    <p:sldId id="290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A200"/>
    <a:srgbClr val="CCFFCC"/>
    <a:srgbClr val="663300"/>
    <a:srgbClr val="FFFFCC"/>
    <a:srgbClr val="FFE093"/>
    <a:srgbClr val="FFE0AC"/>
    <a:srgbClr val="FFEDC9"/>
    <a:srgbClr val="FFE6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notesViewPr>
    <p:cSldViewPr>
      <p:cViewPr varScale="1">
        <p:scale>
          <a:sx n="39" d="100"/>
          <a:sy n="39" d="100"/>
        </p:scale>
        <p:origin x="-2150" y="-8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275EF91-3395-4D0E-984A-82EACC8B0DE7}" type="datetimeFigureOut">
              <a:rPr lang="ru-RU"/>
              <a:pPr>
                <a:defRPr/>
              </a:pPr>
              <a:t>04.02.2013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BB03424-5E69-4F3D-96DD-D337C9B950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9C64FD6-DF26-434F-BAFF-A9EF46A3F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3FC92-6C0F-4D08-AA7C-AA08E41A3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778A85-D994-4FCA-8EE8-AD4063E9C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DD05E-4EFF-4D64-B29A-C5A8B3FA9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283D3-2E3D-4804-B85F-080E60773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3DE9C-7EF5-4B8C-9838-21626F2DD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3B2E5-9F0E-44EA-A9DE-99B704665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67220-4BDF-433E-AAA2-B9A6DBF25D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1FD8D-0E5D-4F0F-9B56-9C868A409F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ADBCD-470F-4FFF-B982-8A81384B2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70501-C184-4DF5-A3EC-0D48C58D2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B886A-F6E6-462E-8E73-E49ED60FDA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93"/>
            </a:gs>
            <a:gs pos="28999">
              <a:srgbClr val="FFFF93"/>
            </a:gs>
            <a:gs pos="100000">
              <a:srgbClr val="E7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865D727-D780-4243-B22A-CDCE0DAFE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619250" y="476250"/>
            <a:ext cx="5562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400" b="1">
                <a:solidFill>
                  <a:srgbClr val="CC0000"/>
                </a:solidFill>
              </a:rPr>
              <a:t>УРОК РЕФЛЕКСИИ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757238" y="1471613"/>
            <a:ext cx="403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ОСНОВНЫЕ ЦЕЛИ:</a:t>
            </a:r>
            <a:endParaRPr lang="ru-RU" sz="2800">
              <a:solidFill>
                <a:srgbClr val="000099"/>
              </a:solidFill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357313" y="2500313"/>
            <a:ext cx="6705600" cy="730250"/>
          </a:xfrm>
          <a:prstGeom prst="rect">
            <a:avLst/>
          </a:prstGeom>
          <a:solidFill>
            <a:srgbClr val="CCFF66"/>
          </a:solidFill>
          <a:ln w="28575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ПОВТОРЕНИЕ И ЗАКРЕПЛЕНИЕ   УЧЕБНОГО МАТЕРИАЛА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357313" y="3714750"/>
            <a:ext cx="6858000" cy="1644650"/>
          </a:xfrm>
          <a:prstGeom prst="rect">
            <a:avLst/>
          </a:prstGeom>
          <a:solidFill>
            <a:srgbClr val="CCFF66"/>
          </a:solidFill>
          <a:ln w="28575">
            <a:solidFill>
              <a:srgbClr val="99CC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ФОРМИРОВАНИЕ УМЕНИЯ УЧАЩИХСЯ ФИКСИРОВАТЬ СОБСТВЕННЫЕ ЗАТРУДНЕНИЯ В ДЕЯТЕЛЬНОСТИ, ВЫЯВЛЯТЬ ИХ ПРИЧИНУ, СТРОИТЬ И РЕАЛИЗОВЫВАТЬ ПРОЕКТ ВЫХОДА ИЗ ЗАТРУДНЕНИЙ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642938" y="2428875"/>
            <a:ext cx="6096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/>
              <a:t>1)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71500" y="3714750"/>
            <a:ext cx="5492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/>
              <a:t>2)</a:t>
            </a:r>
          </a:p>
        </p:txBody>
      </p:sp>
      <p:pic>
        <p:nvPicPr>
          <p:cNvPr id="4104" name="Picture 8" descr="an00790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357813"/>
            <a:ext cx="11747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2" descr="ветка дуб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500938" y="0"/>
            <a:ext cx="1643062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autoUpdateAnimBg="0"/>
      <p:bldP spid="47108" grpId="0" animBg="1" autoUpdateAnimBg="0"/>
      <p:bldP spid="47109" grpId="0" animBg="1" autoUpdateAnimBg="0"/>
      <p:bldP spid="47110" grpId="0" autoUpdateAnimBg="0"/>
      <p:bldP spid="4711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35"/>
          <p:cNvSpPr>
            <a:spLocks noChangeShapeType="1"/>
          </p:cNvSpPr>
          <p:nvPr/>
        </p:nvSpPr>
        <p:spPr bwMode="auto">
          <a:xfrm>
            <a:off x="5072063" y="5072063"/>
            <a:ext cx="0" cy="2333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214313" y="285750"/>
            <a:ext cx="8716962" cy="6253163"/>
            <a:chOff x="360" y="2934"/>
            <a:chExt cx="9650" cy="9642"/>
          </a:xfrm>
        </p:grpSpPr>
        <p:sp>
          <p:nvSpPr>
            <p:cNvPr id="14342" name="Text Box 3"/>
            <p:cNvSpPr txBox="1">
              <a:spLocks noChangeArrowheads="1"/>
            </p:cNvSpPr>
            <p:nvPr/>
          </p:nvSpPr>
          <p:spPr bwMode="auto">
            <a:xfrm>
              <a:off x="2891" y="3813"/>
              <a:ext cx="517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>
                <a:spcAft>
                  <a:spcPts val="1000"/>
                </a:spcAft>
              </a:pPr>
              <a:r>
                <a:rPr lang="ru-RU" b="1">
                  <a:solidFill>
                    <a:srgbClr val="FF0000"/>
                  </a:solidFill>
                </a:rPr>
                <a:t>да</a:t>
              </a:r>
              <a:r>
                <a:rPr lang="ru-RU" sz="1600" b="1">
                  <a:solidFill>
                    <a:srgbClr val="FF0000"/>
                  </a:solidFill>
                </a:rPr>
                <a:t>  </a:t>
              </a:r>
              <a:endParaRPr lang="ru-RU" sz="2800" b="1">
                <a:solidFill>
                  <a:srgbClr val="FF0000"/>
                </a:solidFill>
              </a:endParaRPr>
            </a:p>
          </p:txBody>
        </p:sp>
        <p:grpSp>
          <p:nvGrpSpPr>
            <p:cNvPr id="14343" name="Group 4"/>
            <p:cNvGrpSpPr>
              <a:grpSpLocks/>
            </p:cNvGrpSpPr>
            <p:nvPr/>
          </p:nvGrpSpPr>
          <p:grpSpPr bwMode="auto">
            <a:xfrm>
              <a:off x="360" y="2934"/>
              <a:ext cx="9650" cy="9642"/>
              <a:chOff x="1080" y="2934"/>
              <a:chExt cx="9650" cy="9642"/>
            </a:xfrm>
          </p:grpSpPr>
          <p:grpSp>
            <p:nvGrpSpPr>
              <p:cNvPr id="14344" name="Group 5"/>
              <p:cNvGrpSpPr>
                <a:grpSpLocks/>
              </p:cNvGrpSpPr>
              <p:nvPr/>
            </p:nvGrpSpPr>
            <p:grpSpPr bwMode="auto">
              <a:xfrm>
                <a:off x="1080" y="2934"/>
                <a:ext cx="9650" cy="9642"/>
                <a:chOff x="1080" y="2934"/>
                <a:chExt cx="9650" cy="9642"/>
              </a:xfrm>
            </p:grpSpPr>
            <p:grpSp>
              <p:nvGrpSpPr>
                <p:cNvPr id="14346" name="Group 6"/>
                <p:cNvGrpSpPr>
                  <a:grpSpLocks/>
                </p:cNvGrpSpPr>
                <p:nvPr/>
              </p:nvGrpSpPr>
              <p:grpSpPr bwMode="auto">
                <a:xfrm>
                  <a:off x="1080" y="2934"/>
                  <a:ext cx="9650" cy="9642"/>
                  <a:chOff x="1329" y="2365"/>
                  <a:chExt cx="9650" cy="9642"/>
                </a:xfrm>
              </p:grpSpPr>
              <p:sp>
                <p:nvSpPr>
                  <p:cNvPr id="14348" name="Line 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321" y="3793"/>
                    <a:ext cx="1475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4349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1329" y="2365"/>
                    <a:ext cx="9650" cy="9642"/>
                    <a:chOff x="1329" y="2365"/>
                    <a:chExt cx="9650" cy="9642"/>
                  </a:xfrm>
                </p:grpSpPr>
                <p:sp>
                  <p:nvSpPr>
                    <p:cNvPr id="14350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8643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1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7762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2" name="AutoShap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35" y="3244"/>
                      <a:ext cx="3881" cy="1080"/>
                    </a:xfrm>
                    <a:prstGeom prst="diamond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Условие задания записано верно?</a:t>
                      </a:r>
                      <a:endParaRPr lang="ru-RU" sz="3600" b="1"/>
                    </a:p>
                  </p:txBody>
                </p:sp>
                <p:sp>
                  <p:nvSpPr>
                    <p:cNvPr id="14353" name="Line 1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077" y="3793"/>
                      <a:ext cx="1481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4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1" y="3793"/>
                      <a:ext cx="3" cy="388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5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92" y="3793"/>
                      <a:ext cx="0" cy="421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56" name="Rectangl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894" y="4237"/>
                      <a:ext cx="3085" cy="665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Запиши условие задания верно </a:t>
                      </a:r>
                      <a:endParaRPr lang="ru-RU" sz="4000"/>
                    </a:p>
                  </p:txBody>
                </p:sp>
                <p:sp>
                  <p:nvSpPr>
                    <p:cNvPr id="14357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9792" y="4898"/>
                      <a:ext cx="0" cy="27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85" name="Rectangle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47" y="5229"/>
                      <a:ext cx="2364" cy="499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 fontScale="92500"/>
                    </a:bodyPr>
                    <a:lstStyle/>
                    <a:p>
                      <a:pPr algn="ctr">
                        <a:spcBef>
                          <a:spcPts val="300"/>
                        </a:spcBef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Реши повторно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4359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4127"/>
                      <a:ext cx="3796" cy="605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/>
                      <a:r>
                        <a:rPr lang="ru-RU" sz="1600" b="1"/>
                        <a:t>Проверь по образцу (по ответу)</a:t>
                      </a:r>
                      <a:endParaRPr lang="ru-RU" sz="3600"/>
                    </a:p>
                  </p:txBody>
                </p:sp>
                <p:sp>
                  <p:nvSpPr>
                    <p:cNvPr id="14360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01" y="4673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61" name="Line 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069" y="6661"/>
                      <a:ext cx="0" cy="4995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none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62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6881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290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85" y="10186"/>
                      <a:ext cx="6959" cy="77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>
                      <a:normAutofit fontScale="92500" lnSpcReduction="10000"/>
                    </a:bodyPr>
                    <a:lstStyle/>
                    <a:p>
                      <a:pPr algn="ctr"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Сравни свое решение с образцом, при необходимости, исправь ошибки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grpSp>
                  <p:nvGrpSpPr>
                    <p:cNvPr id="14364" name="Group 2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8" y="6330"/>
                      <a:ext cx="1753" cy="277"/>
                      <a:chOff x="9818" y="7307"/>
                      <a:chExt cx="1016" cy="277"/>
                    </a:xfrm>
                  </p:grpSpPr>
                  <p:sp>
                    <p:nvSpPr>
                      <p:cNvPr id="14377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9818" y="7307"/>
                        <a:ext cx="1016" cy="0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14378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0828" y="7307"/>
                        <a:ext cx="0" cy="277"/>
                      </a:xfrm>
                      <a:prstGeom prst="line">
                        <a:avLst/>
                      </a:prstGeom>
                      <a:noFill/>
                      <a:ln w="19050">
                        <a:solidFill>
                          <a:srgbClr val="000000"/>
                        </a:solidFill>
                        <a:round/>
                        <a:headEnd/>
                        <a:tailEnd type="stealth" w="sm" len="med"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14365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5881"/>
                      <a:ext cx="3600" cy="769"/>
                    </a:xfrm>
                    <a:prstGeom prst="diamond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Есть различия?</a:t>
                      </a:r>
                      <a:endParaRPr lang="ru-RU" sz="3600" b="1"/>
                    </a:p>
                  </p:txBody>
                </p:sp>
                <p:sp>
                  <p:nvSpPr>
                    <p:cNvPr id="14366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29" y="5002"/>
                      <a:ext cx="3628" cy="664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600" b="1"/>
                        <a:t>Сравни свое решение с эталоном для самопроверки </a:t>
                      </a:r>
                      <a:endParaRPr lang="ru-RU" sz="1600"/>
                    </a:p>
                  </p:txBody>
                </p:sp>
                <p:sp>
                  <p:nvSpPr>
                    <p:cNvPr id="14367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0" y="7211"/>
                      <a:ext cx="6327" cy="66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600" b="1"/>
                        <a:t>Определи правило, в котором допущена ошибка и найди соответствующий эталон</a:t>
                      </a:r>
                      <a:endParaRPr lang="ru-RU" sz="3600"/>
                    </a:p>
                  </p:txBody>
                </p:sp>
                <p:sp>
                  <p:nvSpPr>
                    <p:cNvPr id="14368" name="Rectangl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64" y="8092"/>
                      <a:ext cx="6881" cy="66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lang="ru-RU" sz="1600" b="1"/>
                        <a:t>Исправь ошибку, на основе  правильного применения правила</a:t>
                      </a:r>
                      <a:endParaRPr lang="ru-RU" sz="3600"/>
                    </a:p>
                  </p:txBody>
                </p:sp>
                <p:sp>
                  <p:nvSpPr>
                    <p:cNvPr id="37916" name="Rectangle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967" y="11287"/>
                      <a:ext cx="3241" cy="720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pPr algn="ctr">
                        <a:spcBef>
                          <a:spcPts val="600"/>
                        </a:spcBef>
                        <a:defRPr/>
                      </a:pPr>
                      <a:r>
                        <a:rPr lang="ru-RU" sz="2400" b="1" spc="300" dirty="0">
                          <a:solidFill>
                            <a:srgbClr val="FF0000"/>
                          </a:solidFill>
                          <a:latin typeface="Arial" charset="0"/>
                        </a:rPr>
                        <a:t>Молодец</a:t>
                      </a:r>
                      <a:r>
                        <a:rPr lang="ru-RU" sz="3200" b="1" spc="300" dirty="0">
                          <a:solidFill>
                            <a:srgbClr val="FF0000"/>
                          </a:solidFill>
                          <a:latin typeface="Arial" charset="0"/>
                        </a:rPr>
                        <a:t>!</a:t>
                      </a:r>
                      <a:r>
                        <a:rPr lang="ru-RU" sz="1400" b="1" dirty="0">
                          <a:latin typeface="Arial" charset="0"/>
                        </a:rPr>
                        <a:t> </a:t>
                      </a:r>
                      <a:endParaRPr lang="ru-RU" sz="2000" b="1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0273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85" y="8974"/>
                      <a:ext cx="6959" cy="881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 anchor="ctr"/>
                    <a:lstStyle/>
                    <a:p>
                      <a:pPr algn="ctr">
                        <a:lnSpc>
                          <a:spcPts val="1700"/>
                        </a:lnSpc>
                        <a:defRPr/>
                      </a:pPr>
                      <a:r>
                        <a:rPr lang="ru-RU" sz="1600" b="1" dirty="0">
                          <a:latin typeface="Arial" charset="0"/>
                        </a:rPr>
                        <a:t>На каждый тип ошибки</a:t>
                      </a:r>
                      <a:r>
                        <a:rPr lang="ru-RU" sz="1600" b="1" dirty="0">
                          <a:solidFill>
                            <a:srgbClr val="0000CC"/>
                          </a:solidFill>
                          <a:latin typeface="Arial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CC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придумай или выбери </a:t>
                      </a:r>
                      <a:r>
                        <a:rPr lang="ru-RU" sz="1600" b="1" dirty="0">
                          <a:latin typeface="Arial" charset="0"/>
                        </a:rPr>
                        <a:t>из предложенных учителем </a:t>
                      </a:r>
                      <a:r>
                        <a:rPr lang="ru-RU" sz="1600" dirty="0">
                          <a:latin typeface="Arial" charset="0"/>
                        </a:rPr>
                        <a:t> </a:t>
                      </a:r>
                      <a:r>
                        <a:rPr lang="ru-RU" sz="1600" b="1" dirty="0">
                          <a:latin typeface="Arial" charset="0"/>
                        </a:rPr>
                        <a:t>аналогичное задание и реши его</a:t>
                      </a:r>
                      <a:endParaRPr lang="ru-RU" sz="16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1298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0" y="2365"/>
                      <a:ext cx="5232" cy="548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 fontScale="92500"/>
                    </a:bodyPr>
                    <a:lstStyle/>
                    <a:p>
                      <a:pPr algn="ctr"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Проверь правильность записи условия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4372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493" y="2914"/>
                      <a:ext cx="0" cy="2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73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19" y="5662"/>
                      <a:ext cx="0" cy="27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1301" name="Rectangle 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046" y="6551"/>
                      <a:ext cx="3401" cy="453"/>
                    </a:xfrm>
                    <a:prstGeom prst="rect">
                      <a:avLst/>
                    </a:prstGeom>
                    <a:solidFill>
                      <a:srgbClr val="FFFFCC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lIns="0" tIns="0" rIns="0" bIns="0">
                      <a:normAutofit fontScale="92500"/>
                    </a:bodyPr>
                    <a:lstStyle/>
                    <a:p>
                      <a:pPr algn="ctr">
                        <a:defRPr/>
                      </a:pPr>
                      <a:r>
                        <a:rPr lang="ru-RU" b="1" dirty="0">
                          <a:latin typeface="Arial" charset="0"/>
                        </a:rPr>
                        <a:t>Подчеркни место ошибки </a:t>
                      </a:r>
                      <a:endParaRPr lang="ru-RU" sz="4000" dirty="0">
                        <a:latin typeface="Arial" charset="0"/>
                      </a:endParaRPr>
                    </a:p>
                  </p:txBody>
                </p:sp>
                <p:sp>
                  <p:nvSpPr>
                    <p:cNvPr id="14375" name="Line 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707" y="10956"/>
                      <a:ext cx="0" cy="36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 type="stealth" w="sm" len="med"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14376" name="Line 37"/>
                    <p:cNvSpPr>
                      <a:spLocks noChangeShapeType="1"/>
                    </p:cNvSpPr>
                    <p:nvPr/>
                  </p:nvSpPr>
                  <p:spPr bwMode="auto">
                    <a:xfrm flipH="1" flipV="1">
                      <a:off x="3069" y="11617"/>
                      <a:ext cx="1873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000000"/>
                      </a:solidFill>
                      <a:round/>
                      <a:headEnd type="stealth" w="sm" len="med"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sp>
              <p:nvSpPr>
                <p:cNvPr id="14347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8594" y="3815"/>
                  <a:ext cx="628" cy="6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>
                    <a:spcAft>
                      <a:spcPts val="1000"/>
                    </a:spcAft>
                  </a:pPr>
                  <a:r>
                    <a:rPr lang="ru-RU" b="1">
                      <a:solidFill>
                        <a:srgbClr val="FF0000"/>
                      </a:solidFill>
                    </a:rPr>
                    <a:t>нет</a:t>
                  </a:r>
                  <a:r>
                    <a:rPr lang="ru-RU" sz="1600" b="1" noProof="1">
                      <a:solidFill>
                        <a:srgbClr val="FF0000"/>
                      </a:solidFill>
                    </a:rPr>
                    <a:t> </a:t>
                  </a:r>
                  <a:endParaRPr lang="ru-RU" sz="2800" b="1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4345" name="Text Box 39"/>
              <p:cNvSpPr txBox="1">
                <a:spLocks noChangeArrowheads="1"/>
              </p:cNvSpPr>
              <p:nvPr/>
            </p:nvSpPr>
            <p:spPr bwMode="auto">
              <a:xfrm>
                <a:off x="2029" y="9102"/>
                <a:ext cx="628" cy="6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just">
                  <a:spcAft>
                    <a:spcPts val="1000"/>
                  </a:spcAft>
                </a:pPr>
                <a:r>
                  <a:rPr lang="ru-RU" b="1">
                    <a:solidFill>
                      <a:srgbClr val="FF0000"/>
                    </a:solidFill>
                  </a:rPr>
                  <a:t>нет</a:t>
                </a:r>
                <a:r>
                  <a:rPr lang="ru-RU" sz="1600" b="1" noProof="1">
                    <a:solidFill>
                      <a:srgbClr val="FF0000"/>
                    </a:solidFill>
                  </a:rPr>
                  <a:t> </a:t>
                </a:r>
                <a:endParaRPr lang="ru-RU" sz="2800" b="1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4286250" y="2428875"/>
            <a:ext cx="71437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Aft>
                <a:spcPts val="100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да</a:t>
            </a:r>
            <a:r>
              <a:rPr lang="ru-RU" sz="1600" b="1" dirty="0">
                <a:solidFill>
                  <a:srgbClr val="FF0000"/>
                </a:solidFill>
                <a:latin typeface="Calibri" pitchFamily="34" charset="0"/>
              </a:rPr>
              <a:t>  </a:t>
            </a:r>
            <a:endParaRPr lang="ru-RU" sz="2800" b="1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4341" name="Picture 2" descr="ветка дуб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8143875" y="0"/>
            <a:ext cx="1000125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836613"/>
            <a:ext cx="8158162" cy="5183187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marL="0" indent="15875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>
                <a:solidFill>
                  <a:srgbClr val="009E00"/>
                </a:solidFill>
              </a:rPr>
              <a:t>Учащиеся, которые допустили ошибки:</a:t>
            </a:r>
          </a:p>
          <a:p>
            <a:pPr marL="446088" indent="-430213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2) На основе алгоритма исправления ошибок анализируют решение и определяют место ошибок – </a:t>
            </a:r>
            <a:r>
              <a:rPr lang="ru-RU" sz="2800" dirty="0" smtClean="0">
                <a:solidFill>
                  <a:srgbClr val="FF0000"/>
                </a:solidFill>
              </a:rPr>
              <a:t>место затруднений</a:t>
            </a:r>
            <a:r>
              <a:rPr lang="ru-RU" sz="2800" dirty="0" smtClean="0"/>
              <a:t>.</a:t>
            </a:r>
          </a:p>
          <a:p>
            <a:pPr marL="446088" indent="-430213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3) Выявляют и фиксируют способы действий, в которых допущены ошибки, - </a:t>
            </a:r>
            <a:r>
              <a:rPr lang="ru-RU" sz="2800" dirty="0" smtClean="0">
                <a:solidFill>
                  <a:srgbClr val="FF0000"/>
                </a:solidFill>
              </a:rPr>
              <a:t>причину</a:t>
            </a:r>
            <a:r>
              <a:rPr lang="ru-RU" sz="2800" dirty="0" smtClean="0">
                <a:solidFill>
                  <a:srgbClr val="FF66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затруднений</a:t>
            </a:r>
            <a:r>
              <a:rPr lang="ru-RU" sz="2800" dirty="0" smtClean="0"/>
              <a:t>.</a:t>
            </a:r>
          </a:p>
          <a:p>
            <a:pPr marL="0" indent="15875" eaLnBrk="1" hangingPunct="1">
              <a:lnSpc>
                <a:spcPct val="80000"/>
              </a:lnSpc>
              <a:spcBef>
                <a:spcPct val="50000"/>
              </a:spcBef>
              <a:buFontTx/>
              <a:buNone/>
              <a:defRPr/>
            </a:pPr>
            <a:r>
              <a:rPr lang="ru-RU" sz="2800" b="1" dirty="0" smtClean="0">
                <a:solidFill>
                  <a:srgbClr val="009E00"/>
                </a:solidFill>
              </a:rPr>
              <a:t>Учащиеся, которые не допустили ошибок:</a:t>
            </a:r>
          </a:p>
          <a:p>
            <a:pPr marL="0" indent="15875" eaLnBrk="1" hangingPunct="1">
              <a:lnSpc>
                <a:spcPct val="80000"/>
              </a:lnSpc>
              <a:spcBef>
                <a:spcPct val="50000"/>
              </a:spcBef>
              <a:buFontTx/>
              <a:buNone/>
              <a:defRPr/>
            </a:pPr>
            <a:r>
              <a:rPr lang="ru-RU" sz="2800" dirty="0" smtClean="0"/>
              <a:t>Проверяют свою работу по </a:t>
            </a:r>
            <a:r>
              <a:rPr lang="ru-RU" sz="2800" dirty="0" smtClean="0">
                <a:solidFill>
                  <a:srgbClr val="FF0000"/>
                </a:solidFill>
              </a:rPr>
              <a:t>эталону.</a:t>
            </a:r>
            <a:r>
              <a:rPr lang="ru-RU" sz="2800" dirty="0" smtClean="0"/>
              <a:t> Если ошибки есть, то присоединяются к первой группе. Если ошибок нет, то выполняют дополнительное задание творческого уровня.</a:t>
            </a:r>
            <a:endParaRPr lang="ru-RU" sz="2000" dirty="0" smtClean="0"/>
          </a:p>
        </p:txBody>
      </p:sp>
      <p:pic>
        <p:nvPicPr>
          <p:cNvPr id="15363" name="Picture 8" descr="j03052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001000" y="214313"/>
            <a:ext cx="846138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an0079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619750"/>
            <a:ext cx="11874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8509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Коррекция выявленных затруднений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85750" y="1071563"/>
            <a:ext cx="8642350" cy="5332412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marL="442913" indent="-442913" eaLnBrk="1" hangingPunct="1">
              <a:lnSpc>
                <a:spcPct val="80000"/>
              </a:lnSpc>
              <a:buFontTx/>
              <a:buAutoNum type="arabicParenR"/>
            </a:pPr>
            <a:r>
              <a:rPr lang="ru-RU" sz="2600" smtClean="0"/>
              <a:t>Формулирование индивидуальной </a:t>
            </a:r>
            <a:r>
              <a:rPr lang="ru-RU" sz="2600" smtClean="0">
                <a:solidFill>
                  <a:srgbClr val="FF0000"/>
                </a:solidFill>
              </a:rPr>
              <a:t>цели</a:t>
            </a:r>
            <a:r>
              <a:rPr lang="ru-RU" sz="2600" smtClean="0"/>
              <a:t> своих будущих коррекционных действий.</a:t>
            </a:r>
          </a:p>
          <a:p>
            <a:pPr marL="442913" indent="-442913" eaLnBrk="1" hangingPunct="1">
              <a:lnSpc>
                <a:spcPct val="80000"/>
              </a:lnSpc>
              <a:buFontTx/>
              <a:buAutoNum type="arabicParenR"/>
            </a:pPr>
            <a:r>
              <a:rPr lang="ru-RU" sz="2600" smtClean="0"/>
              <a:t>Выбор </a:t>
            </a:r>
            <a:r>
              <a:rPr lang="ru-RU" sz="2600" smtClean="0">
                <a:solidFill>
                  <a:srgbClr val="FF0000"/>
                </a:solidFill>
              </a:rPr>
              <a:t>способа </a:t>
            </a:r>
            <a:r>
              <a:rPr lang="ru-RU" sz="2600" smtClean="0"/>
              <a:t>(как?) и </a:t>
            </a:r>
            <a:r>
              <a:rPr lang="ru-RU" sz="2600" smtClean="0">
                <a:solidFill>
                  <a:srgbClr val="FF0000"/>
                </a:solidFill>
              </a:rPr>
              <a:t>средства</a:t>
            </a:r>
            <a:r>
              <a:rPr lang="ru-RU" sz="2600" smtClean="0"/>
              <a:t> (с помощью чего?) коррекции.</a:t>
            </a:r>
          </a:p>
          <a:p>
            <a:pPr marL="442913" indent="-442913" eaLnBrk="1" hangingPunct="1">
              <a:lnSpc>
                <a:spcPct val="80000"/>
              </a:lnSpc>
              <a:buFontTx/>
              <a:buAutoNum type="arabicParenR"/>
            </a:pPr>
            <a:r>
              <a:rPr lang="ru-RU" sz="2600" smtClean="0"/>
              <a:t>Самостоятельно </a:t>
            </a:r>
            <a:r>
              <a:rPr lang="ru-RU" sz="2600" smtClean="0">
                <a:solidFill>
                  <a:srgbClr val="FF0000"/>
                </a:solidFill>
              </a:rPr>
              <a:t>исправить </a:t>
            </a:r>
            <a:r>
              <a:rPr lang="ru-RU" sz="2600" smtClean="0"/>
              <a:t>свои ошибки выбранным методом на основе применения выбранных средств, затем </a:t>
            </a:r>
            <a:r>
              <a:rPr lang="ru-RU" sz="2600" smtClean="0">
                <a:solidFill>
                  <a:srgbClr val="FF0000"/>
                </a:solidFill>
              </a:rPr>
              <a:t>соотнести</a:t>
            </a:r>
            <a:r>
              <a:rPr lang="ru-RU" sz="2600" smtClean="0"/>
              <a:t> свои результаты исправления ошибок </a:t>
            </a:r>
            <a:r>
              <a:rPr lang="ru-RU" sz="2600" smtClean="0">
                <a:solidFill>
                  <a:srgbClr val="FF0000"/>
                </a:solidFill>
              </a:rPr>
              <a:t>с образцом </a:t>
            </a:r>
            <a:r>
              <a:rPr lang="ru-RU" sz="2600" smtClean="0"/>
              <a:t>для самопроверки.</a:t>
            </a:r>
          </a:p>
          <a:p>
            <a:pPr marL="442913" indent="-442913" eaLnBrk="1" hangingPunct="1">
              <a:lnSpc>
                <a:spcPct val="80000"/>
              </a:lnSpc>
              <a:buFontTx/>
              <a:buAutoNum type="arabicParenR"/>
            </a:pPr>
            <a:r>
              <a:rPr lang="ru-RU" sz="2600" smtClean="0"/>
              <a:t>В случае затруднения, ошибки исправляются сразу с помощью эталона для самопроверки.</a:t>
            </a:r>
          </a:p>
          <a:p>
            <a:pPr marL="442913" indent="-442913" eaLnBrk="1" hangingPunct="1">
              <a:lnSpc>
                <a:spcPct val="80000"/>
              </a:lnSpc>
              <a:buFontTx/>
              <a:buAutoNum type="arabicParenR"/>
            </a:pPr>
            <a:r>
              <a:rPr lang="ru-RU" sz="2600" smtClean="0"/>
              <a:t>Выбрать из предложенных или придумать самому </a:t>
            </a:r>
            <a:r>
              <a:rPr lang="ru-RU" sz="2600" smtClean="0">
                <a:solidFill>
                  <a:srgbClr val="FF0000"/>
                </a:solidFill>
              </a:rPr>
              <a:t>задания</a:t>
            </a:r>
            <a:r>
              <a:rPr lang="ru-RU" sz="2600" smtClean="0"/>
              <a:t> на те способы действий, в которых были </a:t>
            </a:r>
            <a:r>
              <a:rPr lang="ru-RU" sz="2600" smtClean="0">
                <a:solidFill>
                  <a:srgbClr val="FF0000"/>
                </a:solidFill>
              </a:rPr>
              <a:t>допущены ошибки.</a:t>
            </a:r>
          </a:p>
          <a:p>
            <a:pPr marL="442913" indent="-442913" eaLnBrk="1" hangingPunct="1">
              <a:lnSpc>
                <a:spcPct val="80000"/>
              </a:lnSpc>
              <a:buFontTx/>
              <a:buNone/>
            </a:pPr>
            <a:r>
              <a:rPr lang="ru-RU" sz="2600" smtClean="0"/>
              <a:t>6)  </a:t>
            </a:r>
            <a:r>
              <a:rPr lang="ru-RU" sz="2600" smtClean="0">
                <a:solidFill>
                  <a:srgbClr val="FF0000"/>
                </a:solidFill>
              </a:rPr>
              <a:t>Решить</a:t>
            </a:r>
            <a:r>
              <a:rPr lang="ru-RU" sz="2600" smtClean="0">
                <a:solidFill>
                  <a:srgbClr val="FF6600"/>
                </a:solidFill>
              </a:rPr>
              <a:t> </a:t>
            </a:r>
            <a:r>
              <a:rPr lang="ru-RU" sz="2600" smtClean="0"/>
              <a:t>эти задания.</a:t>
            </a:r>
          </a:p>
        </p:txBody>
      </p:sp>
      <p:pic>
        <p:nvPicPr>
          <p:cNvPr id="18436" name="Picture 4" descr="PE0156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4750" y="5689600"/>
            <a:ext cx="16192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571500"/>
            <a:ext cx="6615112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Обобщение затруднений во внешней речи.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500313"/>
            <a:ext cx="8229600" cy="2857500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AutoNum type="arabicParenR"/>
            </a:pPr>
            <a:r>
              <a:rPr lang="ru-RU" smtClean="0"/>
              <a:t>Организуется обсуждение </a:t>
            </a:r>
            <a:r>
              <a:rPr lang="ru-RU" smtClean="0">
                <a:solidFill>
                  <a:srgbClr val="FF0000"/>
                </a:solidFill>
              </a:rPr>
              <a:t>типовых </a:t>
            </a:r>
            <a:r>
              <a:rPr lang="ru-RU" smtClean="0"/>
              <a:t>затруднений.</a:t>
            </a:r>
          </a:p>
          <a:p>
            <a:pPr marL="609600" indent="-609600" eaLnBrk="1" hangingPunct="1">
              <a:spcBef>
                <a:spcPct val="0"/>
              </a:spcBef>
              <a:buFontTx/>
              <a:buAutoNum type="arabicParenR"/>
            </a:pPr>
            <a:r>
              <a:rPr lang="ru-RU" smtClean="0"/>
              <a:t>Проговариваются </a:t>
            </a:r>
            <a:r>
              <a:rPr lang="ru-RU" smtClean="0">
                <a:solidFill>
                  <a:srgbClr val="FF0000"/>
                </a:solidFill>
              </a:rPr>
              <a:t>формулировки</a:t>
            </a:r>
            <a:r>
              <a:rPr lang="ru-RU" smtClean="0">
                <a:solidFill>
                  <a:srgbClr val="FF6600"/>
                </a:solidFill>
              </a:rPr>
              <a:t> </a:t>
            </a:r>
            <a:r>
              <a:rPr lang="ru-RU" smtClean="0"/>
              <a:t>способов действий, которые вызвали затруднение.</a:t>
            </a:r>
          </a:p>
        </p:txBody>
      </p:sp>
      <p:pic>
        <p:nvPicPr>
          <p:cNvPr id="20484" name="Picture 2" descr="ветка дуб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339013" y="-57150"/>
            <a:ext cx="181927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75798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Самостоятельная работа с самопроверкой по эталону.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00213"/>
            <a:ext cx="8605838" cy="4525962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 anchor="ctr"/>
          <a:lstStyle/>
          <a:p>
            <a:pPr marL="0" indent="15875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u="sng" dirty="0" smtClean="0">
                <a:solidFill>
                  <a:srgbClr val="006600"/>
                </a:solidFill>
              </a:rPr>
              <a:t>Учащиеся, допустившие ошибки:</a:t>
            </a:r>
          </a:p>
          <a:p>
            <a:pPr marL="357188" indent="-341313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2400" dirty="0" smtClean="0"/>
              <a:t> Выполняют самостоятельную работу,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аналогичную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первой, при этом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выбирают</a:t>
            </a:r>
            <a:r>
              <a:rPr lang="ru-RU" sz="2400" dirty="0" smtClean="0"/>
              <a:t> только те задания, в которых были допущены ошибки.</a:t>
            </a:r>
          </a:p>
          <a:p>
            <a:pPr marL="357188" indent="-341313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2400" dirty="0" smtClean="0"/>
              <a:t> Проводят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самопроверку </a:t>
            </a:r>
            <a:r>
              <a:rPr lang="ru-RU" sz="2400" dirty="0" smtClean="0"/>
              <a:t>своих работ по эталону для самопроверки и фиксируют </a:t>
            </a:r>
            <a:r>
              <a:rPr lang="ru-RU" sz="2400" dirty="0" err="1" smtClean="0"/>
              <a:t>знаково</a:t>
            </a:r>
            <a:r>
              <a:rPr lang="ru-RU" sz="2400" dirty="0" smtClean="0"/>
              <a:t> результаты.</a:t>
            </a:r>
          </a:p>
          <a:p>
            <a:pPr marL="357188" indent="-341313" eaLnBrk="1" hangingPunct="1">
              <a:lnSpc>
                <a:spcPct val="90000"/>
              </a:lnSpc>
              <a:buFontTx/>
              <a:buAutoNum type="arabicParenR"/>
              <a:defRPr/>
            </a:pPr>
            <a:r>
              <a:rPr lang="ru-RU" sz="2400" dirty="0" smtClean="0"/>
              <a:t> Фиксируют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преодоление</a:t>
            </a:r>
            <a:r>
              <a:rPr lang="ru-RU" sz="2400" dirty="0" smtClean="0"/>
              <a:t> возникшего ранее затруднения.</a:t>
            </a:r>
          </a:p>
          <a:p>
            <a:pPr marL="0" indent="15875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b="1" u="sng" dirty="0" smtClean="0">
                <a:solidFill>
                  <a:srgbClr val="006600"/>
                </a:solidFill>
              </a:rPr>
              <a:t>Учащиеся, не допустившие ошибок в </a:t>
            </a:r>
            <a:r>
              <a:rPr lang="ru-RU" sz="2400" b="1" dirty="0" smtClean="0">
                <a:solidFill>
                  <a:srgbClr val="006600"/>
                </a:solidFill>
              </a:rPr>
              <a:t>самостоятельной работе №1:</a:t>
            </a:r>
          </a:p>
          <a:p>
            <a:pPr marL="0" indent="15875"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Выполняют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самопроверку </a:t>
            </a:r>
            <a:r>
              <a:rPr lang="ru-RU" sz="2400" dirty="0" smtClean="0"/>
              <a:t>дополнительных заданий по предложенному образцу.</a:t>
            </a:r>
          </a:p>
        </p:txBody>
      </p:sp>
      <p:pic>
        <p:nvPicPr>
          <p:cNvPr id="21508" name="Picture 4" descr="j03008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4071938"/>
            <a:ext cx="1439862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" descr="ветка дуб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786688" y="-57150"/>
            <a:ext cx="1371600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133600" y="179388"/>
            <a:ext cx="4419600" cy="468312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i="1" dirty="0">
                <a:latin typeface="+mn-lt"/>
              </a:rPr>
              <a:t>Самостоятельная работа № 1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2590800" y="762000"/>
            <a:ext cx="32766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Проверяем по образцу 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2819400" y="1905000"/>
            <a:ext cx="32766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Проверяем по эталону</a:t>
            </a: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81000" y="1447800"/>
            <a:ext cx="22098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Есть ошибки</a:t>
            </a: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6248400" y="1371600"/>
            <a:ext cx="22098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Нет ошибок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457200" y="2514600"/>
            <a:ext cx="22098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Есть ошибки</a:t>
            </a: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6324600" y="2438400"/>
            <a:ext cx="2209800" cy="381000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Нет ошибок</a:t>
            </a:r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H="1">
            <a:off x="2514600" y="1752600"/>
            <a:ext cx="4191000" cy="914400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 type="none" w="med" len="lg"/>
            <a:tailEnd type="triangl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H="1">
            <a:off x="5257800" y="1600200"/>
            <a:ext cx="990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2590800" y="1676400"/>
            <a:ext cx="914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5867400" y="914400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89" name="Line 13"/>
          <p:cNvSpPr>
            <a:spLocks noChangeShapeType="1"/>
          </p:cNvSpPr>
          <p:nvPr/>
        </p:nvSpPr>
        <p:spPr bwMode="auto">
          <a:xfrm flipH="1">
            <a:off x="1905000" y="9906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90" name="Line 14"/>
          <p:cNvSpPr>
            <a:spLocks noChangeShapeType="1"/>
          </p:cNvSpPr>
          <p:nvPr/>
        </p:nvSpPr>
        <p:spPr bwMode="auto">
          <a:xfrm flipH="1">
            <a:off x="1828800" y="21336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91" name="Line 15"/>
          <p:cNvSpPr>
            <a:spLocks noChangeShapeType="1"/>
          </p:cNvSpPr>
          <p:nvPr/>
        </p:nvSpPr>
        <p:spPr bwMode="auto">
          <a:xfrm>
            <a:off x="6096000" y="20574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228600" y="3276600"/>
            <a:ext cx="3581400" cy="395288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Фиксация места и причины</a:t>
            </a: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6248400" y="3276600"/>
            <a:ext cx="2581275" cy="669925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Дополнительное задание</a:t>
            </a:r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>
            <a:off x="75438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>
            <a:off x="1676400" y="29718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304800" y="3962400"/>
            <a:ext cx="3070225" cy="395288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Исправление ошибок</a:t>
            </a: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304800" y="4572000"/>
            <a:ext cx="3070225" cy="395288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Тренировка</a:t>
            </a: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228600" y="5257800"/>
            <a:ext cx="4343400" cy="395288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Самостоятельная работа № 2</a:t>
            </a: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3200400" y="6172200"/>
            <a:ext cx="3070225" cy="395288"/>
          </a:xfrm>
          <a:prstGeom prst="rect">
            <a:avLst/>
          </a:prstGeom>
          <a:solidFill>
            <a:srgbClr val="CCFF99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Проверка работы</a:t>
            </a:r>
          </a:p>
        </p:txBody>
      </p:sp>
      <p:sp>
        <p:nvSpPr>
          <p:cNvPr id="50200" name="Line 24"/>
          <p:cNvSpPr>
            <a:spLocks noChangeShapeType="1"/>
          </p:cNvSpPr>
          <p:nvPr/>
        </p:nvSpPr>
        <p:spPr bwMode="auto">
          <a:xfrm>
            <a:off x="1828800" y="3657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201" name="Line 25"/>
          <p:cNvSpPr>
            <a:spLocks noChangeShapeType="1"/>
          </p:cNvSpPr>
          <p:nvPr/>
        </p:nvSpPr>
        <p:spPr bwMode="auto">
          <a:xfrm>
            <a:off x="1828800" y="43434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202" name="Line 26"/>
          <p:cNvSpPr>
            <a:spLocks noChangeShapeType="1"/>
          </p:cNvSpPr>
          <p:nvPr/>
        </p:nvSpPr>
        <p:spPr bwMode="auto">
          <a:xfrm>
            <a:off x="1752600" y="495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203" name="Line 27"/>
          <p:cNvSpPr>
            <a:spLocks noChangeShapeType="1"/>
          </p:cNvSpPr>
          <p:nvPr/>
        </p:nvSpPr>
        <p:spPr bwMode="auto">
          <a:xfrm>
            <a:off x="1981200" y="5715000"/>
            <a:ext cx="1828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204" name="Line 28"/>
          <p:cNvSpPr>
            <a:spLocks noChangeShapeType="1"/>
          </p:cNvSpPr>
          <p:nvPr/>
        </p:nvSpPr>
        <p:spPr bwMode="auto">
          <a:xfrm flipH="1">
            <a:off x="5715000" y="4038600"/>
            <a:ext cx="17526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0205" name="Line 29"/>
          <p:cNvSpPr>
            <a:spLocks noChangeShapeType="1"/>
          </p:cNvSpPr>
          <p:nvPr/>
        </p:nvSpPr>
        <p:spPr bwMode="auto">
          <a:xfrm flipV="1">
            <a:off x="4876800" y="3962400"/>
            <a:ext cx="1905000" cy="2209800"/>
          </a:xfrm>
          <a:prstGeom prst="line">
            <a:avLst/>
          </a:prstGeom>
          <a:noFill/>
          <a:ln w="38100">
            <a:solidFill>
              <a:srgbClr val="C00000"/>
            </a:solidFill>
            <a:prstDash val="dash"/>
            <a:round/>
            <a:headEnd type="none" w="med" len="lg"/>
            <a:tailEnd type="triangle" w="lg" len="lg"/>
          </a:ln>
        </p:spPr>
        <p:txBody>
          <a:bodyPr/>
          <a:lstStyle/>
          <a:p>
            <a:endParaRPr lang="ru-RU"/>
          </a:p>
        </p:txBody>
      </p:sp>
      <p:pic>
        <p:nvPicPr>
          <p:cNvPr id="22558" name="Picture 2" descr="ветка дуб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656513" y="4786313"/>
            <a:ext cx="14874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50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0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0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0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50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0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0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0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 animBg="1"/>
      <p:bldP spid="50181" grpId="0" animBg="1"/>
      <p:bldP spid="50182" grpId="0" animBg="1"/>
      <p:bldP spid="50183" grpId="0" animBg="1"/>
      <p:bldP spid="50184" grpId="0" animBg="1"/>
      <p:bldP spid="50185" grpId="0" animBg="1"/>
      <p:bldP spid="50186" grpId="0" animBg="1"/>
      <p:bldP spid="50187" grpId="0" animBg="1"/>
      <p:bldP spid="50188" grpId="0" animBg="1"/>
      <p:bldP spid="50189" grpId="0" animBg="1"/>
      <p:bldP spid="50190" grpId="0" animBg="1"/>
      <p:bldP spid="50191" grpId="0" animBg="1"/>
      <p:bldP spid="50192" grpId="0" animBg="1"/>
      <p:bldP spid="50193" grpId="0" animBg="1"/>
      <p:bldP spid="50194" grpId="0" animBg="1"/>
      <p:bldP spid="50195" grpId="0" animBg="1"/>
      <p:bldP spid="50196" grpId="0" animBg="1"/>
      <p:bldP spid="50197" grpId="0" animBg="1"/>
      <p:bldP spid="50198" grpId="0" animBg="1"/>
      <p:bldP spid="50199" grpId="0" animBg="1"/>
      <p:bldP spid="50200" grpId="0" animBg="1"/>
      <p:bldP spid="50201" grpId="0" animBg="1"/>
      <p:bldP spid="50202" grpId="0" animBg="1"/>
      <p:bldP spid="50203" grpId="0" animBg="1"/>
      <p:bldP spid="50204" grpId="0" animBg="1"/>
      <p:bldP spid="5020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00063"/>
            <a:ext cx="6892925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Включение в систему знаний и повторение.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2214563"/>
            <a:ext cx="8229600" cy="2928937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AutoNum type="arabicParenR"/>
            </a:pPr>
            <a:r>
              <a:rPr lang="ru-RU" sz="2800" smtClean="0"/>
              <a:t>Выполнение заданий, в которых рассматриваемые способы действий </a:t>
            </a:r>
            <a:r>
              <a:rPr lang="ru-RU" sz="2800" smtClean="0">
                <a:solidFill>
                  <a:srgbClr val="FF0000"/>
                </a:solidFill>
              </a:rPr>
              <a:t>связываются</a:t>
            </a:r>
            <a:r>
              <a:rPr lang="ru-RU" sz="2800" smtClean="0"/>
              <a:t> с ранее изученными и между собой.</a:t>
            </a:r>
          </a:p>
          <a:p>
            <a:pPr marL="609600" indent="-609600" eaLnBrk="1" hangingPunct="1">
              <a:spcBef>
                <a:spcPct val="0"/>
              </a:spcBef>
              <a:buFontTx/>
              <a:buAutoNum type="arabicParenR"/>
            </a:pPr>
            <a:r>
              <a:rPr lang="ru-RU" sz="2800" smtClean="0"/>
              <a:t>Выполнение заданий </a:t>
            </a:r>
            <a:r>
              <a:rPr lang="ru-RU" sz="2800" smtClean="0">
                <a:solidFill>
                  <a:srgbClr val="FF0000"/>
                </a:solidFill>
              </a:rPr>
              <a:t>на подготовку </a:t>
            </a:r>
            <a:r>
              <a:rPr lang="ru-RU" sz="2800" smtClean="0"/>
              <a:t>к изучению следующих тем.</a:t>
            </a:r>
          </a:p>
        </p:txBody>
      </p:sp>
      <p:pic>
        <p:nvPicPr>
          <p:cNvPr id="23556" name="Picture 4" descr="PE0316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214938"/>
            <a:ext cx="13573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2" descr="ветка дуб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429500" y="0"/>
            <a:ext cx="171450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75" y="285750"/>
            <a:ext cx="692943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Рефлексия коррекционной  деятельности на уроке.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500188"/>
            <a:ext cx="8643937" cy="4714875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 anchor="ctr"/>
          <a:lstStyle/>
          <a:p>
            <a:pPr marL="609600" indent="-609600" eaLnBrk="1" hangingPunct="1">
              <a:spcBef>
                <a:spcPct val="0"/>
              </a:spcBef>
              <a:buFontTx/>
              <a:buAutoNum type="arabicParenR"/>
            </a:pPr>
            <a:r>
              <a:rPr lang="ru-RU" sz="2800" smtClean="0"/>
              <a:t>Уточнение </a:t>
            </a:r>
            <a:r>
              <a:rPr lang="ru-RU" sz="2800" smtClean="0">
                <a:solidFill>
                  <a:srgbClr val="FF0000"/>
                </a:solidFill>
              </a:rPr>
              <a:t>алгоритма исправления ошибок</a:t>
            </a:r>
            <a:r>
              <a:rPr lang="ru-RU" sz="2800" smtClean="0"/>
              <a:t>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2)    </a:t>
            </a:r>
            <a:r>
              <a:rPr lang="ru-RU" sz="2800" smtClean="0">
                <a:solidFill>
                  <a:srgbClr val="FF0000"/>
                </a:solidFill>
              </a:rPr>
              <a:t>Перечисление </a:t>
            </a:r>
            <a:r>
              <a:rPr lang="ru-RU" sz="2800" smtClean="0"/>
              <a:t>способов действий, вызвавшие затруднения.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3)    Фиксация </a:t>
            </a:r>
            <a:r>
              <a:rPr lang="ru-RU" sz="2800" smtClean="0">
                <a:solidFill>
                  <a:srgbClr val="FF0000"/>
                </a:solidFill>
              </a:rPr>
              <a:t>степени</a:t>
            </a:r>
            <a:r>
              <a:rPr lang="ru-RU" sz="2800" smtClean="0">
                <a:solidFill>
                  <a:srgbClr val="FF6600"/>
                </a:solidFill>
              </a:rPr>
              <a:t> </a:t>
            </a:r>
            <a:r>
              <a:rPr lang="ru-RU" sz="2800" smtClean="0"/>
              <a:t>соответствия поставленной цели и результатов деятельности.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4)    </a:t>
            </a:r>
            <a:r>
              <a:rPr lang="ru-RU" sz="2800" smtClean="0">
                <a:solidFill>
                  <a:srgbClr val="FF0000"/>
                </a:solidFill>
              </a:rPr>
              <a:t>Оценивание</a:t>
            </a:r>
            <a:r>
              <a:rPr lang="ru-RU" sz="2800" smtClean="0"/>
              <a:t> учащимися собственной деятельности на уроке.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5)    Формулирование </a:t>
            </a:r>
            <a:r>
              <a:rPr lang="ru-RU" sz="2800" smtClean="0">
                <a:solidFill>
                  <a:srgbClr val="FF0000"/>
                </a:solidFill>
              </a:rPr>
              <a:t>цели </a:t>
            </a:r>
            <a:r>
              <a:rPr lang="ru-RU" sz="2800" smtClean="0"/>
              <a:t>последующей деятельности.</a:t>
            </a: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6)    Согласование </a:t>
            </a:r>
            <a:r>
              <a:rPr lang="ru-RU" sz="2800" smtClean="0">
                <a:solidFill>
                  <a:srgbClr val="FF0000"/>
                </a:solidFill>
              </a:rPr>
              <a:t>домашнего задания</a:t>
            </a:r>
            <a:r>
              <a:rPr lang="ru-RU" sz="2800" smtClean="0"/>
              <a:t>.</a:t>
            </a:r>
          </a:p>
        </p:txBody>
      </p:sp>
      <p:pic>
        <p:nvPicPr>
          <p:cNvPr id="24580" name="Picture 4" descr="BD06662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7663" y="5816600"/>
            <a:ext cx="1176337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BS0206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857250"/>
            <a:ext cx="928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" descr="ветка дуб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0" y="0"/>
            <a:ext cx="1214438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 descr="Пергамент"/>
          <p:cNvSpPr>
            <a:spLocks noGrp="1" noChangeArrowheads="1"/>
          </p:cNvSpPr>
          <p:nvPr>
            <p:ph idx="1"/>
          </p:nvPr>
        </p:nvSpPr>
        <p:spPr>
          <a:xfrm rot="21427841">
            <a:off x="579438" y="412750"/>
            <a:ext cx="5127625" cy="3314700"/>
          </a:xfrm>
          <a:prstGeom prst="horizontalScroll">
            <a:avLst>
              <a:gd name="adj" fmla="val 16412"/>
            </a:avLst>
          </a:prstGeom>
          <a:blipFill dpi="0" rotWithShape="1">
            <a:blip r:embed="rId2"/>
            <a:srcRect/>
            <a:tile tx="0" ty="0" sx="100000" sy="100000" flip="none" algn="tl"/>
          </a:blipFill>
          <a:ln w="12700">
            <a:solidFill>
              <a:srgbClr val="404040"/>
            </a:solidFill>
            <a:round/>
          </a:ln>
        </p:spPr>
        <p:txBody>
          <a:bodyPr anchor="ctr"/>
          <a:lstStyle/>
          <a:p>
            <a:pPr algn="ctr" eaLnBrk="1" hangingPunct="1">
              <a:buFontTx/>
              <a:buNone/>
            </a:pPr>
            <a:r>
              <a:rPr lang="en-US" b="1" smtClean="0">
                <a:solidFill>
                  <a:srgbClr val="FF0000"/>
                </a:solidFill>
              </a:rPr>
              <a:t>I</a:t>
            </a:r>
            <a:r>
              <a:rPr lang="ru-RU" b="1" smtClean="0">
                <a:solidFill>
                  <a:srgbClr val="FF0000"/>
                </a:solidFill>
              </a:rPr>
              <a:t>  шаг</a:t>
            </a:r>
          </a:p>
          <a:p>
            <a:pPr algn="ctr" eaLnBrk="1" hangingPunct="1">
              <a:buFontTx/>
              <a:buNone/>
            </a:pPr>
            <a:r>
              <a:rPr lang="ru-RU" b="1" i="1" smtClean="0">
                <a:solidFill>
                  <a:schemeClr val="accent2"/>
                </a:solidFill>
              </a:rPr>
              <a:t>Что я не знаю или не умею?</a:t>
            </a:r>
            <a:endParaRPr lang="en-US" b="1" i="1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 sz="2000" b="1" smtClean="0">
              <a:solidFill>
                <a:schemeClr val="accent2"/>
              </a:solidFill>
            </a:endParaRPr>
          </a:p>
        </p:txBody>
      </p:sp>
      <p:sp>
        <p:nvSpPr>
          <p:cNvPr id="3" name="Rectangle 2" descr="Пергамент"/>
          <p:cNvSpPr txBox="1">
            <a:spLocks noChangeArrowheads="1"/>
          </p:cNvSpPr>
          <p:nvPr/>
        </p:nvSpPr>
        <p:spPr bwMode="auto">
          <a:xfrm rot="21427841">
            <a:off x="2800350" y="3141663"/>
            <a:ext cx="5838825" cy="3571875"/>
          </a:xfrm>
          <a:prstGeom prst="horizontalScroll">
            <a:avLst>
              <a:gd name="adj" fmla="val 14989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12700">
            <a:solidFill>
              <a:srgbClr val="404040"/>
            </a:solidFill>
            <a:round/>
            <a:headEnd/>
            <a:tailEnd/>
          </a:ln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n-US" sz="3200" b="1" kern="0" dirty="0">
                <a:solidFill>
                  <a:srgbClr val="FF0000"/>
                </a:solidFill>
                <a:latin typeface="+mn-lt"/>
              </a:rPr>
              <a:t>II</a:t>
            </a:r>
            <a:r>
              <a:rPr lang="ru-RU" sz="3200" b="1" kern="0" dirty="0">
                <a:solidFill>
                  <a:srgbClr val="FF0000"/>
                </a:solidFill>
                <a:latin typeface="+mn-lt"/>
              </a:rPr>
              <a:t>  шаг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b="1" i="1" kern="0" dirty="0">
                <a:solidFill>
                  <a:schemeClr val="accent2"/>
                </a:solidFill>
                <a:latin typeface="+mn-lt"/>
              </a:rPr>
              <a:t>Сам преодолеваю возникшее затруднение</a:t>
            </a:r>
          </a:p>
        </p:txBody>
      </p:sp>
      <p:pic>
        <p:nvPicPr>
          <p:cNvPr id="5124" name="Picture 2" descr="ветка дуб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313613" y="0"/>
            <a:ext cx="18303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2" descr="ветка дуб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0" y="4429125"/>
            <a:ext cx="165893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Этап мотивации (самоопределения) к коррекционной деятельности.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785938"/>
            <a:ext cx="8929687" cy="4011612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1.</a:t>
            </a:r>
            <a:r>
              <a:rPr lang="ru-RU" sz="3600" smtClean="0"/>
              <a:t> </a:t>
            </a:r>
            <a:r>
              <a:rPr lang="ru-RU" sz="2800" smtClean="0"/>
              <a:t>Организовать актуализацию требований к ученику со стороны учебной деятельности (</a:t>
            </a:r>
            <a:r>
              <a:rPr lang="ru-RU" sz="2800" smtClean="0">
                <a:solidFill>
                  <a:srgbClr val="FF0000"/>
                </a:solidFill>
              </a:rPr>
              <a:t>«надо»</a:t>
            </a:r>
            <a:r>
              <a:rPr lang="ru-RU" sz="2800" smtClean="0"/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2. Организовать деятельность учащихся по установке тематических рамок урока (</a:t>
            </a:r>
            <a:r>
              <a:rPr lang="ru-RU" sz="2800" smtClean="0">
                <a:solidFill>
                  <a:srgbClr val="FF0000"/>
                </a:solidFill>
              </a:rPr>
              <a:t>«могу»</a:t>
            </a:r>
            <a:r>
              <a:rPr lang="ru-RU" sz="2800" smtClean="0"/>
              <a:t>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sz="2800" smtClean="0"/>
              <a:t>3. Создать условия для возникновения у ученика внутренней потребности включения в учебную деятельность (</a:t>
            </a:r>
            <a:r>
              <a:rPr lang="ru-RU" sz="2800" smtClean="0">
                <a:solidFill>
                  <a:srgbClr val="FF0000"/>
                </a:solidFill>
              </a:rPr>
              <a:t>«хочу»</a:t>
            </a:r>
            <a:r>
              <a:rPr lang="ru-RU" sz="2800" smtClean="0"/>
              <a:t>).</a:t>
            </a:r>
          </a:p>
        </p:txBody>
      </p:sp>
      <p:pic>
        <p:nvPicPr>
          <p:cNvPr id="6148" name="Picture 6" descr="bd00146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5286375"/>
            <a:ext cx="12192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BS00554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5516563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ветка дуб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8012113" y="785813"/>
            <a:ext cx="1131887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14313" y="3929063"/>
            <a:ext cx="4462462" cy="1922462"/>
          </a:xfrm>
          <a:prstGeom prst="roundRect">
            <a:avLst>
              <a:gd name="adj" fmla="val 36284"/>
            </a:avLst>
          </a:prstGeom>
          <a:ln w="38100">
            <a:solidFill>
              <a:srgbClr val="002060"/>
            </a:solidFill>
          </a:ln>
        </p:spPr>
        <p:txBody>
          <a:bodyPr/>
          <a:lstStyle/>
          <a:p>
            <a:pPr algn="ctr" eaLnBrk="0" hangingPunct="0">
              <a:defRPr/>
            </a:pPr>
            <a:r>
              <a:rPr lang="ru-RU" sz="24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Любое препятствие   преодолевается   настойчивостью.</a:t>
            </a:r>
            <a:br>
              <a:rPr lang="ru-RU" sz="24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20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(Леонардо да Винчи)</a:t>
            </a:r>
            <a:br>
              <a:rPr lang="ru-RU" sz="2000" b="1" i="1" kern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ru-RU" sz="2400" b="1" i="1" kern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т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6600">
                <a:tint val="45000"/>
                <a:satMod val="400000"/>
              </a:srgbClr>
            </a:duotone>
          </a:blip>
          <a:srcRect l="3125" t="4192" r="5469" b="13364"/>
          <a:stretch>
            <a:fillRect/>
          </a:stretch>
        </p:blipFill>
        <p:spPr bwMode="auto">
          <a:xfrm>
            <a:off x="5143504" y="1357298"/>
            <a:ext cx="4000496" cy="219553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6" name="Рисунок 5" descr="ОнБ.png"/>
          <p:cNvPicPr>
            <a:picLocks noChangeAspect="1"/>
          </p:cNvPicPr>
          <p:nvPr/>
        </p:nvPicPr>
        <p:blipFill>
          <a:blip r:embed="rId3">
            <a:lum bright="-10000" contrast="10000"/>
          </a:blip>
          <a:srcRect/>
          <a:stretch>
            <a:fillRect/>
          </a:stretch>
        </p:blipFill>
        <p:spPr bwMode="auto">
          <a:xfrm>
            <a:off x="4786313" y="3841750"/>
            <a:ext cx="4357687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4" descr="т.png"/>
          <p:cNvPicPr>
            <a:picLocks noChangeAspect="1"/>
          </p:cNvPicPr>
          <p:nvPr/>
        </p:nvPicPr>
        <p:blipFill>
          <a:blip r:embed="rId4">
            <a:lum bright="-10000" contrast="10000"/>
          </a:blip>
          <a:srcRect r="2043" b="4591"/>
          <a:stretch>
            <a:fillRect/>
          </a:stretch>
        </p:blipFill>
        <p:spPr bwMode="auto">
          <a:xfrm>
            <a:off x="250825" y="188913"/>
            <a:ext cx="4932363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2" descr="ветка дуба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929563" y="0"/>
            <a:ext cx="1214437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713788" cy="1454150"/>
          </a:xfrm>
        </p:spPr>
        <p:txBody>
          <a:bodyPr/>
          <a:lstStyle/>
          <a:p>
            <a:pPr algn="l" eaLnBrk="1" hangingPunct="1">
              <a:spcBef>
                <a:spcPts val="0"/>
              </a:spcBef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Актуализация знаний и фиксация затруднения в индивидуальной деятельности.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0" y="1814513"/>
            <a:ext cx="9144000" cy="5043487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 anchor="ctr"/>
          <a:lstStyle/>
          <a:p>
            <a:pPr marL="446088" indent="-446088" eaLnBrk="1" hangingPunct="1">
              <a:spcBef>
                <a:spcPct val="0"/>
              </a:spcBef>
              <a:buFontTx/>
              <a:buAutoNum type="arabicPeriod"/>
              <a:tabLst>
                <a:tab pos="534988" algn="l"/>
              </a:tabLst>
              <a:defRPr/>
            </a:pPr>
            <a:r>
              <a:rPr lang="ru-RU" sz="2800" dirty="0" smtClean="0"/>
              <a:t>Организовать </a:t>
            </a:r>
            <a:r>
              <a:rPr lang="ru-RU" sz="2800" dirty="0" smtClean="0">
                <a:solidFill>
                  <a:srgbClr val="FF0000"/>
                </a:solidFill>
              </a:rPr>
              <a:t>повторение </a:t>
            </a:r>
            <a:r>
              <a:rPr lang="ru-RU" sz="2800" dirty="0" smtClean="0"/>
              <a:t>и знаковую фиксацию способов действий, запланированных для проверки.</a:t>
            </a:r>
          </a:p>
          <a:p>
            <a:pPr marL="446088" indent="-446088" eaLnBrk="1" hangingPunct="1">
              <a:spcBef>
                <a:spcPct val="0"/>
              </a:spcBef>
              <a:buFontTx/>
              <a:buAutoNum type="arabicPeriod"/>
              <a:tabLst>
                <a:tab pos="534988" algn="l"/>
              </a:tabLst>
              <a:defRPr/>
            </a:pPr>
            <a:r>
              <a:rPr lang="ru-RU" sz="2800" dirty="0" smtClean="0"/>
              <a:t>Активизировать соответствующие мыслительные операции и познавательные процессы.</a:t>
            </a:r>
          </a:p>
          <a:p>
            <a:pPr marL="446088" indent="-446088" eaLnBrk="1" hangingPunct="1">
              <a:spcBef>
                <a:spcPct val="0"/>
              </a:spcBef>
              <a:buFontTx/>
              <a:buAutoNum type="arabicPeriod"/>
              <a:tabLst>
                <a:tab pos="534988" algn="l"/>
              </a:tabLst>
              <a:defRPr/>
            </a:pPr>
            <a:r>
              <a:rPr lang="ru-RU" sz="2800" dirty="0" smtClean="0"/>
              <a:t>Организовать </a:t>
            </a:r>
            <a:r>
              <a:rPr lang="ru-RU" sz="2800" dirty="0" smtClean="0">
                <a:solidFill>
                  <a:srgbClr val="FF0000"/>
                </a:solidFill>
              </a:rPr>
              <a:t>мотивирование</a:t>
            </a:r>
            <a:r>
              <a:rPr lang="ru-RU" sz="2800" dirty="0" smtClean="0">
                <a:solidFill>
                  <a:srgbClr val="FF6600"/>
                </a:solidFill>
              </a:rPr>
              <a:t> </a:t>
            </a:r>
            <a:r>
              <a:rPr lang="ru-RU" sz="2800" dirty="0" smtClean="0"/>
              <a:t>(«надо» - «могу» - «хочу») и выполнение учащимися </a:t>
            </a:r>
            <a:r>
              <a:rPr lang="ru-RU" sz="2800" dirty="0" smtClean="0">
                <a:solidFill>
                  <a:srgbClr val="FF0000"/>
                </a:solidFill>
              </a:rPr>
              <a:t>самостоятельной работы №1.</a:t>
            </a:r>
          </a:p>
          <a:p>
            <a:pPr marL="446088" indent="-446088" eaLnBrk="1" hangingPunct="1">
              <a:spcBef>
                <a:spcPct val="0"/>
              </a:spcBef>
              <a:buFontTx/>
              <a:buAutoNum type="arabicPeriod"/>
              <a:tabLst>
                <a:tab pos="534988" algn="l"/>
              </a:tabLst>
              <a:defRPr/>
            </a:pPr>
            <a:r>
              <a:rPr lang="ru-RU" sz="2800" dirty="0" smtClean="0"/>
              <a:t>Организовать </a:t>
            </a:r>
            <a:r>
              <a:rPr lang="ru-RU" sz="2800" dirty="0" smtClean="0">
                <a:solidFill>
                  <a:srgbClr val="FF0000"/>
                </a:solidFill>
              </a:rPr>
              <a:t>самопроверку</a:t>
            </a:r>
            <a:r>
              <a:rPr lang="ru-RU" sz="2800" dirty="0" smtClean="0"/>
              <a:t> учащимися своих работ по готовому </a:t>
            </a:r>
            <a:r>
              <a:rPr lang="ru-RU" sz="2800" dirty="0" smtClean="0">
                <a:solidFill>
                  <a:srgbClr val="FF0000"/>
                </a:solidFill>
              </a:rPr>
              <a:t>образцу</a:t>
            </a:r>
            <a:r>
              <a:rPr lang="ru-RU" sz="2800" dirty="0" smtClean="0"/>
              <a:t> с </a:t>
            </a:r>
            <a:r>
              <a:rPr lang="ru-RU" sz="2800" dirty="0" smtClean="0">
                <a:solidFill>
                  <a:srgbClr val="FF0000"/>
                </a:solidFill>
              </a:rPr>
              <a:t>фиксацией</a:t>
            </a:r>
          </a:p>
          <a:p>
            <a:pPr marL="446088" indent="0" eaLnBrk="1" hangingPunct="1">
              <a:spcBef>
                <a:spcPct val="0"/>
              </a:spcBef>
              <a:buFontTx/>
              <a:buNone/>
              <a:tabLst>
                <a:tab pos="534988" algn="l"/>
              </a:tabLst>
              <a:defRPr/>
            </a:pPr>
            <a:r>
              <a:rPr lang="ru-RU" sz="2800" dirty="0" smtClean="0">
                <a:solidFill>
                  <a:srgbClr val="FF6600"/>
                </a:solidFill>
              </a:rPr>
              <a:t> </a:t>
            </a:r>
            <a:r>
              <a:rPr lang="ru-RU" sz="2800" dirty="0" smtClean="0"/>
              <a:t>полученных результатов.</a:t>
            </a:r>
            <a:r>
              <a:rPr lang="ru-RU" dirty="0" smtClean="0"/>
              <a:t> </a:t>
            </a:r>
          </a:p>
        </p:txBody>
      </p:sp>
      <p:pic>
        <p:nvPicPr>
          <p:cNvPr id="8196" name="Picture 5" descr="j0301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88" y="5948363"/>
            <a:ext cx="10636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ветка дуб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8012113" y="0"/>
            <a:ext cx="1131887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39" name="Group 51"/>
          <p:cNvGraphicFramePr>
            <a:graphicFrameLocks noGrp="1"/>
          </p:cNvGraphicFramePr>
          <p:nvPr/>
        </p:nvGraphicFramePr>
        <p:xfrm>
          <a:off x="428625" y="1714500"/>
          <a:ext cx="8215312" cy="2928957"/>
        </p:xfrm>
        <a:graphic>
          <a:graphicData uri="http://schemas.openxmlformats.org/drawingml/2006/table">
            <a:tbl>
              <a:tblPr/>
              <a:tblGrid>
                <a:gridCol w="1762125"/>
                <a:gridCol w="1309687"/>
                <a:gridCol w="1214438"/>
                <a:gridCol w="2000250"/>
                <a:gridCol w="1928812"/>
              </a:tblGrid>
              <a:tr h="25016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задания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«+» или «?»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опорной схемы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Исправлено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75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 выполнении заданий по выбору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самостоятельной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работе </a:t>
                      </a: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</a:tr>
              <a:tr h="1000640">
                <a:tc>
                  <a:txBody>
                    <a:bodyPr/>
                    <a:lstStyle/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пример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пример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1746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пример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</a:tr>
              <a:tr h="1000640">
                <a:tc>
                  <a:txBody>
                    <a:bodyPr/>
                    <a:lstStyle/>
                    <a:p>
                      <a:pPr marL="0" marR="0" lvl="0" indent="271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действие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271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действие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pPr marL="0" marR="0" lvl="0" indent="271463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действие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D5"/>
                    </a:solidFill>
                  </a:tcPr>
                </a:tc>
              </a:tr>
            </a:tbl>
          </a:graphicData>
        </a:graphic>
      </p:graphicFrame>
      <p:pic>
        <p:nvPicPr>
          <p:cNvPr id="10270" name="Рисунок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2714625"/>
            <a:ext cx="2936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1" name="Рисунок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86" t="7079" b="6764"/>
          <a:stretch>
            <a:fillRect/>
          </a:stretch>
        </p:blipFill>
        <p:spPr bwMode="auto">
          <a:xfrm>
            <a:off x="500063" y="3714750"/>
            <a:ext cx="3063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625" y="4643438"/>
          <a:ext cx="8215312" cy="1414464"/>
        </p:xfrm>
        <a:graphic>
          <a:graphicData uri="http://schemas.openxmlformats.org/drawingml/2006/table">
            <a:tbl>
              <a:tblPr/>
              <a:tblGrid>
                <a:gridCol w="2571750"/>
                <a:gridCol w="5643562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задания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«+» или «?»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5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132" marR="67132" marT="0" marB="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FFF"/>
                    </a:solidFill>
                  </a:tcPr>
                </a:tc>
              </a:tr>
            </a:tbl>
          </a:graphicData>
        </a:graphic>
      </p:graphicFrame>
      <p:sp>
        <p:nvSpPr>
          <p:cNvPr id="12337" name="Прямоугольник 5"/>
          <p:cNvSpPr>
            <a:spLocks noChangeArrowheads="1"/>
          </p:cNvSpPr>
          <p:nvPr/>
        </p:nvSpPr>
        <p:spPr bwMode="auto">
          <a:xfrm>
            <a:off x="755650" y="404813"/>
            <a:ext cx="69596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Один из возможных вариантов таблицы фиксации результатов</a:t>
            </a:r>
          </a:p>
        </p:txBody>
      </p:sp>
      <p:pic>
        <p:nvPicPr>
          <p:cNvPr id="10290" name="Picture 2" descr="ветка дуб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713663" y="0"/>
            <a:ext cx="14303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к55\Pictures\круг.jpg"/>
          <p:cNvPicPr>
            <a:picLocks noChangeAspect="1" noChangeArrowheads="1"/>
          </p:cNvPicPr>
          <p:nvPr/>
        </p:nvPicPr>
        <p:blipFill>
          <a:blip r:embed="rId2"/>
          <a:srcRect l="928" t="1274" r="6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Рисунок 24" descr="т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214438"/>
            <a:ext cx="5286375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072063" y="2214563"/>
            <a:ext cx="109220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?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29250" y="3643313"/>
            <a:ext cx="109220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714875" y="4643438"/>
            <a:ext cx="1092200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?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86125" y="4857750"/>
            <a:ext cx="109220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571500"/>
            <a:ext cx="8229600" cy="928688"/>
          </a:xfrm>
        </p:spPr>
        <p:txBody>
          <a:bodyPr/>
          <a:lstStyle/>
          <a:p>
            <a:pPr marL="446088" indent="-446088" algn="l" eaLnBrk="1" hangingPunct="1">
              <a:defRPr/>
            </a:pP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Локализация индивидуальных затруднений.</a:t>
            </a:r>
            <a:r>
              <a:rPr lang="ru-RU" sz="32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2357438"/>
            <a:ext cx="8229600" cy="1785937"/>
          </a:xfrm>
          <a:solidFill>
            <a:srgbClr val="FFFFCC"/>
          </a:solidFill>
          <a:ln>
            <a:solidFill>
              <a:srgbClr val="FFCC66"/>
            </a:solidFill>
          </a:ln>
        </p:spPr>
        <p:txBody>
          <a:bodyPr/>
          <a:lstStyle/>
          <a:p>
            <a:pPr marL="268288" indent="-252413" eaLnBrk="1" hangingPunct="1">
              <a:buFontTx/>
              <a:buAutoNum type="arabicPeriod"/>
            </a:pPr>
            <a:r>
              <a:rPr lang="ru-RU" sz="2800" smtClean="0"/>
              <a:t>Уточнение </a:t>
            </a:r>
            <a:r>
              <a:rPr lang="ru-RU" sz="2800" smtClean="0">
                <a:solidFill>
                  <a:srgbClr val="FF0000"/>
                </a:solidFill>
              </a:rPr>
              <a:t>алгоритма исправления ошибок</a:t>
            </a:r>
            <a:r>
              <a:rPr lang="ru-RU" sz="2800" smtClean="0"/>
              <a:t>, который будет использоваться на данном уроке.</a:t>
            </a:r>
          </a:p>
        </p:txBody>
      </p:sp>
      <p:pic>
        <p:nvPicPr>
          <p:cNvPr id="12292" name="Picture 4" descr="PE0767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643438"/>
            <a:ext cx="1817687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j02991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857625"/>
            <a:ext cx="9572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" descr="ветка дуба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572375" y="0"/>
            <a:ext cx="157162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10"/>
          <p:cNvGrpSpPr>
            <a:grpSpLocks/>
          </p:cNvGrpSpPr>
          <p:nvPr/>
        </p:nvGrpSpPr>
        <p:grpSpPr bwMode="auto">
          <a:xfrm>
            <a:off x="928688" y="4216400"/>
            <a:ext cx="7143750" cy="1116013"/>
            <a:chOff x="928662" y="4215612"/>
            <a:chExt cx="7143800" cy="1117128"/>
          </a:xfrm>
        </p:grpSpPr>
        <p:cxnSp>
          <p:nvCxnSpPr>
            <p:cNvPr id="103" name="Прямая со стрелкой 102"/>
            <p:cNvCxnSpPr/>
            <p:nvPr/>
          </p:nvCxnSpPr>
          <p:spPr>
            <a:xfrm rot="5400000">
              <a:off x="4250280" y="4464306"/>
              <a:ext cx="500563" cy="3175"/>
            </a:xfrm>
            <a:prstGeom prst="straightConnector1">
              <a:avLst/>
            </a:prstGeom>
            <a:ln w="28575">
              <a:solidFill>
                <a:schemeClr val="accent5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87" name="Text Box 95"/>
            <p:cNvSpPr txBox="1">
              <a:spLocks noChangeArrowheads="1"/>
            </p:cNvSpPr>
            <p:nvPr/>
          </p:nvSpPr>
          <p:spPr bwMode="auto">
            <a:xfrm>
              <a:off x="928662" y="4714585"/>
              <a:ext cx="7143800" cy="618155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>
                <a:defRPr/>
              </a:pPr>
              <a:r>
                <a:rPr lang="en-US" sz="2800" b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Исправь ошибку</a:t>
              </a:r>
              <a:endParaRPr lang="en-US" sz="4000" b="1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3315" name="Rectangle 8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Ins="228528" bIns="0" anchor="ctr">
            <a:spAutoFit/>
          </a:bodyPr>
          <a:lstStyle/>
          <a:p>
            <a:endParaRPr lang="ru-RU"/>
          </a:p>
        </p:txBody>
      </p:sp>
      <p:sp>
        <p:nvSpPr>
          <p:cNvPr id="13316" name="Rectangle 8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71600"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indent="1371600" eaLnBrk="0" hangingPunct="0"/>
            <a:endParaRPr lang="ru-RU"/>
          </a:p>
        </p:txBody>
      </p:sp>
      <p:sp>
        <p:nvSpPr>
          <p:cNvPr id="8292" name="Text Box 100"/>
          <p:cNvSpPr txBox="1">
            <a:spLocks noChangeArrowheads="1"/>
          </p:cNvSpPr>
          <p:nvPr/>
        </p:nvSpPr>
        <p:spPr bwMode="auto">
          <a:xfrm>
            <a:off x="928688" y="1071563"/>
            <a:ext cx="7286625" cy="785812"/>
          </a:xfrm>
          <a:prstGeom prst="roundRect">
            <a:avLst>
              <a:gd name="adj" fmla="val 50000"/>
            </a:avLst>
          </a:prstGeom>
          <a:solidFill>
            <a:schemeClr val="accent3">
              <a:lumMod val="90000"/>
            </a:schemeClr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lnSpc>
                <a:spcPts val="27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latin typeface="Arial" charset="0"/>
                <a:cs typeface="Times New Roman" pitchFamily="18" charset="0"/>
              </a:rPr>
              <a:t>Запиши номер задания, где ответ не совпал</a:t>
            </a:r>
            <a:endParaRPr lang="ru-RU" sz="4000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grpSp>
        <p:nvGrpSpPr>
          <p:cNvPr id="3" name="Группа 109"/>
          <p:cNvGrpSpPr>
            <a:grpSpLocks/>
          </p:cNvGrpSpPr>
          <p:nvPr/>
        </p:nvGrpSpPr>
        <p:grpSpPr bwMode="auto">
          <a:xfrm>
            <a:off x="928688" y="3071813"/>
            <a:ext cx="7215187" cy="1285875"/>
            <a:chOff x="928662" y="3071810"/>
            <a:chExt cx="7215238" cy="1285884"/>
          </a:xfrm>
        </p:grpSpPr>
        <p:cxnSp>
          <p:nvCxnSpPr>
            <p:cNvPr id="102" name="Прямая со стрелкой 101"/>
            <p:cNvCxnSpPr/>
            <p:nvPr/>
          </p:nvCxnSpPr>
          <p:spPr>
            <a:xfrm rot="5400000">
              <a:off x="4251324" y="3321049"/>
              <a:ext cx="500065" cy="1587"/>
            </a:xfrm>
            <a:prstGeom prst="straightConnector1">
              <a:avLst/>
            </a:prstGeom>
            <a:ln w="28575">
              <a:solidFill>
                <a:schemeClr val="accent5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89" name="Text Box 97"/>
            <p:cNvSpPr txBox="1">
              <a:spLocks noChangeArrowheads="1"/>
            </p:cNvSpPr>
            <p:nvPr/>
          </p:nvSpPr>
          <p:spPr bwMode="auto">
            <a:xfrm>
              <a:off x="928662" y="3571875"/>
              <a:ext cx="7215238" cy="78581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en-US" sz="2800" b="1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Найди правило, в котором ты ошибся (эталон)</a:t>
              </a:r>
              <a:endParaRPr lang="en-US" sz="4000" b="1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8294" name="Rectangle 102"/>
          <p:cNvSpPr>
            <a:spLocks noChangeArrowheads="1"/>
          </p:cNvSpPr>
          <p:nvPr/>
        </p:nvSpPr>
        <p:spPr bwMode="auto">
          <a:xfrm>
            <a:off x="1571625" y="285750"/>
            <a:ext cx="61436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eaLnBrk="0" hangingPunct="0">
              <a:defRPr/>
            </a:pPr>
            <a:r>
              <a:rPr lang="ru-RU" sz="4000" b="1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Как исправить ошибку?</a:t>
            </a:r>
            <a:r>
              <a:rPr lang="ru-RU" sz="4000">
                <a:solidFill>
                  <a:srgbClr val="E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Times New Roman" pitchFamily="18" charset="0"/>
              </a:rPr>
              <a:t> </a:t>
            </a:r>
            <a:endParaRPr lang="ru-RU" sz="5400">
              <a:solidFill>
                <a:srgbClr val="E6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  <a:cs typeface="Arial" charset="0"/>
            </a:endParaRPr>
          </a:p>
        </p:txBody>
      </p:sp>
      <p:sp>
        <p:nvSpPr>
          <p:cNvPr id="13320" name="Rectangle 10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71600" eaLnBrk="0" hangingPunct="0"/>
            <a:r>
              <a:rPr lang="ru-RU"/>
              <a:t/>
            </a:r>
            <a:br>
              <a:rPr lang="ru-RU"/>
            </a:br>
            <a:endParaRPr lang="ru-RU"/>
          </a:p>
          <a:p>
            <a:pPr indent="1371600" eaLnBrk="0" hangingPunct="0"/>
            <a:endParaRPr lang="ru-RU"/>
          </a:p>
        </p:txBody>
      </p:sp>
      <p:grpSp>
        <p:nvGrpSpPr>
          <p:cNvPr id="4" name="Группа 108"/>
          <p:cNvGrpSpPr>
            <a:grpSpLocks/>
          </p:cNvGrpSpPr>
          <p:nvPr/>
        </p:nvGrpSpPr>
        <p:grpSpPr bwMode="auto">
          <a:xfrm>
            <a:off x="755650" y="1857375"/>
            <a:ext cx="7632700" cy="1285875"/>
            <a:chOff x="928662" y="1858140"/>
            <a:chExt cx="7286676" cy="1285108"/>
          </a:xfrm>
        </p:grpSpPr>
        <p:sp>
          <p:nvSpPr>
            <p:cNvPr id="8290" name="Text Box 98"/>
            <p:cNvSpPr txBox="1">
              <a:spLocks noChangeArrowheads="1"/>
            </p:cNvSpPr>
            <p:nvPr/>
          </p:nvSpPr>
          <p:spPr bwMode="auto">
            <a:xfrm>
              <a:off x="928662" y="2357905"/>
              <a:ext cx="7286676" cy="785343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ru-RU" sz="2800" b="1" dirty="0">
                  <a:solidFill>
                    <a:srgbClr val="002060"/>
                  </a:solidFill>
                  <a:latin typeface="Arial" charset="0"/>
                  <a:cs typeface="Times New Roman" pitchFamily="18" charset="0"/>
                </a:rPr>
                <a:t>Подчеркни место в решении, где допущена ошибка зеленой ручкой</a:t>
              </a:r>
              <a:endParaRPr lang="ru-RU" sz="4000" b="1" dirty="0">
                <a:solidFill>
                  <a:srgbClr val="002060"/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100" name="Прямая со стрелкой 99"/>
            <p:cNvCxnSpPr>
              <a:stCxn id="8292" idx="2"/>
              <a:endCxn id="8290" idx="0"/>
            </p:cNvCxnSpPr>
            <p:nvPr/>
          </p:nvCxnSpPr>
          <p:spPr>
            <a:xfrm rot="16200000" flipH="1">
              <a:off x="4322117" y="2108023"/>
              <a:ext cx="499765" cy="0"/>
            </a:xfrm>
            <a:prstGeom prst="straightConnector1">
              <a:avLst/>
            </a:prstGeom>
            <a:ln w="28575">
              <a:solidFill>
                <a:schemeClr val="accent5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111"/>
          <p:cNvGrpSpPr>
            <a:grpSpLocks/>
          </p:cNvGrpSpPr>
          <p:nvPr/>
        </p:nvGrpSpPr>
        <p:grpSpPr bwMode="auto">
          <a:xfrm>
            <a:off x="928688" y="5334000"/>
            <a:ext cx="7215187" cy="1166813"/>
            <a:chOff x="928662" y="5333534"/>
            <a:chExt cx="7215238" cy="1167300"/>
          </a:xfrm>
        </p:grpSpPr>
        <p:sp>
          <p:nvSpPr>
            <p:cNvPr id="8286" name="Text Box 94"/>
            <p:cNvSpPr txBox="1">
              <a:spLocks noChangeArrowheads="1"/>
            </p:cNvSpPr>
            <p:nvPr/>
          </p:nvSpPr>
          <p:spPr bwMode="auto">
            <a:xfrm>
              <a:off x="928662" y="5714693"/>
              <a:ext cx="7215238" cy="786141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0000"/>
              </a:schemeClr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eaLnBrk="0" hangingPunct="0">
                <a:lnSpc>
                  <a:spcPts val="2700"/>
                </a:lnSpc>
                <a:defRPr/>
              </a:pPr>
              <a:r>
                <a:rPr lang="ru-RU" sz="2800" b="1">
                  <a:solidFill>
                    <a:srgbClr val="002060"/>
                  </a:solidFill>
                  <a:cs typeface="Times New Roman" pitchFamily="18" charset="0"/>
                </a:rPr>
                <a:t>      </a:t>
              </a:r>
              <a:r>
                <a:rPr lang="en-US" sz="2800" b="1">
                  <a:solidFill>
                    <a:srgbClr val="002060"/>
                  </a:solidFill>
                  <a:cs typeface="Times New Roman" pitchFamily="18" charset="0"/>
                </a:rPr>
                <a:t>Выбери или придумай пример</a:t>
              </a:r>
              <a:r>
                <a:rPr lang="ru-RU" sz="2800" b="1">
                  <a:solidFill>
                    <a:srgbClr val="002060"/>
                  </a:solidFill>
                  <a:cs typeface="Times New Roman" pitchFamily="18" charset="0"/>
                </a:rPr>
                <a:t> </a:t>
              </a:r>
              <a:r>
                <a:rPr lang="en-US" sz="2800" b="1">
                  <a:solidFill>
                    <a:srgbClr val="002060"/>
                  </a:solidFill>
                  <a:cs typeface="Times New Roman" pitchFamily="18" charset="0"/>
                </a:rPr>
                <a:t>на это правило</a:t>
              </a:r>
              <a:endParaRPr lang="en-US" sz="4000" b="1">
                <a:solidFill>
                  <a:srgbClr val="002060"/>
                </a:solidFill>
                <a:cs typeface="Arial" pitchFamily="34" charset="0"/>
              </a:endParaRPr>
            </a:p>
          </p:txBody>
        </p:sp>
        <p:cxnSp>
          <p:nvCxnSpPr>
            <p:cNvPr id="104" name="Прямая со стрелкой 103"/>
            <p:cNvCxnSpPr>
              <a:stCxn id="8287" idx="2"/>
            </p:cNvCxnSpPr>
            <p:nvPr/>
          </p:nvCxnSpPr>
          <p:spPr>
            <a:xfrm rot="5400000">
              <a:off x="4309188" y="5523320"/>
              <a:ext cx="382748" cy="3175"/>
            </a:xfrm>
            <a:prstGeom prst="straightConnector1">
              <a:avLst/>
            </a:prstGeom>
            <a:ln w="28575">
              <a:solidFill>
                <a:schemeClr val="accent5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323" name="Picture 2" descr="ветка дуб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54000"/>
          </a:blip>
          <a:srcRect/>
          <a:stretch>
            <a:fillRect/>
          </a:stretch>
        </p:blipFill>
        <p:spPr bwMode="auto">
          <a:xfrm>
            <a:off x="7713663" y="0"/>
            <a:ext cx="1430337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2" grpId="0" animBg="1"/>
    </p:bldLst>
  </p:timing>
</p:sld>
</file>

<file path=ppt/theme/theme1.xml><?xml version="1.0" encoding="utf-8"?>
<a:theme xmlns:a="http://schemas.openxmlformats.org/drawingml/2006/main" name="к уроку 10, М-2, часть 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МИД-МИОО</Template>
  <TotalTime>1059</TotalTime>
  <Words>761</Words>
  <Application>Microsoft Office PowerPoint</Application>
  <PresentationFormat>Экран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 уроку 10, М-2, часть 1</vt:lpstr>
      <vt:lpstr>Слайд 1</vt:lpstr>
      <vt:lpstr>Слайд 2</vt:lpstr>
      <vt:lpstr>1. Этап мотивации (самоопределения) к коррекционной деятельности.</vt:lpstr>
      <vt:lpstr>Слайд 4</vt:lpstr>
      <vt:lpstr>2. Актуализация знаний и фиксация затруднения в индивидуальной деятельности.</vt:lpstr>
      <vt:lpstr>Слайд 6</vt:lpstr>
      <vt:lpstr>Слайд 7</vt:lpstr>
      <vt:lpstr>3. Локализация индивидуальных затруднений. </vt:lpstr>
      <vt:lpstr>Слайд 9</vt:lpstr>
      <vt:lpstr>Слайд 10</vt:lpstr>
      <vt:lpstr>Слайд 11</vt:lpstr>
      <vt:lpstr>4. Коррекция выявленных затруднений</vt:lpstr>
      <vt:lpstr>5. Обобщение затруднений во внешней речи.</vt:lpstr>
      <vt:lpstr>6. Самостоятельная работа с самопроверкой по эталону.</vt:lpstr>
      <vt:lpstr>Слайд 15</vt:lpstr>
      <vt:lpstr>7. Включение в систему знаний и повторение.</vt:lpstr>
      <vt:lpstr>8. Рефлексия коррекционной  деятельности на уроке.</vt:lpstr>
    </vt:vector>
  </TitlesOfParts>
  <Company>222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рефлексии.</dc:title>
  <dc:creator>Шушковская А.И.</dc:creator>
  <cp:lastModifiedBy>Вика</cp:lastModifiedBy>
  <cp:revision>84</cp:revision>
  <dcterms:created xsi:type="dcterms:W3CDTF">2007-03-23T17:43:22Z</dcterms:created>
  <dcterms:modified xsi:type="dcterms:W3CDTF">2013-02-04T15:59:43Z</dcterms:modified>
</cp:coreProperties>
</file>