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76" r:id="rId2"/>
    <p:sldId id="277" r:id="rId3"/>
    <p:sldId id="275" r:id="rId4"/>
    <p:sldId id="278" r:id="rId5"/>
    <p:sldId id="274" r:id="rId6"/>
    <p:sldId id="279" r:id="rId7"/>
    <p:sldId id="261" r:id="rId8"/>
    <p:sldId id="280" r:id="rId9"/>
    <p:sldId id="262" r:id="rId10"/>
    <p:sldId id="263" r:id="rId11"/>
    <p:sldId id="264" r:id="rId12"/>
    <p:sldId id="273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78095-8FDD-4DEC-8CCF-86B7AA7CDAD8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EA409-A992-40E7-9074-6D7BA48A7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latin typeface="Times New Roman" pitchFamily="18" charset="0"/>
              </a:rPr>
              <a:t>Помоги белочке посчитать грибы в корзине.</a:t>
            </a:r>
          </a:p>
        </p:txBody>
      </p:sp>
      <p:pic>
        <p:nvPicPr>
          <p:cNvPr id="4099" name="Picture 3"/>
          <p:cNvPicPr preferRelativeResize="0">
            <a:picLocks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56325" y="3644900"/>
            <a:ext cx="2249488" cy="2792413"/>
          </a:xfrm>
          <a:noFill/>
        </p:spPr>
      </p:pic>
      <p:sp>
        <p:nvSpPr>
          <p:cNvPr id="4100" name="AutoShape 8"/>
          <p:cNvSpPr>
            <a:spLocks noChangeAspect="1" noChangeArrowheads="1"/>
          </p:cNvSpPr>
          <p:nvPr/>
        </p:nvSpPr>
        <p:spPr bwMode="auto">
          <a:xfrm>
            <a:off x="1908175" y="2420938"/>
            <a:ext cx="12382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2000">
              <a:latin typeface="Arial" pitchFamily="34" charset="0"/>
            </a:endParaRP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484313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409098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4090988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484313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484313"/>
            <a:ext cx="19431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Oval 18"/>
          <p:cNvSpPr>
            <a:spLocks noChangeArrowheads="1"/>
          </p:cNvSpPr>
          <p:nvPr/>
        </p:nvSpPr>
        <p:spPr bwMode="auto">
          <a:xfrm>
            <a:off x="1042988" y="2349500"/>
            <a:ext cx="144462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07" name="Oval 19"/>
          <p:cNvSpPr>
            <a:spLocks noChangeArrowheads="1"/>
          </p:cNvSpPr>
          <p:nvPr/>
        </p:nvSpPr>
        <p:spPr bwMode="auto">
          <a:xfrm>
            <a:off x="900113" y="2205038"/>
            <a:ext cx="433387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08" name="Oval 27"/>
          <p:cNvSpPr>
            <a:spLocks noChangeArrowheads="1"/>
          </p:cNvSpPr>
          <p:nvPr/>
        </p:nvSpPr>
        <p:spPr bwMode="auto">
          <a:xfrm>
            <a:off x="1476375" y="2133600"/>
            <a:ext cx="433388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09" name="Oval 28"/>
          <p:cNvSpPr>
            <a:spLocks noChangeArrowheads="1"/>
          </p:cNvSpPr>
          <p:nvPr/>
        </p:nvSpPr>
        <p:spPr bwMode="auto">
          <a:xfrm>
            <a:off x="3132138" y="2133600"/>
            <a:ext cx="433387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0" name="Oval 29"/>
          <p:cNvSpPr>
            <a:spLocks noChangeArrowheads="1"/>
          </p:cNvSpPr>
          <p:nvPr/>
        </p:nvSpPr>
        <p:spPr bwMode="auto">
          <a:xfrm>
            <a:off x="3635375" y="2276475"/>
            <a:ext cx="433388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1" name="Oval 30"/>
          <p:cNvSpPr>
            <a:spLocks noChangeArrowheads="1"/>
          </p:cNvSpPr>
          <p:nvPr/>
        </p:nvSpPr>
        <p:spPr bwMode="auto">
          <a:xfrm>
            <a:off x="4140200" y="2205038"/>
            <a:ext cx="433388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2" name="Oval 31"/>
          <p:cNvSpPr>
            <a:spLocks noChangeArrowheads="1"/>
          </p:cNvSpPr>
          <p:nvPr/>
        </p:nvSpPr>
        <p:spPr bwMode="auto">
          <a:xfrm>
            <a:off x="5508625" y="2205038"/>
            <a:ext cx="433388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3" name="Oval 32"/>
          <p:cNvSpPr>
            <a:spLocks noChangeArrowheads="1"/>
          </p:cNvSpPr>
          <p:nvPr/>
        </p:nvSpPr>
        <p:spPr bwMode="auto">
          <a:xfrm>
            <a:off x="5940425" y="2276475"/>
            <a:ext cx="433388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4" name="Oval 33"/>
          <p:cNvSpPr>
            <a:spLocks noChangeArrowheads="1"/>
          </p:cNvSpPr>
          <p:nvPr/>
        </p:nvSpPr>
        <p:spPr bwMode="auto">
          <a:xfrm>
            <a:off x="6084888" y="1916113"/>
            <a:ext cx="433387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5" name="Oval 34"/>
          <p:cNvSpPr>
            <a:spLocks noChangeArrowheads="1"/>
          </p:cNvSpPr>
          <p:nvPr/>
        </p:nvSpPr>
        <p:spPr bwMode="auto">
          <a:xfrm>
            <a:off x="6443663" y="2276475"/>
            <a:ext cx="433387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6" name="Oval 35"/>
          <p:cNvSpPr>
            <a:spLocks noChangeArrowheads="1"/>
          </p:cNvSpPr>
          <p:nvPr/>
        </p:nvSpPr>
        <p:spPr bwMode="auto">
          <a:xfrm>
            <a:off x="971550" y="4652963"/>
            <a:ext cx="433388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7" name="Oval 36"/>
          <p:cNvSpPr>
            <a:spLocks noChangeArrowheads="1"/>
          </p:cNvSpPr>
          <p:nvPr/>
        </p:nvSpPr>
        <p:spPr bwMode="auto">
          <a:xfrm>
            <a:off x="1547813" y="4797425"/>
            <a:ext cx="433387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8" name="Oval 37"/>
          <p:cNvSpPr>
            <a:spLocks noChangeArrowheads="1"/>
          </p:cNvSpPr>
          <p:nvPr/>
        </p:nvSpPr>
        <p:spPr bwMode="auto">
          <a:xfrm>
            <a:off x="2051050" y="4652963"/>
            <a:ext cx="433388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19" name="Oval 38"/>
          <p:cNvSpPr>
            <a:spLocks noChangeArrowheads="1"/>
          </p:cNvSpPr>
          <p:nvPr/>
        </p:nvSpPr>
        <p:spPr bwMode="auto">
          <a:xfrm>
            <a:off x="2411413" y="4724400"/>
            <a:ext cx="433387" cy="144463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0" name="Oval 39"/>
          <p:cNvSpPr>
            <a:spLocks noChangeArrowheads="1"/>
          </p:cNvSpPr>
          <p:nvPr/>
        </p:nvSpPr>
        <p:spPr bwMode="auto">
          <a:xfrm>
            <a:off x="1258888" y="4941888"/>
            <a:ext cx="433387" cy="144462"/>
          </a:xfrm>
          <a:prstGeom prst="ellipse">
            <a:avLst/>
          </a:prstGeom>
          <a:solidFill>
            <a:srgbClr val="FF0066"/>
          </a:solidFill>
          <a:ln w="952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1" name="Oval 43"/>
          <p:cNvSpPr>
            <a:spLocks noChangeArrowheads="1"/>
          </p:cNvSpPr>
          <p:nvPr/>
        </p:nvSpPr>
        <p:spPr bwMode="auto">
          <a:xfrm>
            <a:off x="3276600" y="2276475"/>
            <a:ext cx="144463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2" name="Oval 44"/>
          <p:cNvSpPr>
            <a:spLocks noChangeArrowheads="1"/>
          </p:cNvSpPr>
          <p:nvPr/>
        </p:nvSpPr>
        <p:spPr bwMode="auto">
          <a:xfrm>
            <a:off x="3779838" y="2420938"/>
            <a:ext cx="144462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3" name="Oval 45"/>
          <p:cNvSpPr>
            <a:spLocks noChangeArrowheads="1"/>
          </p:cNvSpPr>
          <p:nvPr/>
        </p:nvSpPr>
        <p:spPr bwMode="auto">
          <a:xfrm>
            <a:off x="4284663" y="2349500"/>
            <a:ext cx="144462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4" name="Oval 46"/>
          <p:cNvSpPr>
            <a:spLocks noChangeArrowheads="1"/>
          </p:cNvSpPr>
          <p:nvPr/>
        </p:nvSpPr>
        <p:spPr bwMode="auto">
          <a:xfrm>
            <a:off x="5651500" y="2349500"/>
            <a:ext cx="144463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5" name="Oval 47"/>
          <p:cNvSpPr>
            <a:spLocks noChangeArrowheads="1"/>
          </p:cNvSpPr>
          <p:nvPr/>
        </p:nvSpPr>
        <p:spPr bwMode="auto">
          <a:xfrm>
            <a:off x="6084888" y="2420938"/>
            <a:ext cx="144462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6" name="Oval 48"/>
          <p:cNvSpPr>
            <a:spLocks noChangeArrowheads="1"/>
          </p:cNvSpPr>
          <p:nvPr/>
        </p:nvSpPr>
        <p:spPr bwMode="auto">
          <a:xfrm>
            <a:off x="6227763" y="2060575"/>
            <a:ext cx="144462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7" name="Oval 49"/>
          <p:cNvSpPr>
            <a:spLocks noChangeArrowheads="1"/>
          </p:cNvSpPr>
          <p:nvPr/>
        </p:nvSpPr>
        <p:spPr bwMode="auto">
          <a:xfrm>
            <a:off x="6588125" y="2349500"/>
            <a:ext cx="144463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8" name="Oval 50"/>
          <p:cNvSpPr>
            <a:spLocks noChangeArrowheads="1"/>
          </p:cNvSpPr>
          <p:nvPr/>
        </p:nvSpPr>
        <p:spPr bwMode="auto">
          <a:xfrm>
            <a:off x="2195513" y="4797425"/>
            <a:ext cx="144462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29" name="Oval 51"/>
          <p:cNvSpPr>
            <a:spLocks noChangeArrowheads="1"/>
          </p:cNvSpPr>
          <p:nvPr/>
        </p:nvSpPr>
        <p:spPr bwMode="auto">
          <a:xfrm>
            <a:off x="2555875" y="4868863"/>
            <a:ext cx="144463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30" name="Oval 52"/>
          <p:cNvSpPr>
            <a:spLocks noChangeArrowheads="1"/>
          </p:cNvSpPr>
          <p:nvPr/>
        </p:nvSpPr>
        <p:spPr bwMode="auto">
          <a:xfrm>
            <a:off x="1692275" y="4941888"/>
            <a:ext cx="144463" cy="287337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31" name="Oval 53"/>
          <p:cNvSpPr>
            <a:spLocks noChangeArrowheads="1"/>
          </p:cNvSpPr>
          <p:nvPr/>
        </p:nvSpPr>
        <p:spPr bwMode="auto">
          <a:xfrm>
            <a:off x="1116013" y="4797425"/>
            <a:ext cx="144462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32" name="Oval 54"/>
          <p:cNvSpPr>
            <a:spLocks noChangeArrowheads="1"/>
          </p:cNvSpPr>
          <p:nvPr/>
        </p:nvSpPr>
        <p:spPr bwMode="auto">
          <a:xfrm>
            <a:off x="1403350" y="5013325"/>
            <a:ext cx="144463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4133" name="Oval 55"/>
          <p:cNvSpPr>
            <a:spLocks noChangeArrowheads="1"/>
          </p:cNvSpPr>
          <p:nvPr/>
        </p:nvSpPr>
        <p:spPr bwMode="auto">
          <a:xfrm>
            <a:off x="1619250" y="2276475"/>
            <a:ext cx="144463" cy="28733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7465" name="Oval 57"/>
          <p:cNvSpPr>
            <a:spLocks noChangeArrowheads="1"/>
          </p:cNvSpPr>
          <p:nvPr/>
        </p:nvSpPr>
        <p:spPr bwMode="auto">
          <a:xfrm>
            <a:off x="1187450" y="2781300"/>
            <a:ext cx="4318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2</a:t>
            </a:r>
          </a:p>
        </p:txBody>
      </p:sp>
      <p:sp>
        <p:nvSpPr>
          <p:cNvPr id="17466" name="Oval 58"/>
          <p:cNvSpPr>
            <a:spLocks noChangeArrowheads="1"/>
          </p:cNvSpPr>
          <p:nvPr/>
        </p:nvSpPr>
        <p:spPr bwMode="auto">
          <a:xfrm>
            <a:off x="4284663" y="5445125"/>
            <a:ext cx="4318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?</a:t>
            </a:r>
          </a:p>
        </p:txBody>
      </p:sp>
      <p:sp>
        <p:nvSpPr>
          <p:cNvPr id="17467" name="Oval 59"/>
          <p:cNvSpPr>
            <a:spLocks noChangeArrowheads="1"/>
          </p:cNvSpPr>
          <p:nvPr/>
        </p:nvSpPr>
        <p:spPr bwMode="auto">
          <a:xfrm>
            <a:off x="1547813" y="5445125"/>
            <a:ext cx="4318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5</a:t>
            </a:r>
          </a:p>
        </p:txBody>
      </p:sp>
      <p:sp>
        <p:nvSpPr>
          <p:cNvPr id="17468" name="Oval 60"/>
          <p:cNvSpPr>
            <a:spLocks noChangeArrowheads="1"/>
          </p:cNvSpPr>
          <p:nvPr/>
        </p:nvSpPr>
        <p:spPr bwMode="auto">
          <a:xfrm>
            <a:off x="6011863" y="2781300"/>
            <a:ext cx="4318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4</a:t>
            </a:r>
          </a:p>
        </p:txBody>
      </p:sp>
      <p:sp>
        <p:nvSpPr>
          <p:cNvPr id="17469" name="Oval 61"/>
          <p:cNvSpPr>
            <a:spLocks noChangeArrowheads="1"/>
          </p:cNvSpPr>
          <p:nvPr/>
        </p:nvSpPr>
        <p:spPr bwMode="auto">
          <a:xfrm>
            <a:off x="3563938" y="2781300"/>
            <a:ext cx="431800" cy="3603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3</a:t>
            </a:r>
          </a:p>
        </p:txBody>
      </p:sp>
      <p:sp>
        <p:nvSpPr>
          <p:cNvPr id="17480" name="Oval 72"/>
          <p:cNvSpPr>
            <a:spLocks noChangeArrowheads="1"/>
          </p:cNvSpPr>
          <p:nvPr/>
        </p:nvSpPr>
        <p:spPr bwMode="auto">
          <a:xfrm>
            <a:off x="4284663" y="5445125"/>
            <a:ext cx="431800" cy="3603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65" grpId="0" animBg="1"/>
      <p:bldP spid="17466" grpId="0" animBg="1"/>
      <p:bldP spid="17467" grpId="0" animBg="1"/>
      <p:bldP spid="17468" grpId="0" animBg="1"/>
      <p:bldP spid="17469" grpId="0" animBg="1"/>
      <p:bldP spid="174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143512"/>
            <a:ext cx="7786742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2"/>
                </a:solidFill>
              </a:rPr>
              <a:t>0</a:t>
            </a:r>
            <a:r>
              <a:rPr lang="en-US" sz="7200" b="1" dirty="0" smtClean="0">
                <a:solidFill>
                  <a:schemeClr val="accent2"/>
                </a:solidFill>
              </a:rPr>
              <a:t>  </a:t>
            </a:r>
            <a:r>
              <a:rPr lang="ru-RU" sz="7200" b="1" dirty="0" smtClean="0">
                <a:solidFill>
                  <a:schemeClr val="accent2"/>
                </a:solidFill>
              </a:rPr>
              <a:t> </a:t>
            </a:r>
            <a:r>
              <a:rPr lang="en-US" sz="7200" b="1" dirty="0" smtClean="0">
                <a:solidFill>
                  <a:schemeClr val="tx1"/>
                </a:solidFill>
              </a:rPr>
              <a:t>=</a:t>
            </a:r>
            <a:r>
              <a:rPr lang="ru-RU" sz="7200" b="1" dirty="0" smtClean="0">
                <a:solidFill>
                  <a:schemeClr val="tx1"/>
                </a:solidFill>
              </a:rPr>
              <a:t> </a:t>
            </a:r>
            <a:r>
              <a:rPr lang="ru-RU" sz="7200" b="1" dirty="0" smtClean="0">
                <a:solidFill>
                  <a:schemeClr val="accent2"/>
                </a:solidFill>
              </a:rPr>
              <a:t> </a:t>
            </a:r>
            <a:r>
              <a:rPr lang="en-US" sz="7200" b="1" dirty="0" smtClean="0">
                <a:solidFill>
                  <a:schemeClr val="accent2"/>
                </a:solidFill>
              </a:rPr>
              <a:t> </a:t>
            </a:r>
            <a:r>
              <a:rPr lang="ru-RU" sz="7200" b="1" dirty="0" smtClean="0">
                <a:solidFill>
                  <a:schemeClr val="accent2"/>
                </a:solidFill>
              </a:rPr>
              <a:t>0</a:t>
            </a:r>
            <a:endParaRPr lang="ru-RU" sz="7200" b="1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86380" y="1285860"/>
            <a:ext cx="2714644" cy="31432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1214422"/>
            <a:ext cx="2714644" cy="32147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786322"/>
            <a:ext cx="7786742" cy="132343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2"/>
                </a:solidFill>
              </a:rPr>
              <a:t>4       </a:t>
            </a:r>
            <a:r>
              <a:rPr lang="en-US" sz="8000" b="1" dirty="0" smtClean="0">
                <a:solidFill>
                  <a:schemeClr val="tx1"/>
                </a:solidFill>
              </a:rPr>
              <a:t>&gt;</a:t>
            </a:r>
            <a:r>
              <a:rPr lang="ru-RU" sz="8000" b="1" dirty="0" smtClean="0">
                <a:solidFill>
                  <a:schemeClr val="accent2"/>
                </a:solidFill>
              </a:rPr>
              <a:t>       0</a:t>
            </a:r>
            <a:endParaRPr lang="ru-RU" sz="8000" b="1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214942" y="928670"/>
            <a:ext cx="2714644" cy="34290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928670"/>
            <a:ext cx="2714644" cy="364333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000108"/>
            <a:ext cx="1143008" cy="1500198"/>
          </a:xfrm>
          <a:prstGeom prst="rect">
            <a:avLst/>
          </a:prstGeom>
        </p:spPr>
      </p:pic>
      <p:pic>
        <p:nvPicPr>
          <p:cNvPr id="21" name="Рисунок 20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000108"/>
            <a:ext cx="1143008" cy="1500198"/>
          </a:xfrm>
          <a:prstGeom prst="rect">
            <a:avLst/>
          </a:prstGeom>
        </p:spPr>
      </p:pic>
      <p:pic>
        <p:nvPicPr>
          <p:cNvPr id="24" name="Рисунок 23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2357430"/>
            <a:ext cx="1143008" cy="1500198"/>
          </a:xfrm>
          <a:prstGeom prst="rect">
            <a:avLst/>
          </a:prstGeom>
        </p:spPr>
      </p:pic>
      <p:pic>
        <p:nvPicPr>
          <p:cNvPr id="28" name="Рисунок 27" descr="ani-rabbit_ho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857496"/>
            <a:ext cx="1143008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42976" y="428604"/>
          <a:ext cx="3643338" cy="3286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</a:tblGrid>
              <a:tr h="10831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19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&gt;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31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&gt;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929190" y="3071810"/>
          <a:ext cx="3476628" cy="3286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876"/>
                <a:gridCol w="1158876"/>
                <a:gridCol w="1158876"/>
              </a:tblGrid>
              <a:tr h="1095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3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&lt;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38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Овал 26"/>
          <p:cNvSpPr/>
          <p:nvPr/>
        </p:nvSpPr>
        <p:spPr>
          <a:xfrm>
            <a:off x="5214942" y="328612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429256" y="357187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5715008" y="385762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357818" y="457200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643570" y="492919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072066" y="492919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643570" y="428625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072066" y="428625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357818" y="571501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7500958" y="492919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7929586" y="492919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7500958" y="464344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929586" y="464344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500958" y="435769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858148" y="435769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358082" y="378619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786710" y="335756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858148" y="378619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7358082" y="335756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7858148" y="600076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429520" y="542926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3714744" y="164305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4214810" y="1071546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3643306" y="64291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Овал 53"/>
          <p:cNvSpPr/>
          <p:nvPr/>
        </p:nvSpPr>
        <p:spPr>
          <a:xfrm>
            <a:off x="1643042" y="307181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1714480" y="200024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2000232" y="228599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1357290" y="228599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2000232" y="164305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1357290" y="164305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1857356" y="114298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1571604" y="785794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1285852" y="571480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4286248" y="228599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3714744" y="2285992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4357686" y="1714488"/>
            <a:ext cx="285752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2" grpId="0" animBg="1"/>
      <p:bldP spid="5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0"/>
          <p:cNvSpPr>
            <a:spLocks noChangeArrowheads="1"/>
          </p:cNvSpPr>
          <p:nvPr/>
        </p:nvSpPr>
        <p:spPr bwMode="auto">
          <a:xfrm>
            <a:off x="468313" y="836613"/>
            <a:ext cx="1655762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908050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268" name="Picture 4"/>
          <p:cNvPicPr preferRelativeResize="0">
            <a:picLocks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1863" y="3789363"/>
            <a:ext cx="2160587" cy="2376487"/>
          </a:xfrm>
          <a:noFill/>
        </p:spPr>
      </p:pic>
      <p:pic>
        <p:nvPicPr>
          <p:cNvPr id="1126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908050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270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338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1271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557338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272" name="Text Box 15"/>
          <p:cNvSpPr txBox="1">
            <a:spLocks noChangeArrowheads="1"/>
          </p:cNvSpPr>
          <p:nvPr/>
        </p:nvSpPr>
        <p:spPr bwMode="auto">
          <a:xfrm>
            <a:off x="2555875" y="1196975"/>
            <a:ext cx="5032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+</a:t>
            </a:r>
          </a:p>
        </p:txBody>
      </p:sp>
      <p:sp>
        <p:nvSpPr>
          <p:cNvPr id="11273" name="Text Box 16"/>
          <p:cNvSpPr txBox="1">
            <a:spLocks noChangeArrowheads="1"/>
          </p:cNvSpPr>
          <p:nvPr/>
        </p:nvSpPr>
        <p:spPr bwMode="auto">
          <a:xfrm>
            <a:off x="5292725" y="1125538"/>
            <a:ext cx="5032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=</a:t>
            </a:r>
          </a:p>
        </p:txBody>
      </p:sp>
      <p:sp>
        <p:nvSpPr>
          <p:cNvPr id="11274" name="Rectangle 21"/>
          <p:cNvSpPr>
            <a:spLocks noChangeArrowheads="1"/>
          </p:cNvSpPr>
          <p:nvPr/>
        </p:nvSpPr>
        <p:spPr bwMode="auto">
          <a:xfrm>
            <a:off x="3276600" y="765175"/>
            <a:ext cx="1655763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1275" name="Rectangle 24"/>
          <p:cNvSpPr>
            <a:spLocks noChangeArrowheads="1"/>
          </p:cNvSpPr>
          <p:nvPr/>
        </p:nvSpPr>
        <p:spPr bwMode="auto">
          <a:xfrm>
            <a:off x="6084888" y="765175"/>
            <a:ext cx="1655762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/>
              <a:t>?</a:t>
            </a:r>
          </a:p>
        </p:txBody>
      </p:sp>
      <p:sp>
        <p:nvSpPr>
          <p:cNvPr id="11276" name="AutoShape 26"/>
          <p:cNvSpPr>
            <a:spLocks noChangeArrowheads="1"/>
          </p:cNvSpPr>
          <p:nvPr/>
        </p:nvSpPr>
        <p:spPr bwMode="auto">
          <a:xfrm rot="10800000">
            <a:off x="611188" y="2636838"/>
            <a:ext cx="4608512" cy="1873250"/>
          </a:xfrm>
          <a:prstGeom prst="wedgeEllipseCallout">
            <a:avLst>
              <a:gd name="adj1" fmla="val -73634"/>
              <a:gd name="adj2" fmla="val -73051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971550" y="3068638"/>
            <a:ext cx="4037013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Сколько у меня грибов </a:t>
            </a:r>
          </a:p>
          <a:p>
            <a:r>
              <a:rPr lang="ru-RU" sz="2800"/>
              <a:t>в двух кладовых?</a:t>
            </a:r>
          </a:p>
        </p:txBody>
      </p:sp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1527175" y="4930775"/>
            <a:ext cx="221932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4 + 0 = 4</a:t>
            </a:r>
          </a:p>
        </p:txBody>
      </p:sp>
      <p:pic>
        <p:nvPicPr>
          <p:cNvPr id="32799" name="Picture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484313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800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484313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801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25" y="765175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802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765175"/>
            <a:ext cx="669925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2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2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95" grpId="0"/>
      <p:bldP spid="327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4"/>
          <p:cNvSpPr>
            <a:spLocks noChangeArrowheads="1"/>
          </p:cNvSpPr>
          <p:nvPr/>
        </p:nvSpPr>
        <p:spPr bwMode="auto">
          <a:xfrm>
            <a:off x="3924300" y="3429000"/>
            <a:ext cx="4968875" cy="2159000"/>
          </a:xfrm>
          <a:prstGeom prst="cloudCallout">
            <a:avLst>
              <a:gd name="adj1" fmla="val -76583"/>
              <a:gd name="adj2" fmla="val 18454"/>
            </a:avLst>
          </a:prstGeom>
          <a:solidFill>
            <a:srgbClr val="66FFFF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pic>
        <p:nvPicPr>
          <p:cNvPr id="12291" name="Picture 4" descr="1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149725"/>
            <a:ext cx="19875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563938" y="1484313"/>
            <a:ext cx="1655762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6588125" y="1484313"/>
            <a:ext cx="1655763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/>
              <a:t>?</a:t>
            </a:r>
          </a:p>
        </p:txBody>
      </p:sp>
      <p:sp>
        <p:nvSpPr>
          <p:cNvPr id="12294" name="Rectangle 7"/>
          <p:cNvSpPr>
            <a:spLocks noChangeArrowheads="1"/>
          </p:cNvSpPr>
          <p:nvPr/>
        </p:nvSpPr>
        <p:spPr bwMode="auto">
          <a:xfrm>
            <a:off x="468313" y="1484313"/>
            <a:ext cx="1655762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2608263" y="1906588"/>
            <a:ext cx="5032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+</a:t>
            </a:r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5724525" y="1844675"/>
            <a:ext cx="5032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=</a:t>
            </a:r>
          </a:p>
        </p:txBody>
      </p:sp>
      <p:pic>
        <p:nvPicPr>
          <p:cNvPr id="12297" name="Picture 10"/>
          <p:cNvPicPr>
            <a:picLocks noChangeAspect="1" noChangeArrowheads="1"/>
          </p:cNvPicPr>
          <p:nvPr/>
        </p:nvPicPr>
        <p:blipFill>
          <a:blip r:embed="rId3" cstate="print"/>
          <a:srcRect l="38095" b="8928"/>
          <a:stretch>
            <a:fillRect/>
          </a:stretch>
        </p:blipFill>
        <p:spPr bwMode="auto">
          <a:xfrm>
            <a:off x="900113" y="1557338"/>
            <a:ext cx="7016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29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2276475"/>
            <a:ext cx="1060450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3203575" y="3213100"/>
            <a:ext cx="2219325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0 + 3 = 3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4984750" y="3783013"/>
            <a:ext cx="356393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Сколько флажков</a:t>
            </a:r>
          </a:p>
          <a:p>
            <a:r>
              <a:rPr lang="ru-RU"/>
              <a:t>у меня в руках?</a:t>
            </a:r>
          </a:p>
        </p:txBody>
      </p:sp>
      <p:pic>
        <p:nvPicPr>
          <p:cNvPr id="33808" name="Picture 16"/>
          <p:cNvPicPr>
            <a:picLocks noChangeAspect="1" noChangeArrowheads="1"/>
          </p:cNvPicPr>
          <p:nvPr/>
        </p:nvPicPr>
        <p:blipFill>
          <a:blip r:embed="rId3" cstate="print"/>
          <a:srcRect l="38095" b="8928"/>
          <a:stretch>
            <a:fillRect/>
          </a:stretch>
        </p:blipFill>
        <p:spPr bwMode="auto">
          <a:xfrm>
            <a:off x="7380288" y="2276475"/>
            <a:ext cx="7016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809" name="Picture 17"/>
          <p:cNvPicPr>
            <a:picLocks noChangeAspect="1" noChangeArrowheads="1"/>
          </p:cNvPicPr>
          <p:nvPr/>
        </p:nvPicPr>
        <p:blipFill>
          <a:blip r:embed="rId3" cstate="print"/>
          <a:srcRect l="38095" b="8928"/>
          <a:stretch>
            <a:fillRect/>
          </a:stretch>
        </p:blipFill>
        <p:spPr bwMode="auto">
          <a:xfrm>
            <a:off x="6659563" y="2276475"/>
            <a:ext cx="7016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3810" name="Picture 18"/>
          <p:cNvPicPr>
            <a:picLocks noChangeAspect="1" noChangeArrowheads="1"/>
          </p:cNvPicPr>
          <p:nvPr/>
        </p:nvPicPr>
        <p:blipFill>
          <a:blip r:embed="rId3" cstate="print"/>
          <a:srcRect l="38095" b="8928"/>
          <a:stretch>
            <a:fillRect/>
          </a:stretch>
        </p:blipFill>
        <p:spPr bwMode="auto">
          <a:xfrm>
            <a:off x="7019925" y="1628775"/>
            <a:ext cx="701675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  <p:bldP spid="3380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3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716338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563938" y="1196975"/>
            <a:ext cx="1655762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6732588" y="1196975"/>
            <a:ext cx="1655762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/>
              <a:t>?</a:t>
            </a: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539750" y="1196975"/>
            <a:ext cx="1655763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pic>
        <p:nvPicPr>
          <p:cNvPr id="1331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1887538"/>
            <a:ext cx="865187" cy="790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3319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268413"/>
            <a:ext cx="792162" cy="723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332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1268413"/>
            <a:ext cx="782638" cy="714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332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1916113"/>
            <a:ext cx="865187" cy="788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6732588" y="1196975"/>
            <a:ext cx="1655762" cy="15128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/>
              <a:t>0</a:t>
            </a:r>
          </a:p>
        </p:txBody>
      </p:sp>
      <p:sp>
        <p:nvSpPr>
          <p:cNvPr id="13323" name="Text Box 16"/>
          <p:cNvSpPr txBox="1">
            <a:spLocks noChangeArrowheads="1"/>
          </p:cNvSpPr>
          <p:nvPr/>
        </p:nvSpPr>
        <p:spPr bwMode="auto">
          <a:xfrm>
            <a:off x="2700338" y="1557338"/>
            <a:ext cx="3698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-</a:t>
            </a:r>
          </a:p>
        </p:txBody>
      </p:sp>
      <p:sp>
        <p:nvSpPr>
          <p:cNvPr id="13324" name="Text Box 17"/>
          <p:cNvSpPr txBox="1">
            <a:spLocks noChangeArrowheads="1"/>
          </p:cNvSpPr>
          <p:nvPr/>
        </p:nvSpPr>
        <p:spPr bwMode="auto">
          <a:xfrm>
            <a:off x="5795963" y="1484313"/>
            <a:ext cx="5032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=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3419475" y="2924175"/>
            <a:ext cx="21796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2 – 2 = 0</a:t>
            </a:r>
          </a:p>
        </p:txBody>
      </p:sp>
      <p:sp>
        <p:nvSpPr>
          <p:cNvPr id="13326" name="AutoShape 19"/>
          <p:cNvSpPr>
            <a:spLocks noChangeArrowheads="1"/>
          </p:cNvSpPr>
          <p:nvPr/>
        </p:nvSpPr>
        <p:spPr bwMode="auto">
          <a:xfrm>
            <a:off x="2484438" y="4221163"/>
            <a:ext cx="6119812" cy="1512887"/>
          </a:xfrm>
          <a:prstGeom prst="wedgeRoundRectCallout">
            <a:avLst>
              <a:gd name="adj1" fmla="val -60426"/>
              <a:gd name="adj2" fmla="val -1940"/>
              <a:gd name="adj3" fmla="val 16667"/>
            </a:avLst>
          </a:prstGeom>
          <a:solidFill>
            <a:srgbClr val="FF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3132138" y="4437063"/>
            <a:ext cx="457676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Сколько цветов у меня </a:t>
            </a:r>
          </a:p>
          <a:p>
            <a:r>
              <a:rPr lang="ru-RU"/>
              <a:t>останется?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0" grpId="0" animBg="1"/>
      <p:bldP spid="34834" grpId="0"/>
      <p:bldP spid="348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4"/>
          <p:cNvSpPr>
            <a:spLocks noChangeArrowheads="1"/>
          </p:cNvSpPr>
          <p:nvPr/>
        </p:nvSpPr>
        <p:spPr bwMode="auto">
          <a:xfrm>
            <a:off x="6588125" y="1484313"/>
            <a:ext cx="1655763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/>
              <a:t>?</a:t>
            </a:r>
          </a:p>
        </p:txBody>
      </p:sp>
      <p:pic>
        <p:nvPicPr>
          <p:cNvPr id="14339" name="Picture 4" descr="8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4797425"/>
            <a:ext cx="16557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3563938" y="1484313"/>
            <a:ext cx="1655762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6588125" y="1484313"/>
            <a:ext cx="1655763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11188" y="1484313"/>
            <a:ext cx="1655762" cy="15128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>
              <a:latin typeface="Arial" pitchFamily="34" charset="0"/>
            </a:endParaRPr>
          </a:p>
        </p:txBody>
      </p:sp>
      <p:pic>
        <p:nvPicPr>
          <p:cNvPr id="14343" name="Picture 13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1476375" y="2349500"/>
            <a:ext cx="719138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344" name="Picture 14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684213" y="2349500"/>
            <a:ext cx="719137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345" name="Picture 15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1476375" y="1557338"/>
            <a:ext cx="719138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346" name="Picture 16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684213" y="1557338"/>
            <a:ext cx="719137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4347" name="Picture 8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1116013" y="1989138"/>
            <a:ext cx="719137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4348" name="Text Box 17"/>
          <p:cNvSpPr txBox="1">
            <a:spLocks noChangeArrowheads="1"/>
          </p:cNvSpPr>
          <p:nvPr/>
        </p:nvSpPr>
        <p:spPr bwMode="auto">
          <a:xfrm>
            <a:off x="2700338" y="1773238"/>
            <a:ext cx="36988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-</a:t>
            </a:r>
          </a:p>
        </p:txBody>
      </p:sp>
      <p:sp>
        <p:nvSpPr>
          <p:cNvPr id="14349" name="Text Box 18"/>
          <p:cNvSpPr txBox="1">
            <a:spLocks noChangeArrowheads="1"/>
          </p:cNvSpPr>
          <p:nvPr/>
        </p:nvSpPr>
        <p:spPr bwMode="auto">
          <a:xfrm>
            <a:off x="5632450" y="1763713"/>
            <a:ext cx="503238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=</a:t>
            </a:r>
          </a:p>
        </p:txBody>
      </p:sp>
      <p:pic>
        <p:nvPicPr>
          <p:cNvPr id="35860" name="Picture 20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7451725" y="2349500"/>
            <a:ext cx="719138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61" name="Picture 21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6659563" y="2349500"/>
            <a:ext cx="719137" cy="576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62" name="Picture 22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7380288" y="1557338"/>
            <a:ext cx="719137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63" name="Picture 23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6588125" y="1557338"/>
            <a:ext cx="719138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59" name="Picture 19"/>
          <p:cNvPicPr>
            <a:picLocks noChangeAspect="1" noChangeArrowheads="1"/>
          </p:cNvPicPr>
          <p:nvPr/>
        </p:nvPicPr>
        <p:blipFill>
          <a:blip r:embed="rId3" cstate="print"/>
          <a:srcRect l="24327" t="36578" r="29889" b="14713"/>
          <a:stretch>
            <a:fillRect/>
          </a:stretch>
        </p:blipFill>
        <p:spPr bwMode="auto">
          <a:xfrm>
            <a:off x="7019925" y="1989138"/>
            <a:ext cx="719138" cy="576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3348038" y="3141663"/>
            <a:ext cx="2179637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5 – 0 = 5</a:t>
            </a:r>
          </a:p>
        </p:txBody>
      </p:sp>
      <p:sp>
        <p:nvSpPr>
          <p:cNvPr id="14356" name="AutoShape 27"/>
          <p:cNvSpPr>
            <a:spLocks noChangeArrowheads="1"/>
          </p:cNvSpPr>
          <p:nvPr/>
        </p:nvSpPr>
        <p:spPr bwMode="auto">
          <a:xfrm>
            <a:off x="539750" y="4221163"/>
            <a:ext cx="5111750" cy="1512887"/>
          </a:xfrm>
          <a:prstGeom prst="wedgeEllipseCallout">
            <a:avLst>
              <a:gd name="adj1" fmla="val 77019"/>
              <a:gd name="adj2" fmla="val 4213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35868" name="Text Box 28"/>
          <p:cNvSpPr txBox="1">
            <a:spLocks noChangeArrowheads="1"/>
          </p:cNvSpPr>
          <p:nvPr/>
        </p:nvSpPr>
        <p:spPr bwMode="auto">
          <a:xfrm>
            <a:off x="1187450" y="4437063"/>
            <a:ext cx="3629025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Сколько горошин </a:t>
            </a:r>
          </a:p>
          <a:p>
            <a:r>
              <a:rPr lang="ru-RU"/>
              <a:t> у меня осталось?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6" grpId="0"/>
      <p:bldP spid="358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ial" pitchFamily="34" charset="0"/>
              </a:rPr>
              <a:t>Число 0. Цифра 0.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0000" b="1" smtClean="0">
                <a:solidFill>
                  <a:srgbClr val="000000"/>
                </a:solidFill>
                <a:latin typeface="Times New Roman" pitchFamily="18" charset="0"/>
              </a:rPr>
              <a:t>0</a:t>
            </a:r>
          </a:p>
          <a:p>
            <a:pPr algn="ctr" eaLnBrk="1" hangingPunct="1">
              <a:buFont typeface="Arial" pitchFamily="34" charset="0"/>
              <a:buNone/>
            </a:pPr>
            <a:endParaRPr lang="ru-RU" sz="4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" name="5-конечная звезда 3"/>
          <p:cNvSpPr/>
          <p:nvPr/>
        </p:nvSpPr>
        <p:spPr bwMode="auto">
          <a:xfrm>
            <a:off x="4427538" y="2276475"/>
            <a:ext cx="215900" cy="215900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5.78035E-7 C -0.01025 0.0007 -0.02431 -0.00185 -0.03334 0.00833 C -0.04237 0.0185 -0.05 0.04162 -0.054 0.06127 C -0.05799 0.08093 -0.05782 0.10359 -0.05712 0.12671 C -0.05643 0.14983 -0.05382 0.18266 -0.04931 0.2007 C -0.0448 0.21873 -0.03976 0.22729 -0.03021 0.23468 C -0.02066 0.24208 -0.00139 0.24463 0.00781 0.24509 C 0.01701 0.24555 0.01944 0.24139 0.02534 0.23677 C 0.03125 0.23214 0.0375 0.22613 0.04288 0.21757 C 0.04826 0.20902 0.05416 0.19538 0.05711 0.1859 C 0.06006 0.17642 0.0592 0.17156 0.06024 0.1607 C 0.06128 0.14983 0.06388 0.13711 0.06336 0.12047 C 0.06284 0.10382 0.0618 0.07815 0.05711 0.06127 C 0.05243 0.0444 0.03958 0.02844 0.03489 0.01896 C 0.0302 0.00948 0.03402 0.00879 0.02847 0.00416 C 0.02291 -0.00046 0.01024 -0.00069 1.94444E-6 5.78035E-7 Z " pathEditMode="relative" ptsTypes="aaaaaaaaaaaaaa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4857750" y="357188"/>
            <a:ext cx="385762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лет в яйце цыплёнку,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крыльев у котёнка,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в алфавите цифр,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гор проглотит тигр,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мышка весит тонн,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в стае рыб ворон,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Сколько зайцев съела моль,</a:t>
            </a:r>
            <a:br>
              <a:rPr lang="ru-RU" sz="2400" i="1">
                <a:solidFill>
                  <a:srgbClr val="6600CC"/>
                </a:solidFill>
                <a:latin typeface="Calibri" pitchFamily="34" charset="0"/>
              </a:rPr>
            </a:br>
            <a:r>
              <a:rPr lang="ru-RU" sz="2400" i="1">
                <a:solidFill>
                  <a:srgbClr val="6600CC"/>
                </a:solidFill>
                <a:latin typeface="Calibri" pitchFamily="34" charset="0"/>
              </a:rPr>
              <a:t>Знает только цифра… 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1512887" cy="202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1341438"/>
            <a:ext cx="2005012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C:\Users\Администратор\Pictures\буквочки\алфави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349500"/>
            <a:ext cx="1655762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3284538"/>
            <a:ext cx="10287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4365625"/>
            <a:ext cx="13620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300192" y="4869160"/>
            <a:ext cx="86914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>
                <a:latin typeface="Arial" pitchFamily="34" charset="0"/>
              </a:rPr>
              <a:t>Что вам напоминает эта цифра?</a:t>
            </a:r>
          </a:p>
        </p:txBody>
      </p:sp>
      <p:pic>
        <p:nvPicPr>
          <p:cNvPr id="6147" name="Picture 5"/>
          <p:cNvPicPr preferRelativeResize="0">
            <a:picLocks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484313"/>
            <a:ext cx="1873250" cy="2305050"/>
          </a:xfrm>
          <a:noFill/>
        </p:spPr>
      </p:pic>
      <p:pic>
        <p:nvPicPr>
          <p:cNvPr id="6148" name="Picture 6" descr="11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1412875"/>
            <a:ext cx="19875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3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475" y="4437063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7F5FA"/>
              </a:clrFrom>
              <a:clrTo>
                <a:srgbClr val="F7F5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4437063"/>
            <a:ext cx="1536700" cy="2016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2138" y="1484313"/>
            <a:ext cx="2663825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4437063"/>
            <a:ext cx="1609725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0" name="Line 14"/>
          <p:cNvSpPr>
            <a:spLocks noChangeShapeType="1"/>
          </p:cNvSpPr>
          <p:nvPr/>
        </p:nvSpPr>
        <p:spPr bwMode="auto">
          <a:xfrm>
            <a:off x="1476375" y="3789363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15"/>
          <p:cNvSpPr>
            <a:spLocks noChangeShapeType="1"/>
          </p:cNvSpPr>
          <p:nvPr/>
        </p:nvSpPr>
        <p:spPr bwMode="auto">
          <a:xfrm flipV="1">
            <a:off x="4427538" y="3500438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7308850" y="3716338"/>
            <a:ext cx="0" cy="6492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70" grpId="0" animBg="1"/>
      <p:bldP spid="19471" grpId="0" animBg="1"/>
      <p:bldP spid="194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250825" y="404813"/>
            <a:ext cx="4826000" cy="2432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rgbClr val="6600CC"/>
                </a:solidFill>
              </a:rPr>
              <a:t>Ноль собой весьма хорош:</a:t>
            </a:r>
            <a:br>
              <a:rPr lang="ru-RU" sz="2800" b="1" i="1" dirty="0">
                <a:solidFill>
                  <a:srgbClr val="6600CC"/>
                </a:solidFill>
              </a:rPr>
            </a:br>
            <a:r>
              <a:rPr lang="ru-RU" sz="2800" b="1" i="1" dirty="0">
                <a:solidFill>
                  <a:srgbClr val="6600CC"/>
                </a:solidFill>
              </a:rPr>
              <a:t>На </a:t>
            </a:r>
            <a:r>
              <a:rPr lang="ru-RU" sz="2800" b="1" i="1" dirty="0" err="1">
                <a:solidFill>
                  <a:srgbClr val="6600CC"/>
                </a:solidFill>
              </a:rPr>
              <a:t>бараночку</a:t>
            </a:r>
            <a:r>
              <a:rPr lang="ru-RU" sz="2800" b="1" i="1" dirty="0">
                <a:solidFill>
                  <a:srgbClr val="6600CC"/>
                </a:solidFill>
              </a:rPr>
              <a:t> похож</a:t>
            </a:r>
            <a:br>
              <a:rPr lang="ru-RU" sz="2800" b="1" i="1" dirty="0">
                <a:solidFill>
                  <a:srgbClr val="6600CC"/>
                </a:solidFill>
              </a:rPr>
            </a:br>
            <a:r>
              <a:rPr lang="ru-RU" sz="2800" b="1" i="1" dirty="0">
                <a:solidFill>
                  <a:srgbClr val="6600CC"/>
                </a:solidFill>
              </a:rPr>
              <a:t>И на бублик, и на шар,</a:t>
            </a:r>
            <a:br>
              <a:rPr lang="ru-RU" sz="2800" b="1" i="1" dirty="0">
                <a:solidFill>
                  <a:srgbClr val="6600CC"/>
                </a:solidFill>
              </a:rPr>
            </a:br>
            <a:r>
              <a:rPr lang="ru-RU" sz="2800" b="1" i="1" dirty="0">
                <a:solidFill>
                  <a:srgbClr val="6600CC"/>
                </a:solidFill>
              </a:rPr>
              <a:t>И на круглый самовар.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133600"/>
            <a:ext cx="258286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3141663"/>
            <a:ext cx="198913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292600"/>
            <a:ext cx="15113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00863" y="620713"/>
            <a:ext cx="1817687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025" y="4868863"/>
            <a:ext cx="22479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7900" y="4005263"/>
            <a:ext cx="41497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</a:rPr>
              <a:t>Очень этот ноль хорош!</a:t>
            </a:r>
          </a:p>
          <a:p>
            <a:r>
              <a:rPr lang="ru-RU" sz="2400" b="1" i="1">
                <a:solidFill>
                  <a:srgbClr val="7030A0"/>
                </a:solidFill>
              </a:rPr>
              <a:t>На Смешариков похож!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Могу назвать его мячом,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А хочешь, дыркой назовём,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А можно бубликом,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Почти что кругленьким.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Но как его не назовём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Он называется нулём!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                       (Ф. Дагларджа)</a:t>
            </a:r>
          </a:p>
          <a:p>
            <a:pPr eaLnBrk="1" hangingPunct="1">
              <a:buFont typeface="Arial" pitchFamily="34" charset="0"/>
              <a:buNone/>
            </a:pPr>
            <a:endParaRPr lang="ru-RU" sz="2400" smtClean="0">
              <a:latin typeface="Times New Roman" pitchFamily="18" charset="0"/>
            </a:endParaRPr>
          </a:p>
        </p:txBody>
      </p:sp>
      <p:sp>
        <p:nvSpPr>
          <p:cNvPr id="21509" name="Rectangle 5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Цифра вроде буквы О –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Это ноль, иль ничего.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Круглый ноль такой хорошенький.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Но не значит ничегошеньки.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2400" smtClean="0">
                <a:latin typeface="Times New Roman" pitchFamily="18" charset="0"/>
              </a:rPr>
              <a:t>                             (С. Маршак)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1800" b="1" smtClean="0">
                <a:latin typeface="Times New Roman" pitchFamily="18" charset="0"/>
              </a:rPr>
              <a:t>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ru-RU" sz="9600" b="1" smtClean="0">
                <a:solidFill>
                  <a:srgbClr val="FF0066"/>
                </a:solidFill>
                <a:latin typeface="Times New Roman" pitchFamily="18" charset="0"/>
              </a:rPr>
              <a:t>  </a:t>
            </a:r>
            <a:r>
              <a:rPr lang="ru-RU" sz="7200" b="1" smtClean="0">
                <a:latin typeface="Times New Roman" pitchFamily="18" charset="0"/>
              </a:rPr>
              <a:t>  </a:t>
            </a:r>
            <a:r>
              <a:rPr lang="ru-RU" sz="6000" b="1" smtClean="0">
                <a:latin typeface="Times New Roman" pitchFamily="18" charset="0"/>
              </a:rPr>
              <a:t>        </a:t>
            </a:r>
            <a:r>
              <a:rPr lang="ru-RU" sz="1800" smtClean="0">
                <a:latin typeface="Times New Roman" pitchFamily="18" charset="0"/>
              </a:rPr>
              <a:t>      </a:t>
            </a:r>
            <a:endParaRPr lang="ru-RU" sz="60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5300663"/>
            <a:ext cx="1143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652963"/>
            <a:ext cx="1238250" cy="771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5364163" y="4508500"/>
            <a:ext cx="2376487" cy="1657350"/>
          </a:xfrm>
          <a:prstGeom prst="flowChartProcess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9600"/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4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6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40"/>
                            </p:stCondLst>
                            <p:childTnLst>
                              <p:par>
                                <p:cTn id="4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960"/>
                            </p:stCondLst>
                            <p:childTnLst>
                              <p:par>
                                <p:cTn id="4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720"/>
                            </p:stCondLst>
                            <p:childTnLst>
                              <p:par>
                                <p:cTn id="5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72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2150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0"/>
                            </p:stCondLst>
                            <p:childTnLst>
                              <p:par>
                                <p:cTn id="7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80"/>
                            </p:stCondLst>
                            <p:childTnLst>
                              <p:par>
                                <p:cTn id="8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640"/>
                            </p:stCondLst>
                            <p:childTnLst>
                              <p:par>
                                <p:cTn id="9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3" dur="8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4" dur="8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80"/>
                                        <p:tgtEl>
                                          <p:spTgt spid="215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600"/>
                            </p:stCondLst>
                            <p:childTnLst>
                              <p:par>
                                <p:cTn id="9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9" dur="8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0" dur="8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80"/>
                                        <p:tgtEl>
                                          <p:spTgt spid="215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40"/>
                            </p:stCondLst>
                            <p:childTnLst>
                              <p:par>
                                <p:cTn id="10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80"/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80"/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80"/>
                                        <p:tgtEl>
                                          <p:spTgt spid="215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80"/>
                            </p:stCondLst>
                            <p:childTnLst>
                              <p:par>
                                <p:cTn id="10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1" dur="80"/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2" dur="80"/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80"/>
                                        <p:tgtEl>
                                          <p:spTgt spid="215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9" grpId="0" build="p" animBg="1"/>
      <p:bldP spid="215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 rot="901450">
            <a:off x="2797175" y="1133475"/>
            <a:ext cx="2460625" cy="4721225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5257800" y="2438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549775" y="1241425"/>
            <a:ext cx="387350" cy="1714500"/>
          </a:xfrm>
          <a:prstGeom prst="rect">
            <a:avLst/>
          </a:prstGeom>
          <a:noFill/>
        </p:spPr>
      </p:pic>
      <p:sp>
        <p:nvSpPr>
          <p:cNvPr id="7174" name="Arc 6"/>
          <p:cNvSpPr>
            <a:spLocks/>
          </p:cNvSpPr>
          <p:nvPr/>
        </p:nvSpPr>
        <p:spPr bwMode="auto">
          <a:xfrm flipH="1">
            <a:off x="6172200" y="1981200"/>
            <a:ext cx="2286000" cy="3124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Arc 8"/>
          <p:cNvSpPr>
            <a:spLocks/>
          </p:cNvSpPr>
          <p:nvPr/>
        </p:nvSpPr>
        <p:spPr bwMode="auto">
          <a:xfrm rot="-11885991" flipH="1" flipV="1">
            <a:off x="6667500" y="2965450"/>
            <a:ext cx="800100" cy="23018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7" name="Arc 9"/>
          <p:cNvSpPr>
            <a:spLocks/>
          </p:cNvSpPr>
          <p:nvPr/>
        </p:nvSpPr>
        <p:spPr bwMode="auto">
          <a:xfrm rot="-11885991" flipH="1" flipV="1">
            <a:off x="7010400" y="2438400"/>
            <a:ext cx="800100" cy="22383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8" name="Arc 10"/>
          <p:cNvSpPr>
            <a:spLocks/>
          </p:cNvSpPr>
          <p:nvPr/>
        </p:nvSpPr>
        <p:spPr bwMode="auto">
          <a:xfrm rot="-11885991" flipH="1" flipV="1">
            <a:off x="6324600" y="3810000"/>
            <a:ext cx="800100" cy="23018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15541E-6 C -0.00209 -0.02845 -0.00625 -0.04903 -0.01406 -0.07493 C -0.02188 -0.10083 -0.03334 -0.13876 -0.04653 -0.15565 C -0.05972 -0.17253 -0.07344 -0.17692 -0.09288 -0.17623 C -0.11233 -0.17553 -0.14063 -0.17183 -0.16337 -0.15194 C -0.18611 -0.13206 -0.20868 -0.10847 -0.22952 -0.0562 C -0.25035 -0.00393 -0.279 0.09597 -0.28872 0.16142 C -0.29844 0.22687 -0.29323 0.28492 -0.28733 0.3358 C -0.28143 0.38668 -0.26806 0.43941 -0.25347 0.46716 C -0.23889 0.49491 -0.21945 0.50393 -0.2 0.50277 C -0.18056 0.50162 -0.16146 0.48913 -0.13663 0.45976 C -0.11181 0.43039 -0.07153 0.37095 -0.0507 0.32655 C -0.02986 0.28214 -0.01945 0.23173 -0.01129 0.19334 C -0.00313 0.15495 -0.00278 0.12766 -0.00139 0.09574 C 2.5E-6 0.06383 0.00208 0.02844 2.5E-6 2.15541E-6 Z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539750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0</a:t>
            </a:r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1331913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1</a:t>
            </a:r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2124075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2</a:t>
            </a:r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2916238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3</a:t>
            </a:r>
          </a:p>
        </p:txBody>
      </p:sp>
      <p:sp>
        <p:nvSpPr>
          <p:cNvPr id="30730" name="Oval 10"/>
          <p:cNvSpPr>
            <a:spLocks noChangeArrowheads="1"/>
          </p:cNvSpPr>
          <p:nvPr/>
        </p:nvSpPr>
        <p:spPr bwMode="auto">
          <a:xfrm>
            <a:off x="3708400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4</a:t>
            </a:r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4500563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5</a:t>
            </a:r>
          </a:p>
        </p:txBody>
      </p:sp>
      <p:sp>
        <p:nvSpPr>
          <p:cNvPr id="30732" name="Oval 12"/>
          <p:cNvSpPr>
            <a:spLocks noChangeArrowheads="1"/>
          </p:cNvSpPr>
          <p:nvPr/>
        </p:nvSpPr>
        <p:spPr bwMode="auto">
          <a:xfrm>
            <a:off x="5364163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6</a:t>
            </a:r>
          </a:p>
        </p:txBody>
      </p:sp>
      <p:sp>
        <p:nvSpPr>
          <p:cNvPr id="30733" name="Oval 13"/>
          <p:cNvSpPr>
            <a:spLocks noChangeArrowheads="1"/>
          </p:cNvSpPr>
          <p:nvPr/>
        </p:nvSpPr>
        <p:spPr bwMode="auto">
          <a:xfrm>
            <a:off x="6227763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7</a:t>
            </a:r>
          </a:p>
        </p:txBody>
      </p:sp>
      <p:sp>
        <p:nvSpPr>
          <p:cNvPr id="30734" name="Oval 14"/>
          <p:cNvSpPr>
            <a:spLocks noChangeArrowheads="1"/>
          </p:cNvSpPr>
          <p:nvPr/>
        </p:nvSpPr>
        <p:spPr bwMode="auto">
          <a:xfrm>
            <a:off x="7092950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8</a:t>
            </a:r>
          </a:p>
        </p:txBody>
      </p:sp>
      <p:sp>
        <p:nvSpPr>
          <p:cNvPr id="30735" name="Oval 15"/>
          <p:cNvSpPr>
            <a:spLocks noChangeArrowheads="1"/>
          </p:cNvSpPr>
          <p:nvPr/>
        </p:nvSpPr>
        <p:spPr bwMode="auto">
          <a:xfrm>
            <a:off x="7956550" y="765175"/>
            <a:ext cx="698500" cy="6477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9</a:t>
            </a:r>
          </a:p>
        </p:txBody>
      </p:sp>
      <p:sp>
        <p:nvSpPr>
          <p:cNvPr id="10252" name="Rectangle 16"/>
          <p:cNvSpPr>
            <a:spLocks noChangeArrowheads="1"/>
          </p:cNvSpPr>
          <p:nvPr/>
        </p:nvSpPr>
        <p:spPr bwMode="auto">
          <a:xfrm>
            <a:off x="684213" y="3213100"/>
            <a:ext cx="1152525" cy="7921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10253" name="Rectangle 18"/>
          <p:cNvSpPr>
            <a:spLocks noChangeArrowheads="1"/>
          </p:cNvSpPr>
          <p:nvPr/>
        </p:nvSpPr>
        <p:spPr bwMode="auto">
          <a:xfrm>
            <a:off x="2700338" y="3213100"/>
            <a:ext cx="1152525" cy="7921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10254" name="Rectangle 19"/>
          <p:cNvSpPr>
            <a:spLocks noChangeArrowheads="1"/>
          </p:cNvSpPr>
          <p:nvPr/>
        </p:nvSpPr>
        <p:spPr bwMode="auto">
          <a:xfrm>
            <a:off x="5076825" y="3213100"/>
            <a:ext cx="1152525" cy="7921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10255" name="Rectangle 20"/>
          <p:cNvSpPr>
            <a:spLocks noChangeArrowheads="1"/>
          </p:cNvSpPr>
          <p:nvPr/>
        </p:nvSpPr>
        <p:spPr bwMode="auto">
          <a:xfrm>
            <a:off x="7308850" y="3213100"/>
            <a:ext cx="1152525" cy="7921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latin typeface="Arial" pitchFamily="34" charset="0"/>
            </a:endParaRPr>
          </a:p>
        </p:txBody>
      </p:sp>
      <p:sp>
        <p:nvSpPr>
          <p:cNvPr id="10256" name="Text Box 21"/>
          <p:cNvSpPr txBox="1">
            <a:spLocks noChangeArrowheads="1"/>
          </p:cNvSpPr>
          <p:nvPr/>
        </p:nvSpPr>
        <p:spPr bwMode="auto">
          <a:xfrm>
            <a:off x="2103438" y="3278188"/>
            <a:ext cx="4159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&lt;</a:t>
            </a:r>
            <a:endParaRPr lang="ru-RU"/>
          </a:p>
        </p:txBody>
      </p:sp>
      <p:sp>
        <p:nvSpPr>
          <p:cNvPr id="10257" name="Text Box 22"/>
          <p:cNvSpPr txBox="1">
            <a:spLocks noChangeArrowheads="1"/>
          </p:cNvSpPr>
          <p:nvPr/>
        </p:nvSpPr>
        <p:spPr bwMode="auto">
          <a:xfrm>
            <a:off x="6588125" y="3213100"/>
            <a:ext cx="4159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&gt;</a:t>
            </a:r>
            <a:endParaRPr lang="ru-RU"/>
          </a:p>
        </p:txBody>
      </p:sp>
      <p:sp>
        <p:nvSpPr>
          <p:cNvPr id="10258" name="Text Box 23"/>
          <p:cNvSpPr txBox="1">
            <a:spLocks noChangeArrowheads="1"/>
          </p:cNvSpPr>
          <p:nvPr/>
        </p:nvSpPr>
        <p:spPr bwMode="auto">
          <a:xfrm>
            <a:off x="1095375" y="3252788"/>
            <a:ext cx="438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0</a:t>
            </a:r>
            <a:endParaRPr lang="ru-RU" sz="4000"/>
          </a:p>
        </p:txBody>
      </p:sp>
      <p:sp>
        <p:nvSpPr>
          <p:cNvPr id="10259" name="Text Box 24"/>
          <p:cNvSpPr txBox="1">
            <a:spLocks noChangeArrowheads="1"/>
          </p:cNvSpPr>
          <p:nvPr/>
        </p:nvSpPr>
        <p:spPr bwMode="auto">
          <a:xfrm>
            <a:off x="3059113" y="3213100"/>
            <a:ext cx="438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?</a:t>
            </a:r>
          </a:p>
        </p:txBody>
      </p:sp>
      <p:sp>
        <p:nvSpPr>
          <p:cNvPr id="10260" name="Text Box 25"/>
          <p:cNvSpPr txBox="1">
            <a:spLocks noChangeArrowheads="1"/>
          </p:cNvSpPr>
          <p:nvPr/>
        </p:nvSpPr>
        <p:spPr bwMode="auto">
          <a:xfrm>
            <a:off x="5508625" y="3284538"/>
            <a:ext cx="438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0</a:t>
            </a:r>
          </a:p>
        </p:txBody>
      </p:sp>
      <p:sp>
        <p:nvSpPr>
          <p:cNvPr id="10261" name="Text Box 26"/>
          <p:cNvSpPr txBox="1">
            <a:spLocks noChangeArrowheads="1"/>
          </p:cNvSpPr>
          <p:nvPr/>
        </p:nvSpPr>
        <p:spPr bwMode="auto">
          <a:xfrm>
            <a:off x="7740650" y="3213100"/>
            <a:ext cx="4381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?</a:t>
            </a:r>
          </a:p>
        </p:txBody>
      </p:sp>
      <p:sp>
        <p:nvSpPr>
          <p:cNvPr id="30756" name="Line 36"/>
          <p:cNvSpPr>
            <a:spLocks noChangeShapeType="1"/>
          </p:cNvSpPr>
          <p:nvPr/>
        </p:nvSpPr>
        <p:spPr bwMode="auto">
          <a:xfrm>
            <a:off x="1692275" y="1412875"/>
            <a:ext cx="935038" cy="1511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58" name="Line 38"/>
          <p:cNvSpPr>
            <a:spLocks noChangeShapeType="1"/>
          </p:cNvSpPr>
          <p:nvPr/>
        </p:nvSpPr>
        <p:spPr bwMode="auto">
          <a:xfrm flipH="1">
            <a:off x="2987675" y="1412875"/>
            <a:ext cx="215900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59" name="Line 39"/>
          <p:cNvSpPr>
            <a:spLocks noChangeShapeType="1"/>
          </p:cNvSpPr>
          <p:nvPr/>
        </p:nvSpPr>
        <p:spPr bwMode="auto">
          <a:xfrm flipH="1">
            <a:off x="3203575" y="1412875"/>
            <a:ext cx="792163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0" name="Line 40"/>
          <p:cNvSpPr>
            <a:spLocks noChangeShapeType="1"/>
          </p:cNvSpPr>
          <p:nvPr/>
        </p:nvSpPr>
        <p:spPr bwMode="auto">
          <a:xfrm flipH="1">
            <a:off x="3419475" y="1412875"/>
            <a:ext cx="1368425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1" name="Line 41"/>
          <p:cNvSpPr>
            <a:spLocks noChangeShapeType="1"/>
          </p:cNvSpPr>
          <p:nvPr/>
        </p:nvSpPr>
        <p:spPr bwMode="auto">
          <a:xfrm flipH="1">
            <a:off x="3563938" y="1412875"/>
            <a:ext cx="2087562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2" name="Line 42"/>
          <p:cNvSpPr>
            <a:spLocks noChangeShapeType="1"/>
          </p:cNvSpPr>
          <p:nvPr/>
        </p:nvSpPr>
        <p:spPr bwMode="auto">
          <a:xfrm flipH="1">
            <a:off x="3708400" y="1412875"/>
            <a:ext cx="2808288" cy="1511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3" name="Line 43"/>
          <p:cNvSpPr>
            <a:spLocks noChangeShapeType="1"/>
          </p:cNvSpPr>
          <p:nvPr/>
        </p:nvSpPr>
        <p:spPr bwMode="auto">
          <a:xfrm flipH="1">
            <a:off x="3851275" y="1412875"/>
            <a:ext cx="3600450" cy="1655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4" name="Line 44"/>
          <p:cNvSpPr>
            <a:spLocks noChangeShapeType="1"/>
          </p:cNvSpPr>
          <p:nvPr/>
        </p:nvSpPr>
        <p:spPr bwMode="auto">
          <a:xfrm flipH="1">
            <a:off x="4067175" y="1412875"/>
            <a:ext cx="4176713" cy="1800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0766" name="Line 46"/>
          <p:cNvSpPr>
            <a:spLocks noChangeShapeType="1"/>
          </p:cNvSpPr>
          <p:nvPr/>
        </p:nvSpPr>
        <p:spPr bwMode="auto">
          <a:xfrm>
            <a:off x="2484438" y="1412875"/>
            <a:ext cx="287337" cy="14398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10271" name="Picture 49" descr="1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149725"/>
            <a:ext cx="19875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0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7" grpId="0" animBg="1"/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  <p:bldP spid="30734" grpId="0" animBg="1"/>
      <p:bldP spid="30735" grpId="0" animBg="1"/>
      <p:bldP spid="30756" grpId="0" animBg="1"/>
      <p:bldP spid="30758" grpId="0" animBg="1"/>
      <p:bldP spid="30759" grpId="0" animBg="1"/>
      <p:bldP spid="30760" grpId="0" animBg="1"/>
      <p:bldP spid="30761" grpId="0" animBg="1"/>
      <p:bldP spid="30762" grpId="0" animBg="1"/>
      <p:bldP spid="30763" grpId="0" animBg="1"/>
      <p:bldP spid="30764" grpId="0" animBg="1"/>
      <p:bldP spid="3076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857760"/>
            <a:ext cx="8215370" cy="110799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/>
                </a:solidFill>
              </a:rPr>
              <a:t>3 </a:t>
            </a:r>
            <a:r>
              <a:rPr lang="en-US" sz="6600" b="1" dirty="0" smtClean="0">
                <a:solidFill>
                  <a:schemeClr val="accent2"/>
                </a:solidFill>
              </a:rPr>
              <a:t>  </a:t>
            </a:r>
            <a:r>
              <a:rPr lang="en-US" sz="6600" b="1" dirty="0" smtClean="0">
                <a:solidFill>
                  <a:schemeClr val="tx1"/>
                </a:solidFill>
              </a:rPr>
              <a:t>&gt;</a:t>
            </a:r>
            <a:r>
              <a:rPr lang="en-US" sz="6600" b="1" dirty="0" smtClean="0">
                <a:solidFill>
                  <a:schemeClr val="accent2"/>
                </a:solidFill>
              </a:rPr>
              <a:t>  </a:t>
            </a:r>
            <a:r>
              <a:rPr lang="ru-RU" sz="6600" b="1" dirty="0" smtClean="0">
                <a:solidFill>
                  <a:schemeClr val="accent2"/>
                </a:solidFill>
              </a:rPr>
              <a:t>0</a:t>
            </a:r>
            <a:endParaRPr lang="ru-RU" sz="6600" b="1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57818" y="1142984"/>
            <a:ext cx="2714644" cy="32147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928670"/>
            <a:ext cx="2714644" cy="32861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57290" y="1142984"/>
            <a:ext cx="642942" cy="1091220"/>
          </a:xfrm>
          <a:prstGeom prst="rect">
            <a:avLst/>
          </a:prstGeom>
        </p:spPr>
      </p:pic>
      <p:pic>
        <p:nvPicPr>
          <p:cNvPr id="6" name="Рисунок 5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2357430"/>
            <a:ext cx="642942" cy="1091220"/>
          </a:xfrm>
          <a:prstGeom prst="rect">
            <a:avLst/>
          </a:prstGeom>
        </p:spPr>
      </p:pic>
      <p:pic>
        <p:nvPicPr>
          <p:cNvPr id="7" name="Рисунок 6" descr="ёж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2857496"/>
            <a:ext cx="642942" cy="10912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391</TotalTime>
  <Words>203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Помоги белочке посчитать грибы в корзине.</vt:lpstr>
      <vt:lpstr>Число 0. Цифра 0.</vt:lpstr>
      <vt:lpstr>Слайд 3</vt:lpstr>
      <vt:lpstr>Что вам напоминает эта цифра?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revaz</dc:creator>
  <cp:lastModifiedBy>User</cp:lastModifiedBy>
  <cp:revision>51</cp:revision>
  <dcterms:modified xsi:type="dcterms:W3CDTF">2017-10-11T13:27:06Z</dcterms:modified>
</cp:coreProperties>
</file>