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 км/ч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движ. С упругой металической сеткой</c:v>
                </c:pt>
                <c:pt idx="1">
                  <c:v>движ. С цилиндрическими пружинами</c:v>
                </c:pt>
                <c:pt idx="2">
                  <c:v>движ.  С Сеткой и металическими пружинами</c:v>
                </c:pt>
                <c:pt idx="3">
                  <c:v>движ. С сплошной поверхностью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800</c:v>
                </c:pt>
                <c:pt idx="1">
                  <c:v>760</c:v>
                </c:pt>
                <c:pt idx="2">
                  <c:v>790</c:v>
                </c:pt>
                <c:pt idx="3">
                  <c:v>1100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C3-471D-B78B-58B01C3BEF1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км/ч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движ. С упругой металической сеткой</c:v>
                </c:pt>
                <c:pt idx="1">
                  <c:v>движ. С цилиндрическими пружинами</c:v>
                </c:pt>
                <c:pt idx="2">
                  <c:v>движ.  С Сеткой и металическими пружинами</c:v>
                </c:pt>
                <c:pt idx="3">
                  <c:v>движ. С сплошной поверхностью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950</c:v>
                </c:pt>
                <c:pt idx="1">
                  <c:v>900</c:v>
                </c:pt>
                <c:pt idx="2">
                  <c:v>980</c:v>
                </c:pt>
                <c:pt idx="3">
                  <c:v>1350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C3-471D-B78B-58B01C3BEF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301632"/>
        <c:axId val="97303168"/>
      </c:barChart>
      <c:catAx>
        <c:axId val="97301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303168"/>
        <c:crosses val="autoZero"/>
        <c:auto val="1"/>
        <c:lblAlgn val="ctr"/>
        <c:lblOffset val="100"/>
        <c:noMultiLvlLbl val="0"/>
      </c:catAx>
      <c:valAx>
        <c:axId val="973031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301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1A50184-8FEF-4DBE-AE74-1DC5CF8A417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C944CE6-322D-4B42-9BA7-35948C5D34F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992888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Выбор колёсного движителя для лунохода.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</a:t>
            </a:r>
            <a:r>
              <a:rPr lang="en-US" dirty="0" smtClean="0"/>
              <a:t>: </a:t>
            </a:r>
            <a:r>
              <a:rPr lang="ru-RU" dirty="0" smtClean="0"/>
              <a:t>Куренков Павел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25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756592" y="1556792"/>
            <a:ext cx="45719" cy="2779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593304"/>
            <a:ext cx="7315200" cy="6264696"/>
          </a:xfrm>
        </p:spPr>
        <p:txBody>
          <a:bodyPr/>
          <a:lstStyle/>
          <a:p>
            <a:r>
              <a:rPr lang="ru-RU" dirty="0"/>
              <a:t>Американские космонавты, прибывшие на </a:t>
            </a:r>
            <a:r>
              <a:rPr lang="ru-RU" dirty="0" smtClean="0"/>
              <a:t>Луну в середине 20 века, </a:t>
            </a:r>
            <a:r>
              <a:rPr lang="ru-RU" dirty="0"/>
              <a:t>передвигались на экипаже с четырьмя необычными колесами на стальных «шинах». Если сталь заменила собой резину, то роль воздуха взяли на себя титановые кольца, которые выдерживают большие нагрузки и допускают сильные деформации шин, набранных вручную из стальных полос, соединенных оцинкованной рояльной проволокой.</a:t>
            </a:r>
          </a:p>
          <a:p>
            <a:r>
              <a:rPr lang="ru-RU" dirty="0"/>
              <a:t>Интересно отметить, что идея колес без резиновых шин как бы переживает «вторую молодость» — родилась она еще в начале 20 века как одно из средств замены дорогих в то время </a:t>
            </a:r>
            <a:r>
              <a:rPr lang="ru-RU" dirty="0" err="1"/>
              <a:t>пневмошин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2948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96752"/>
            <a:ext cx="9144000" cy="115409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Варианты движителей для лунохода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Колесо планетохода должно одновременно сочетать в себе множество </a:t>
            </a:r>
            <a:r>
              <a:rPr lang="ru-RU" dirty="0" smtClean="0"/>
              <a:t>требований. </a:t>
            </a:r>
          </a:p>
          <a:p>
            <a:r>
              <a:rPr lang="ru-RU" dirty="0" smtClean="0"/>
              <a:t>Рассмотрим несколько наиболее различных по конструктивным характеристикам </a:t>
            </a:r>
            <a:r>
              <a:rPr lang="ru-RU" dirty="0"/>
              <a:t>вариантов колес созданных  со времен </a:t>
            </a:r>
            <a:r>
              <a:rPr lang="ru-RU" dirty="0" smtClean="0"/>
              <a:t>первого лунохода </a:t>
            </a:r>
            <a:r>
              <a:rPr lang="ru-RU" dirty="0"/>
              <a:t>и до наших дней, отметив их основные особенности.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053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92696" y="1844824"/>
            <a:ext cx="201216" cy="61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0649"/>
            <a:ext cx="5148064" cy="3096344"/>
          </a:xfrm>
        </p:spPr>
        <p:txBody>
          <a:bodyPr/>
          <a:lstStyle/>
          <a:p>
            <a:r>
              <a:rPr lang="ru-RU" dirty="0"/>
              <a:t>Колеса состоят из трех титановых </a:t>
            </a:r>
            <a:r>
              <a:rPr lang="ru-RU" dirty="0" err="1"/>
              <a:t>ободов</a:t>
            </a:r>
            <a:r>
              <a:rPr lang="ru-RU" dirty="0"/>
              <a:t>, с закрепленной на них стальной сеткой с </a:t>
            </a:r>
            <a:r>
              <a:rPr lang="ru-RU" dirty="0" err="1"/>
              <a:t>грунтозацепами</a:t>
            </a:r>
            <a:r>
              <a:rPr lang="ru-RU" dirty="0"/>
              <a:t> из того же титана. На твердой поверхности опора происходит на средний обод, на мягком же грунте обод проникает глубоко и тогда работает сетка.</a:t>
            </a:r>
          </a:p>
          <a:p>
            <a:endParaRPr lang="ru-RU" dirty="0"/>
          </a:p>
        </p:txBody>
      </p:sp>
      <p:pic>
        <p:nvPicPr>
          <p:cNvPr id="2050" name="Picture 2" descr="jul28_2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005" y="188640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jul28_28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6" y="3408090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7238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-2412776" y="1484784"/>
            <a:ext cx="1743000" cy="2759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1" y="548680"/>
            <a:ext cx="3269495" cy="5760680"/>
          </a:xfrm>
        </p:spPr>
        <p:txBody>
          <a:bodyPr/>
          <a:lstStyle/>
          <a:p>
            <a:r>
              <a:rPr lang="ru-RU" dirty="0" smtClean="0"/>
              <a:t>В данной конструкции  </a:t>
            </a:r>
            <a:r>
              <a:rPr lang="ru-RU" dirty="0"/>
              <a:t>внешняя поверхность колеса сделана из упругой сетки, однако под сеткой размещены ленточные пружины, которые работают когда при ударах сетка проминается. Профиль колеса мешает боковому сползанию. </a:t>
            </a:r>
            <a:r>
              <a:rPr lang="ru-RU" dirty="0" err="1"/>
              <a:t>Грунтозацепы</a:t>
            </a:r>
            <a:r>
              <a:rPr lang="ru-RU" dirty="0"/>
              <a:t> (в середине) работают главным образом при </a:t>
            </a:r>
            <a:r>
              <a:rPr lang="ru-RU" dirty="0" err="1"/>
              <a:t>прогибании</a:t>
            </a:r>
            <a:r>
              <a:rPr lang="ru-RU" dirty="0"/>
              <a:t> сетки на твердых грунтах.</a:t>
            </a:r>
          </a:p>
          <a:p>
            <a:endParaRPr lang="ru-RU" dirty="0"/>
          </a:p>
        </p:txBody>
      </p:sp>
      <p:pic>
        <p:nvPicPr>
          <p:cNvPr id="1026" name="Picture 2" descr="jul28_27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614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jul28_27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0463" y="3334035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81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20888" y="1544715"/>
            <a:ext cx="2016224" cy="3001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40152" y="116632"/>
            <a:ext cx="3081536" cy="7056783"/>
          </a:xfrm>
        </p:spPr>
        <p:txBody>
          <a:bodyPr/>
          <a:lstStyle/>
          <a:p>
            <a:r>
              <a:rPr lang="ru-RU" dirty="0"/>
              <a:t>Для планет с сильной гравитацией (Марс, Земля) от непрочной сетки отказываются в пользу сплошной поверхности с </a:t>
            </a:r>
            <a:r>
              <a:rPr lang="ru-RU" dirty="0" err="1"/>
              <a:t>грунтозацепами</a:t>
            </a:r>
            <a:r>
              <a:rPr lang="ru-RU" dirty="0"/>
              <a:t> (оболочковое колесо). В случае с </a:t>
            </a:r>
            <a:r>
              <a:rPr lang="ru-RU" dirty="0" err="1"/>
              <a:t>марсоходами</a:t>
            </a:r>
            <a:r>
              <a:rPr lang="ru-RU" dirty="0"/>
              <a:t> ученые исходили из первых фотографий "Викинга" где поверхность Марса выглядела каменистой.</a:t>
            </a:r>
            <a:br>
              <a:rPr lang="ru-RU" dirty="0"/>
            </a:br>
            <a:r>
              <a:rPr lang="ru-RU" dirty="0"/>
              <a:t>Такие колеса использовались позднее в проекте IARES (1993) и СТР-1 (1986)</a:t>
            </a:r>
          </a:p>
          <a:p>
            <a:endParaRPr lang="ru-RU" dirty="0"/>
          </a:p>
        </p:txBody>
      </p:sp>
      <p:pic>
        <p:nvPicPr>
          <p:cNvPr id="2050" name="Picture 2" descr="jul28_27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692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2556792" y="1484784"/>
            <a:ext cx="1152128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221088"/>
            <a:ext cx="9144000" cy="2636912"/>
          </a:xfrm>
        </p:spPr>
        <p:txBody>
          <a:bodyPr>
            <a:normAutofit/>
          </a:bodyPr>
          <a:lstStyle/>
          <a:p>
            <a:r>
              <a:rPr lang="ru-RU" dirty="0"/>
              <a:t>Как видно, во всех конструкциях стараются обеспечить хорошую </a:t>
            </a:r>
            <a:r>
              <a:rPr lang="ru-RU" dirty="0" err="1"/>
              <a:t>сцепляемость</a:t>
            </a:r>
            <a:r>
              <a:rPr lang="ru-RU" dirty="0"/>
              <a:t> с </a:t>
            </a:r>
            <a:r>
              <a:rPr lang="ru-RU" dirty="0" smtClean="0"/>
              <a:t>грунтом, </a:t>
            </a:r>
            <a:r>
              <a:rPr lang="ru-RU" dirty="0"/>
              <a:t>небольшой </a:t>
            </a:r>
            <a:r>
              <a:rPr lang="ru-RU" dirty="0" smtClean="0"/>
              <a:t>вес, </a:t>
            </a:r>
            <a:r>
              <a:rPr lang="ru-RU" dirty="0" err="1" smtClean="0"/>
              <a:t>подрессоривание</a:t>
            </a:r>
            <a:r>
              <a:rPr lang="ru-RU" dirty="0" smtClean="0"/>
              <a:t>, </a:t>
            </a:r>
            <a:r>
              <a:rPr lang="ru-RU" dirty="0"/>
              <a:t>меры против бокового </a:t>
            </a:r>
            <a:r>
              <a:rPr lang="ru-RU" dirty="0" smtClean="0"/>
              <a:t>сползания. </a:t>
            </a:r>
            <a:r>
              <a:rPr lang="ru-RU" dirty="0"/>
              <a:t>Почти во всех колесных планетоходах колесо представляет собой единый </a:t>
            </a:r>
            <a:r>
              <a:rPr lang="ru-RU" dirty="0" smtClean="0"/>
              <a:t>модуль</a:t>
            </a:r>
            <a:r>
              <a:rPr lang="ru-RU" dirty="0"/>
              <a:t>, включающий также редуктор, электромотор, тормоз, необходимые датчики. Называется такой модуль </a:t>
            </a:r>
            <a:r>
              <a:rPr lang="en-US" dirty="0" smtClean="0"/>
              <a:t>“</a:t>
            </a:r>
            <a:r>
              <a:rPr lang="ru-RU" dirty="0" smtClean="0"/>
              <a:t>мотор-колесо</a:t>
            </a:r>
            <a:r>
              <a:rPr lang="en-US" dirty="0" smtClean="0"/>
              <a:t>”.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074" name="Picture 2" descr="jul28_28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jul28_27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698"/>
            <a:ext cx="42862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981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9144000" cy="1154097"/>
          </a:xfrm>
        </p:spPr>
        <p:txBody>
          <a:bodyPr>
            <a:normAutofit/>
          </a:bodyPr>
          <a:lstStyle/>
          <a:p>
            <a:r>
              <a:rPr lang="ru-RU" sz="2800" dirty="0"/>
              <a:t>Обоснование экспериментального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r>
              <a:rPr lang="ru-RU" dirty="0"/>
              <a:t>Методика проведения экспериментальных исследований с целью получения представленных характеристик опирается на уравнение энергетического баланса, суть которого заключается в том, что подводимая энергия к равномерно катящемся колесу расходуется на совершение работы продольной силы и на потери при взаимодействии с опорным основанием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endParaRPr lang="en-US" dirty="0"/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  <a:p>
            <a:pPr marL="4572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Где </a:t>
            </a:r>
            <a:r>
              <a:rPr lang="ru-RU" dirty="0" smtClean="0"/>
              <a:t>   </a:t>
            </a:r>
            <a:r>
              <a:rPr lang="en-US" dirty="0" smtClean="0"/>
              <a:t>Mk </a:t>
            </a:r>
            <a:r>
              <a:rPr lang="ru-RU" dirty="0" smtClean="0"/>
              <a:t>- </a:t>
            </a:r>
            <a:r>
              <a:rPr lang="ru-RU" dirty="0"/>
              <a:t>крутящий момент подводимый к колесу.</a:t>
            </a:r>
          </a:p>
          <a:p>
            <a:r>
              <a:rPr lang="ru-RU" dirty="0"/>
              <a:t>       </a:t>
            </a: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en-US" dirty="0" err="1" smtClean="0"/>
              <a:t>Px</a:t>
            </a:r>
            <a:r>
              <a:rPr lang="ru-RU" dirty="0" smtClean="0"/>
              <a:t> - </a:t>
            </a:r>
            <a:r>
              <a:rPr lang="ru-RU" dirty="0"/>
              <a:t>продольная сила, действующая на ось колеса.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8080328" cy="247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147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2656" y="1988840"/>
            <a:ext cx="72008" cy="34993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315200" cy="3539527"/>
          </a:xfrm>
        </p:spPr>
        <p:txBody>
          <a:bodyPr/>
          <a:lstStyle/>
          <a:p>
            <a:r>
              <a:rPr lang="ru-RU" dirty="0"/>
              <a:t> </a:t>
            </a:r>
            <a:r>
              <a:rPr lang="en-US" dirty="0" err="1" smtClean="0"/>
              <a:t>Pz</a:t>
            </a:r>
            <a:r>
              <a:rPr lang="ru-RU" dirty="0" smtClean="0"/>
              <a:t>- </a:t>
            </a:r>
            <a:r>
              <a:rPr lang="ru-RU" dirty="0"/>
              <a:t>вертикальная сила, действующая на ось колеса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Тогда выражение для определения удельных энергетических потерь  с учётом, что </a:t>
            </a:r>
            <a:r>
              <a:rPr lang="ru-RU" dirty="0" smtClean="0"/>
              <a:t>φ=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Pz</a:t>
            </a:r>
            <a:r>
              <a:rPr lang="ru-RU" dirty="0" smtClean="0"/>
              <a:t>, </a:t>
            </a:r>
            <a:r>
              <a:rPr lang="ru-RU" dirty="0"/>
              <a:t>примет вид</a:t>
            </a:r>
            <a:r>
              <a:rPr lang="ru-RU" dirty="0" smtClean="0"/>
              <a:t>: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071" y="2636912"/>
            <a:ext cx="6350918" cy="357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959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2600" y="2060848"/>
            <a:ext cx="144016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7762056" cy="4752569"/>
          </a:xfrm>
        </p:spPr>
        <p:txBody>
          <a:bodyPr/>
          <a:lstStyle/>
          <a:p>
            <a:r>
              <a:rPr lang="ru-RU" dirty="0"/>
              <a:t>Величины входящие в правую часть уравнения, определяются в процессе эксперимента.</a:t>
            </a:r>
          </a:p>
          <a:p>
            <a:r>
              <a:rPr lang="ru-RU" dirty="0"/>
              <a:t>Экспериментальные исследования проводились в разных скоростных режимах (для учёта реологии опорного основания ), при различном числе проходов колеса по колее и разных режимах качения (свободном, ведомом, ведущем, тормозном). Таким образом, для совокупности дорожных условий и режимов движения могут быть получены тягово-энергетические и тягово-сцепные характеристики.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240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6712"/>
            <a:ext cx="7315200" cy="115409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Удельная потеря энергии движителя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3072001"/>
              </p:ext>
            </p:extLst>
          </p:nvPr>
        </p:nvGraphicFramePr>
        <p:xfrm>
          <a:off x="914400" y="2770188"/>
          <a:ext cx="7315200" cy="3538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8713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315200" cy="1154097"/>
          </a:xfrm>
        </p:spPr>
        <p:txBody>
          <a:bodyPr/>
          <a:lstStyle/>
          <a:p>
            <a:r>
              <a:rPr lang="ru-RU" dirty="0" smtClean="0"/>
              <a:t>	Актуальность 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Ближайшим к нам спутником является Луна. Исследование указанного объекта проводится довольно интенсивно, но достаточных сведений, на основании которых можно точно смоделировать все риски и проблемы, которые, например, следует учитывать при анализе перспектив создания обитаемой базы на Луне, до сих пор не имеется, что подтверждается научными диссертационными исследованиями по различным техническим направлениям.</a:t>
            </a:r>
          </a:p>
          <a:p>
            <a:pPr marL="45720" indent="0">
              <a:buNone/>
            </a:pPr>
            <a:r>
              <a:rPr lang="ru-RU" dirty="0"/>
              <a:t> 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8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544715"/>
            <a:ext cx="4593704" cy="1154097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Достаточно сложно сделать выбор при таком большом спектре разнообразия. Универсального движителя для </a:t>
            </a:r>
            <a:r>
              <a:rPr lang="ru-RU" dirty="0" smtClean="0"/>
              <a:t>поверхности Луны не разработано. По результатам сравнительных характеристик в данном исследовании принято решение, что наиболее оптимальным для поверхности Луны является движитель </a:t>
            </a:r>
            <a:r>
              <a:rPr lang="ru-RU" dirty="0"/>
              <a:t>с </a:t>
            </a:r>
            <a:r>
              <a:rPr lang="ru-RU" dirty="0" err="1"/>
              <a:t>грунтозацепами</a:t>
            </a:r>
            <a:r>
              <a:rPr lang="ru-RU" dirty="0"/>
              <a:t> в качестве </a:t>
            </a:r>
            <a:r>
              <a:rPr lang="ru-RU" dirty="0" smtClean="0"/>
              <a:t>сетки, </a:t>
            </a:r>
            <a:r>
              <a:rPr lang="ru-RU" dirty="0"/>
              <a:t>под которыми размещены ленточные </a:t>
            </a:r>
            <a:r>
              <a:rPr lang="ru-RU" dirty="0" smtClean="0"/>
              <a:t>пружины, срабатывающие при </a:t>
            </a:r>
            <a:r>
              <a:rPr lang="ru-RU" dirty="0" err="1" smtClean="0"/>
              <a:t>проминании</a:t>
            </a:r>
            <a:r>
              <a:rPr lang="ru-RU" dirty="0" smtClean="0"/>
              <a:t> сетки в связи с ударами об поверхность спутника.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6742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315200" cy="925997"/>
          </a:xfrm>
        </p:spPr>
        <p:txBody>
          <a:bodyPr/>
          <a:lstStyle/>
          <a:p>
            <a:r>
              <a:rPr lang="ru-RU" dirty="0" smtClean="0"/>
              <a:t>             Список </a:t>
            </a:r>
            <a:r>
              <a:rPr lang="ru-RU" dirty="0"/>
              <a:t>литературы.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315200" cy="525658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err="1" smtClean="0"/>
              <a:t>Кемурджиан</a:t>
            </a:r>
            <a:r>
              <a:rPr lang="ru-RU" dirty="0" smtClean="0"/>
              <a:t> </a:t>
            </a:r>
            <a:r>
              <a:rPr lang="ru-RU" dirty="0"/>
              <a:t>А. Л., Громов В. В. </a:t>
            </a:r>
            <a:r>
              <a:rPr lang="ru-RU" dirty="0" smtClean="0"/>
              <a:t>Планетоходы. 2-е </a:t>
            </a:r>
            <a:r>
              <a:rPr lang="ru-RU" dirty="0"/>
              <a:t>издание, 1993 </a:t>
            </a:r>
            <a:r>
              <a:rPr lang="ru-RU" dirty="0" smtClean="0"/>
              <a:t>г.</a:t>
            </a:r>
          </a:p>
          <a:p>
            <a:pPr lvl="0"/>
            <a:r>
              <a:rPr lang="ru-RU" dirty="0"/>
              <a:t>Денисов А.Н. Компьютерное моделирование фоновых условий в эксперименте GERDA и радиационной обстановки на поверхности Луны. Москва. 2010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Демидова С.И. Лунные метеориты и вещественный состав лунной </a:t>
            </a:r>
            <a:r>
              <a:rPr lang="ru-RU" dirty="0" err="1" smtClean="0"/>
              <a:t>коры.Москва</a:t>
            </a:r>
            <a:r>
              <a:rPr lang="ru-RU" dirty="0"/>
              <a:t>. </a:t>
            </a:r>
            <a:r>
              <a:rPr lang="ru-RU" dirty="0" smtClean="0"/>
              <a:t>2011. </a:t>
            </a:r>
          </a:p>
          <a:p>
            <a:pPr lvl="0"/>
            <a:r>
              <a:rPr lang="ru-RU" dirty="0" smtClean="0"/>
              <a:t>Кузнецов </a:t>
            </a:r>
            <a:r>
              <a:rPr lang="ru-RU" dirty="0"/>
              <a:t>Р.А. Комбинированное радиохимическое определение состава, распределения и формы нахождения элементов в силикатах. Санкт-Петербург, 2011 </a:t>
            </a:r>
            <a:endParaRPr lang="ru-RU" dirty="0" smtClean="0"/>
          </a:p>
          <a:p>
            <a:pPr lvl="0"/>
            <a:r>
              <a:rPr lang="ru-RU" dirty="0"/>
              <a:t>К.В. Лялин. Обоснование основных параметров колесного движителя перекатывающегося типа для горных машин. </a:t>
            </a:r>
            <a:r>
              <a:rPr lang="ru-RU" dirty="0" err="1"/>
              <a:t>Дисс</a:t>
            </a:r>
            <a:r>
              <a:rPr lang="ru-RU" dirty="0"/>
              <a:t>. </a:t>
            </a:r>
            <a:r>
              <a:rPr lang="ru-RU" dirty="0" err="1"/>
              <a:t>исслед</a:t>
            </a:r>
            <a:r>
              <a:rPr lang="ru-RU" dirty="0"/>
              <a:t>. … канд. </a:t>
            </a:r>
            <a:r>
              <a:rPr lang="ru-RU" dirty="0" err="1"/>
              <a:t>техн</a:t>
            </a:r>
            <a:r>
              <a:rPr lang="ru-RU" dirty="0"/>
              <a:t>. наук. Екатеринбург. </a:t>
            </a:r>
            <a:r>
              <a:rPr lang="ru-RU" dirty="0" smtClean="0"/>
              <a:t>2008</a:t>
            </a:r>
          </a:p>
          <a:p>
            <a:pPr lvl="0"/>
            <a:r>
              <a:rPr lang="ru-RU" dirty="0"/>
              <a:t>Карташов А.Б. Разработка крупногабаритных колесных движителей из композиционных материалов на основе стеклопластика. </a:t>
            </a:r>
            <a:r>
              <a:rPr lang="ru-RU" dirty="0" err="1"/>
              <a:t>Дисс</a:t>
            </a:r>
            <a:r>
              <a:rPr lang="ru-RU" dirty="0"/>
              <a:t>. … канд. </a:t>
            </a:r>
            <a:r>
              <a:rPr lang="ru-RU" dirty="0" err="1"/>
              <a:t>техн</a:t>
            </a:r>
            <a:r>
              <a:rPr lang="ru-RU" dirty="0"/>
              <a:t>. наук. Москва. </a:t>
            </a:r>
            <a:r>
              <a:rPr lang="ru-RU" dirty="0" smtClean="0"/>
              <a:t>2010</a:t>
            </a:r>
          </a:p>
          <a:p>
            <a:pPr lvl="0"/>
            <a:r>
              <a:rPr lang="ru-RU" dirty="0" err="1"/>
              <a:t>Махмутов</a:t>
            </a:r>
            <a:r>
              <a:rPr lang="ru-RU" dirty="0"/>
              <a:t> М.М. Повышение тягово-сцепных свойств колесных движителей машинно-тракторных агрегатов. </a:t>
            </a:r>
            <a:r>
              <a:rPr lang="ru-RU" dirty="0" err="1"/>
              <a:t>Дисс</a:t>
            </a:r>
            <a:r>
              <a:rPr lang="ru-RU" dirty="0"/>
              <a:t>. … канд. </a:t>
            </a:r>
            <a:r>
              <a:rPr lang="ru-RU" dirty="0" err="1"/>
              <a:t>техн</a:t>
            </a:r>
            <a:r>
              <a:rPr lang="ru-RU" dirty="0"/>
              <a:t>. наук. Москва. 2011.</a:t>
            </a:r>
          </a:p>
          <a:p>
            <a:pPr lvl="0"/>
            <a:r>
              <a:rPr lang="ru-RU" dirty="0" smtClean="0"/>
              <a:t>Царев </a:t>
            </a:r>
            <a:r>
              <a:rPr lang="ru-RU" dirty="0"/>
              <a:t>В.П. Моделирование колесных движителей, работающих в критических условиях эксплуатации </a:t>
            </a:r>
            <a:r>
              <a:rPr lang="ru-RU" dirty="0" err="1"/>
              <a:t>Дисс</a:t>
            </a:r>
            <a:r>
              <a:rPr lang="ru-RU" dirty="0"/>
              <a:t>. … канд. </a:t>
            </a:r>
            <a:r>
              <a:rPr lang="ru-RU" dirty="0" err="1"/>
              <a:t>техн</a:t>
            </a:r>
            <a:r>
              <a:rPr lang="ru-RU" dirty="0"/>
              <a:t>. наук. Москва. 1998.</a:t>
            </a:r>
            <a:endParaRPr lang="ru-RU" dirty="0" smtClean="0"/>
          </a:p>
          <a:p>
            <a:pPr lvl="0"/>
            <a:r>
              <a:rPr lang="ru-RU" dirty="0"/>
              <a:t>Евгений Кочнев “Там, где кончается асфальт</a:t>
            </a:r>
            <a:r>
              <a:rPr lang="ru-RU" dirty="0" smtClean="0"/>
              <a:t>”.</a:t>
            </a:r>
            <a:endParaRPr lang="ru-RU" dirty="0"/>
          </a:p>
          <a:p>
            <a:pPr marL="45720" lvl="0" indent="0">
              <a:buNone/>
            </a:pPr>
            <a:r>
              <a:rPr lang="ru-RU" dirty="0" smtClean="0"/>
              <a:t>http</a:t>
            </a:r>
            <a:r>
              <a:rPr lang="ru-RU" dirty="0"/>
              <a:t>://epizodsspace.airbase.ru/bibl/tm/1977/10/lunohoy.html</a:t>
            </a:r>
          </a:p>
          <a:p>
            <a:pPr lvl="0"/>
            <a:r>
              <a:rPr lang="ru-RU" dirty="0"/>
              <a:t>Интернет-словарь:</a:t>
            </a:r>
          </a:p>
          <a:p>
            <a:pPr marL="45720" lvl="0" indent="0">
              <a:buNone/>
            </a:pPr>
            <a:r>
              <a:rPr lang="ru-RU" dirty="0"/>
              <a:t>http://wordhelp.ru/word/%D0%B4%D0%B2%D0%B8%D0%B6%D0%B8%D1%82%D0%B5%D0%BB%D1%8C</a:t>
            </a:r>
          </a:p>
          <a:p>
            <a:pPr lvl="0"/>
            <a:endParaRPr lang="ru-RU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0780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556792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Постановка </a:t>
            </a:r>
            <a:r>
              <a:rPr lang="ru-RU" dirty="0"/>
              <a:t>проблемы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 учетом состава и строения рельефа Луны необходимо для транспортировки грузов по ее поверхности применять устройства с характеристиками, обеспечивающими оптимальное соотношение скорости и устойчивости.</a:t>
            </a:r>
          </a:p>
        </p:txBody>
      </p:sp>
    </p:spTree>
    <p:extLst>
      <p:ext uri="{BB962C8B-B14F-4D97-AF65-F5344CB8AC3E}">
        <p14:creationId xmlns:p14="http://schemas.microsoft.com/office/powerpoint/2010/main" val="37430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	</a:t>
            </a:r>
            <a:r>
              <a:rPr lang="ru-RU" dirty="0" smtClean="0"/>
              <a:t>		</a:t>
            </a:r>
            <a:r>
              <a:rPr lang="ru-RU" b="1" dirty="0" smtClean="0"/>
              <a:t>Цель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Целью работы является выявление возможностей </a:t>
            </a:r>
            <a:r>
              <a:rPr lang="ru-RU" dirty="0" smtClean="0"/>
              <a:t>совершенствования </a:t>
            </a:r>
            <a:r>
              <a:rPr lang="ru-RU" dirty="0"/>
              <a:t>колесных движителей лунохода путем оптимизации их конструктивных параметров.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11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		Основные </a:t>
            </a:r>
            <a:r>
              <a:rPr lang="ru-RU" b="1" dirty="0"/>
              <a:t>задачи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Основными задачами исследования являются:</a:t>
            </a:r>
          </a:p>
          <a:p>
            <a:pPr lvl="0"/>
            <a:r>
              <a:rPr lang="ru-RU" dirty="0" smtClean="0"/>
              <a:t>1) анализ </a:t>
            </a:r>
            <a:r>
              <a:rPr lang="ru-RU" dirty="0"/>
              <a:t>развития моделей колесных движителей для Лунохода;</a:t>
            </a:r>
          </a:p>
          <a:p>
            <a:r>
              <a:rPr lang="ru-RU" dirty="0"/>
              <a:t>2) теоретическое обоснование приоритетности использования колесного движителя;</a:t>
            </a:r>
          </a:p>
          <a:p>
            <a:r>
              <a:rPr lang="ru-RU" dirty="0"/>
              <a:t>3) экспериментальные исследования с целью определения адекватности конструктивных параметров колесного движителя </a:t>
            </a:r>
            <a:r>
              <a:rPr lang="ru-RU" dirty="0" smtClean="0"/>
              <a:t>лунохода</a:t>
            </a:r>
            <a:r>
              <a:rPr lang="ru-RU" dirty="0"/>
              <a:t>;</a:t>
            </a:r>
          </a:p>
          <a:p>
            <a:r>
              <a:rPr lang="ru-RU" dirty="0"/>
              <a:t>4) Окончательный выбор движителя для лунохода.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40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8681"/>
            <a:ext cx="7315200" cy="2150132"/>
          </a:xfrm>
        </p:spPr>
        <p:txBody>
          <a:bodyPr>
            <a:normAutofit/>
          </a:bodyPr>
          <a:lstStyle/>
          <a:p>
            <a:r>
              <a:rPr lang="ru-RU" sz="3200" b="1" dirty="0"/>
              <a:t>Методы решения основных задач.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работе использовались элементы системного подхода и аналитико-экспериментальные методы. В основу аналитических методов были включены закономерности и приемы классической теоретической механики, физика деформируемого тела.</a:t>
            </a:r>
          </a:p>
        </p:txBody>
      </p:sp>
    </p:spTree>
    <p:extLst>
      <p:ext uri="{BB962C8B-B14F-4D97-AF65-F5344CB8AC3E}">
        <p14:creationId xmlns:p14="http://schemas.microsoft.com/office/powerpoint/2010/main" val="18098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Разработанность исследуемой модели.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Обоснование основных параметров колесного движителя перекатывающегося типа для горных машин было предметом исследования Лялина К.В</a:t>
            </a:r>
            <a:r>
              <a:rPr lang="ru-RU" dirty="0" smtClean="0"/>
              <a:t>.</a:t>
            </a:r>
            <a:r>
              <a:rPr lang="ru-RU" dirty="0"/>
              <a:t> Вопрос повышения тягово-сцепных свойств колесных движителей машинно-тракторных агрегатов рассматривался </a:t>
            </a:r>
            <a:r>
              <a:rPr lang="ru-RU" dirty="0" err="1"/>
              <a:t>Махмутовым</a:t>
            </a:r>
            <a:r>
              <a:rPr lang="ru-RU" dirty="0"/>
              <a:t> </a:t>
            </a:r>
            <a:r>
              <a:rPr lang="ru-RU" dirty="0" smtClean="0"/>
              <a:t>М.М</a:t>
            </a:r>
            <a:r>
              <a:rPr lang="en-US" dirty="0" smtClean="0"/>
              <a:t>. </a:t>
            </a:r>
            <a:r>
              <a:rPr lang="ru-RU" dirty="0"/>
              <a:t>Системного исследования по моделированию колесных движителей для их применения в условиях иных космических тел, в том числе, Луны, не проводилось. 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4148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	</a:t>
            </a:r>
            <a:r>
              <a:rPr lang="ru-RU" b="1" dirty="0" smtClean="0"/>
              <a:t>Понятие </a:t>
            </a:r>
            <a:r>
              <a:rPr lang="ru-RU" b="1" dirty="0"/>
              <a:t>движителя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Движитель – это устройство для преобразования энергии природного источника или механического двигателя в полезную работу, обеспечивающую движение транспортных сред. Данное устройство относится к составной части машин, но также может являться конструктивным элементом двигателя. Существуют разнообразные виды движителей и их применение, но предметом данного исследования является применение колёсных движителей ни иных космических телах, а </a:t>
            </a:r>
            <a:r>
              <a:rPr lang="ru-RU" dirty="0" smtClean="0"/>
              <a:t>конкретно - </a:t>
            </a:r>
            <a:r>
              <a:rPr lang="ru-RU" dirty="0"/>
              <a:t>на Луне.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9922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268" y="116632"/>
            <a:ext cx="8532440" cy="1154097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История создания движителей для лунохода.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73171" y="764704"/>
            <a:ext cx="4809728" cy="4176504"/>
          </a:xfrm>
        </p:spPr>
        <p:txBody>
          <a:bodyPr/>
          <a:lstStyle/>
          <a:p>
            <a:r>
              <a:rPr lang="ru-RU" dirty="0"/>
              <a:t>С середины двадцатого века проводимые в СССР и США работы по созданию машин для передвижения по Луне и другим планетам способствовали появлению на свет необычных конструкций колесного движителя. Лучшим вариантом ходовой части космического вездехода стали движители советских луноходов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56792"/>
            <a:ext cx="5004048" cy="5266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3186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325</TotalTime>
  <Words>1090</Words>
  <Application>Microsoft Office PowerPoint</Application>
  <PresentationFormat>Экран (4:3)</PresentationFormat>
  <Paragraphs>66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Wingdings</vt:lpstr>
      <vt:lpstr>Перспектива</vt:lpstr>
      <vt:lpstr>Выбор колёсного движителя для лунохода.</vt:lpstr>
      <vt:lpstr> Актуальность темы</vt:lpstr>
      <vt:lpstr> Постановка проблемы </vt:lpstr>
      <vt:lpstr>   Цель </vt:lpstr>
      <vt:lpstr>  Основные задачи </vt:lpstr>
      <vt:lpstr>Методы решения основных задач. </vt:lpstr>
      <vt:lpstr>Разработанность исследуемой модели. </vt:lpstr>
      <vt:lpstr> Понятие движителя </vt:lpstr>
      <vt:lpstr>История создания движителей для лунохода. </vt:lpstr>
      <vt:lpstr>Презентация PowerPoint</vt:lpstr>
      <vt:lpstr>Варианты движителей для лунохода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Обоснование экспериментального исследования</vt:lpstr>
      <vt:lpstr>Презентация PowerPoint</vt:lpstr>
      <vt:lpstr>Презентация PowerPoint</vt:lpstr>
      <vt:lpstr>Удельная потеря энергии движителя</vt:lpstr>
      <vt:lpstr>Вывод</vt:lpstr>
      <vt:lpstr>             Список литературы.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 колёсного движителя для лунохода.</dc:title>
  <dc:creator>Юля</dc:creator>
  <cp:lastModifiedBy>Yuriy</cp:lastModifiedBy>
  <cp:revision>15</cp:revision>
  <dcterms:created xsi:type="dcterms:W3CDTF">2017-02-25T08:37:06Z</dcterms:created>
  <dcterms:modified xsi:type="dcterms:W3CDTF">2017-12-24T17:05:08Z</dcterms:modified>
</cp:coreProperties>
</file>