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61" r:id="rId2"/>
  </p:sldMasterIdLst>
  <p:sldIdLst>
    <p:sldId id="256" r:id="rId3"/>
    <p:sldId id="264" r:id="rId4"/>
    <p:sldId id="266" r:id="rId5"/>
    <p:sldId id="267" r:id="rId6"/>
    <p:sldId id="265" r:id="rId7"/>
    <p:sldId id="271" r:id="rId8"/>
    <p:sldId id="272" r:id="rId9"/>
    <p:sldId id="257" r:id="rId10"/>
    <p:sldId id="258" r:id="rId11"/>
    <p:sldId id="259" r:id="rId12"/>
    <p:sldId id="260" r:id="rId13"/>
    <p:sldId id="261" r:id="rId14"/>
    <p:sldId id="262" r:id="rId15"/>
    <p:sldId id="263" r:id="rId16"/>
    <p:sldId id="273" r:id="rId17"/>
    <p:sldId id="274" r:id="rId18"/>
    <p:sldId id="283" r:id="rId19"/>
    <p:sldId id="276" r:id="rId20"/>
    <p:sldId id="277" r:id="rId21"/>
    <p:sldId id="278" r:id="rId22"/>
    <p:sldId id="279" r:id="rId23"/>
    <p:sldId id="280" r:id="rId24"/>
    <p:sldId id="281" r:id="rId2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38B1855-1B75-4FBE-930C-398BA8C253C6}" styleName="Стиль из темы 2 - акцент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18603FDC-E32A-4AB5-989C-0864C3EAD2B8}" styleName="Стиль из темы 2 - акцент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2"/>
          <p:cNvGrpSpPr>
            <a:grpSpLocks/>
          </p:cNvGrpSpPr>
          <p:nvPr/>
        </p:nvGrpSpPr>
        <p:grpSpPr bwMode="auto">
          <a:xfrm>
            <a:off x="0" y="6350"/>
            <a:ext cx="9140825" cy="6851650"/>
            <a:chOff x="0" y="4"/>
            <a:chExt cx="5758" cy="4316"/>
          </a:xfrm>
        </p:grpSpPr>
        <p:grpSp>
          <p:nvGrpSpPr>
            <p:cNvPr id="7171" name="Group 3"/>
            <p:cNvGrpSpPr>
              <a:grpSpLocks/>
            </p:cNvGrpSpPr>
            <p:nvPr/>
          </p:nvGrpSpPr>
          <p:grpSpPr bwMode="auto">
            <a:xfrm>
              <a:off x="0" y="1161"/>
              <a:ext cx="5758" cy="3159"/>
              <a:chOff x="0" y="1161"/>
              <a:chExt cx="5758" cy="3159"/>
            </a:xfrm>
          </p:grpSpPr>
          <p:sp>
            <p:nvSpPr>
              <p:cNvPr id="7172" name="Freeform 4"/>
              <p:cNvSpPr>
                <a:spLocks/>
              </p:cNvSpPr>
              <p:nvPr/>
            </p:nvSpPr>
            <p:spPr bwMode="hidden">
              <a:xfrm>
                <a:off x="558" y="1161"/>
                <a:ext cx="5200" cy="3159"/>
              </a:xfrm>
              <a:custGeom>
                <a:avLst/>
                <a:gdLst/>
                <a:ahLst/>
                <a:cxnLst>
                  <a:cxn ang="0">
                    <a:pos x="0" y="3159"/>
                  </a:cxn>
                  <a:cxn ang="0">
                    <a:pos x="5184" y="3159"/>
                  </a:cxn>
                  <a:cxn ang="0">
                    <a:pos x="5184" y="0"/>
                  </a:cxn>
                  <a:cxn ang="0">
                    <a:pos x="0" y="0"/>
                  </a:cxn>
                  <a:cxn ang="0">
                    <a:pos x="0" y="3159"/>
                  </a:cxn>
                  <a:cxn ang="0">
                    <a:pos x="0" y="3159"/>
                  </a:cxn>
                </a:cxnLst>
                <a:rect l="0" t="0" r="r" b="b"/>
                <a:pathLst>
                  <a:path w="5184" h="3159">
                    <a:moveTo>
                      <a:pt x="0" y="3159"/>
                    </a:moveTo>
                    <a:lnTo>
                      <a:pt x="5184" y="3159"/>
                    </a:lnTo>
                    <a:lnTo>
                      <a:pt x="5184" y="0"/>
                    </a:lnTo>
                    <a:lnTo>
                      <a:pt x="0" y="0"/>
                    </a:lnTo>
                    <a:lnTo>
                      <a:pt x="0" y="3159"/>
                    </a:lnTo>
                    <a:lnTo>
                      <a:pt x="0" y="3159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173" name="Freeform 5"/>
              <p:cNvSpPr>
                <a:spLocks/>
              </p:cNvSpPr>
              <p:nvPr/>
            </p:nvSpPr>
            <p:spPr bwMode="hidden">
              <a:xfrm>
                <a:off x="0" y="1161"/>
                <a:ext cx="558" cy="315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159"/>
                  </a:cxn>
                  <a:cxn ang="0">
                    <a:pos x="556" y="3159"/>
                  </a:cxn>
                  <a:cxn ang="0">
                    <a:pos x="556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556" h="3159">
                    <a:moveTo>
                      <a:pt x="0" y="0"/>
                    </a:moveTo>
                    <a:lnTo>
                      <a:pt x="0" y="3159"/>
                    </a:lnTo>
                    <a:lnTo>
                      <a:pt x="556" y="3159"/>
                    </a:lnTo>
                    <a:lnTo>
                      <a:pt x="556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7174" name="Freeform 6"/>
            <p:cNvSpPr>
              <a:spLocks/>
            </p:cNvSpPr>
            <p:nvPr/>
          </p:nvSpPr>
          <p:spPr bwMode="ltGray">
            <a:xfrm>
              <a:off x="552" y="951"/>
              <a:ext cx="12" cy="4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20"/>
                </a:cxn>
                <a:cxn ang="0">
                  <a:pos x="12" y="42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" h="420">
                  <a:moveTo>
                    <a:pt x="0" y="0"/>
                  </a:moveTo>
                  <a:lnTo>
                    <a:pt x="0" y="420"/>
                  </a:lnTo>
                  <a:lnTo>
                    <a:pt x="12" y="42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hlink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75" name="Freeform 7"/>
            <p:cNvSpPr>
              <a:spLocks/>
            </p:cNvSpPr>
            <p:nvPr/>
          </p:nvSpPr>
          <p:spPr bwMode="ltGray">
            <a:xfrm>
              <a:off x="767" y="1155"/>
              <a:ext cx="252" cy="12"/>
            </a:xfrm>
            <a:custGeom>
              <a:avLst/>
              <a:gdLst/>
              <a:ahLst/>
              <a:cxnLst>
                <a:cxn ang="0">
                  <a:pos x="251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51" y="12"/>
                </a:cxn>
                <a:cxn ang="0">
                  <a:pos x="251" y="0"/>
                </a:cxn>
                <a:cxn ang="0">
                  <a:pos x="251" y="0"/>
                </a:cxn>
              </a:cxnLst>
              <a:rect l="0" t="0" r="r" b="b"/>
              <a:pathLst>
                <a:path w="251" h="12">
                  <a:moveTo>
                    <a:pt x="251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251" y="12"/>
                  </a:lnTo>
                  <a:lnTo>
                    <a:pt x="251" y="0"/>
                  </a:lnTo>
                  <a:lnTo>
                    <a:pt x="25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76" name="Freeform 8"/>
            <p:cNvSpPr>
              <a:spLocks/>
            </p:cNvSpPr>
            <p:nvPr/>
          </p:nvSpPr>
          <p:spPr bwMode="ltGray">
            <a:xfrm>
              <a:off x="0" y="1155"/>
              <a:ext cx="351" cy="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51" y="12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" h="12">
                  <a:moveTo>
                    <a:pt x="0" y="0"/>
                  </a:moveTo>
                  <a:lnTo>
                    <a:pt x="0" y="12"/>
                  </a:lnTo>
                  <a:lnTo>
                    <a:pt x="251" y="12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7177" name="Group 9"/>
            <p:cNvGrpSpPr>
              <a:grpSpLocks/>
            </p:cNvGrpSpPr>
            <p:nvPr/>
          </p:nvGrpSpPr>
          <p:grpSpPr bwMode="auto">
            <a:xfrm>
              <a:off x="348" y="4"/>
              <a:ext cx="5410" cy="4316"/>
              <a:chOff x="348" y="4"/>
              <a:chExt cx="5410" cy="4316"/>
            </a:xfrm>
          </p:grpSpPr>
          <p:sp>
            <p:nvSpPr>
              <p:cNvPr id="7178" name="Freeform 10"/>
              <p:cNvSpPr>
                <a:spLocks/>
              </p:cNvSpPr>
              <p:nvPr/>
            </p:nvSpPr>
            <p:spPr bwMode="ltGray">
              <a:xfrm>
                <a:off x="552" y="4"/>
                <a:ext cx="12" cy="695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695"/>
                  </a:cxn>
                  <a:cxn ang="0">
                    <a:pos x="12" y="695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695">
                    <a:moveTo>
                      <a:pt x="12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12" y="695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179" name="Freeform 11"/>
              <p:cNvSpPr>
                <a:spLocks/>
              </p:cNvSpPr>
              <p:nvPr/>
            </p:nvSpPr>
            <p:spPr bwMode="ltGray">
              <a:xfrm>
                <a:off x="552" y="1623"/>
                <a:ext cx="12" cy="2697"/>
              </a:xfrm>
              <a:custGeom>
                <a:avLst/>
                <a:gdLst/>
                <a:ahLst/>
                <a:cxnLst>
                  <a:cxn ang="0">
                    <a:pos x="0" y="2697"/>
                  </a:cxn>
                  <a:cxn ang="0">
                    <a:pos x="12" y="2697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697"/>
                  </a:cxn>
                  <a:cxn ang="0">
                    <a:pos x="0" y="2697"/>
                  </a:cxn>
                </a:cxnLst>
                <a:rect l="0" t="0" r="r" b="b"/>
                <a:pathLst>
                  <a:path w="12" h="2697">
                    <a:moveTo>
                      <a:pt x="0" y="2697"/>
                    </a:moveTo>
                    <a:lnTo>
                      <a:pt x="12" y="2697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697"/>
                    </a:lnTo>
                    <a:lnTo>
                      <a:pt x="0" y="269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180" name="Freeform 12"/>
              <p:cNvSpPr>
                <a:spLocks/>
              </p:cNvSpPr>
              <p:nvPr/>
            </p:nvSpPr>
            <p:spPr bwMode="ltGray">
              <a:xfrm>
                <a:off x="1019" y="1155"/>
                <a:ext cx="4739" cy="12"/>
              </a:xfrm>
              <a:custGeom>
                <a:avLst/>
                <a:gdLst/>
                <a:ahLst/>
                <a:cxnLst>
                  <a:cxn ang="0">
                    <a:pos x="4724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4724" y="12"/>
                  </a:cxn>
                  <a:cxn ang="0">
                    <a:pos x="4724" y="0"/>
                  </a:cxn>
                  <a:cxn ang="0">
                    <a:pos x="4724" y="0"/>
                  </a:cxn>
                </a:cxnLst>
                <a:rect l="0" t="0" r="r" b="b"/>
                <a:pathLst>
                  <a:path w="4724" h="12">
                    <a:moveTo>
                      <a:pt x="4724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4724" y="12"/>
                    </a:lnTo>
                    <a:lnTo>
                      <a:pt x="4724" y="0"/>
                    </a:lnTo>
                    <a:lnTo>
                      <a:pt x="47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181" name="Freeform 13"/>
              <p:cNvSpPr>
                <a:spLocks/>
              </p:cNvSpPr>
              <p:nvPr/>
            </p:nvSpPr>
            <p:spPr bwMode="ltGray">
              <a:xfrm>
                <a:off x="552" y="1371"/>
                <a:ext cx="12" cy="252"/>
              </a:xfrm>
              <a:custGeom>
                <a:avLst/>
                <a:gdLst/>
                <a:ahLst/>
                <a:cxnLst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0" y="252"/>
                  </a:cxn>
                </a:cxnLst>
                <a:rect l="0" t="0" r="r" b="b"/>
                <a:pathLst>
                  <a:path w="12" h="252">
                    <a:moveTo>
                      <a:pt x="0" y="252"/>
                    </a:moveTo>
                    <a:lnTo>
                      <a:pt x="12" y="252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52"/>
                    </a:lnTo>
                    <a:lnTo>
                      <a:pt x="0" y="25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182" name="Freeform 14"/>
              <p:cNvSpPr>
                <a:spLocks/>
              </p:cNvSpPr>
              <p:nvPr/>
            </p:nvSpPr>
            <p:spPr bwMode="ltGray">
              <a:xfrm>
                <a:off x="552" y="699"/>
                <a:ext cx="12" cy="252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252">
                    <a:moveTo>
                      <a:pt x="12" y="0"/>
                    </a:moveTo>
                    <a:lnTo>
                      <a:pt x="0" y="0"/>
                    </a:lnTo>
                    <a:lnTo>
                      <a:pt x="0" y="252"/>
                    </a:lnTo>
                    <a:lnTo>
                      <a:pt x="12" y="252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183" name="Freeform 15"/>
              <p:cNvSpPr>
                <a:spLocks/>
              </p:cNvSpPr>
              <p:nvPr/>
            </p:nvSpPr>
            <p:spPr bwMode="ltGray">
              <a:xfrm>
                <a:off x="348" y="1155"/>
                <a:ext cx="419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18" y="12"/>
                  </a:cxn>
                  <a:cxn ang="0">
                    <a:pos x="418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418" h="12">
                    <a:moveTo>
                      <a:pt x="0" y="0"/>
                    </a:moveTo>
                    <a:lnTo>
                      <a:pt x="0" y="12"/>
                    </a:lnTo>
                    <a:lnTo>
                      <a:pt x="418" y="12"/>
                    </a:lnTo>
                    <a:lnTo>
                      <a:pt x="41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7184" name="Rectangle 16"/>
          <p:cNvSpPr>
            <a:spLocks noGrp="1" noChangeArrowheads="1"/>
          </p:cNvSpPr>
          <p:nvPr>
            <p:ph type="ctrTitle" sz="quarter"/>
          </p:nvPr>
        </p:nvSpPr>
        <p:spPr>
          <a:xfrm>
            <a:off x="1066800" y="1997075"/>
            <a:ext cx="7086600" cy="1431925"/>
          </a:xfrm>
        </p:spPr>
        <p:txBody>
          <a:bodyPr anchor="b"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7185" name="Rectangle 1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066800" y="3886200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7186" name="Rectangle 18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187" name="Rectangle 19"/>
          <p:cNvSpPr>
            <a:spLocks noGrp="1" noChangeArrowheads="1"/>
          </p:cNvSpPr>
          <p:nvPr>
            <p:ph type="ftr" sz="quarter" idx="3"/>
          </p:nvPr>
        </p:nvSpPr>
        <p:spPr>
          <a:xfrm>
            <a:off x="33528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188" name="Rectangle 2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BA167C3-0866-4108-8DF8-EC35BA98B29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81DB6E-7B9F-4665-8394-AFDE6F5E94A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24650" y="304800"/>
            <a:ext cx="1885950" cy="5791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066800" y="304800"/>
            <a:ext cx="5505450" cy="5791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577979-58D2-4244-A7B2-444E2316054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535017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406646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295572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957129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693018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6679620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730877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084049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0BE6B-41E6-4C8D-BCCC-C01923821EB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1545458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2717902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258754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56CF54-A57C-427E-AA16-E95EF229654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66800" y="1981200"/>
            <a:ext cx="36957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14900" y="1981200"/>
            <a:ext cx="36957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816C75-87CA-4BAA-9AAA-695318ADD90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CA5B52-F482-4F33-A666-95D6C9A5434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5B2C33-1F30-4BFE-85DF-168498E8A24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B5AB26-E6D9-459E-8CBC-94BC945699E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30DDE8-6FA6-44A6-A482-274DC4E947A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5DE75A-2635-474C-98BF-74FFD30D10B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>
            <a:grpSpLocks/>
          </p:cNvGrpSpPr>
          <p:nvPr/>
        </p:nvGrpSpPr>
        <p:grpSpPr bwMode="auto">
          <a:xfrm>
            <a:off x="0" y="6350"/>
            <a:ext cx="9140825" cy="6851650"/>
            <a:chOff x="0" y="4"/>
            <a:chExt cx="5758" cy="4316"/>
          </a:xfrm>
        </p:grpSpPr>
        <p:sp>
          <p:nvSpPr>
            <p:cNvPr id="6147" name="Freeform 3"/>
            <p:cNvSpPr>
              <a:spLocks/>
            </p:cNvSpPr>
            <p:nvPr/>
          </p:nvSpPr>
          <p:spPr bwMode="hidden">
            <a:xfrm>
              <a:off x="558" y="1161"/>
              <a:ext cx="5200" cy="3159"/>
            </a:xfrm>
            <a:custGeom>
              <a:avLst/>
              <a:gdLst/>
              <a:ahLst/>
              <a:cxnLst>
                <a:cxn ang="0">
                  <a:pos x="0" y="3159"/>
                </a:cxn>
                <a:cxn ang="0">
                  <a:pos x="5184" y="3159"/>
                </a:cxn>
                <a:cxn ang="0">
                  <a:pos x="5184" y="0"/>
                </a:cxn>
                <a:cxn ang="0">
                  <a:pos x="0" y="0"/>
                </a:cxn>
                <a:cxn ang="0">
                  <a:pos x="0" y="3159"/>
                </a:cxn>
                <a:cxn ang="0">
                  <a:pos x="0" y="3159"/>
                </a:cxn>
              </a:cxnLst>
              <a:rect l="0" t="0" r="r" b="b"/>
              <a:pathLst>
                <a:path w="5184" h="3159">
                  <a:moveTo>
                    <a:pt x="0" y="3159"/>
                  </a:moveTo>
                  <a:lnTo>
                    <a:pt x="5184" y="3159"/>
                  </a:lnTo>
                  <a:lnTo>
                    <a:pt x="5184" y="0"/>
                  </a:lnTo>
                  <a:lnTo>
                    <a:pt x="0" y="0"/>
                  </a:lnTo>
                  <a:lnTo>
                    <a:pt x="0" y="3159"/>
                  </a:lnTo>
                  <a:lnTo>
                    <a:pt x="0" y="315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48" name="Freeform 4"/>
            <p:cNvSpPr>
              <a:spLocks/>
            </p:cNvSpPr>
            <p:nvPr/>
          </p:nvSpPr>
          <p:spPr bwMode="hidden">
            <a:xfrm>
              <a:off x="0" y="1161"/>
              <a:ext cx="558" cy="315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159"/>
                </a:cxn>
                <a:cxn ang="0">
                  <a:pos x="556" y="3159"/>
                </a:cxn>
                <a:cxn ang="0">
                  <a:pos x="55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56" h="3159">
                  <a:moveTo>
                    <a:pt x="0" y="0"/>
                  </a:moveTo>
                  <a:lnTo>
                    <a:pt x="0" y="3159"/>
                  </a:lnTo>
                  <a:lnTo>
                    <a:pt x="556" y="3159"/>
                  </a:lnTo>
                  <a:lnTo>
                    <a:pt x="55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6149" name="Group 5"/>
            <p:cNvGrpSpPr>
              <a:grpSpLocks/>
            </p:cNvGrpSpPr>
            <p:nvPr userDrawn="1"/>
          </p:nvGrpSpPr>
          <p:grpSpPr bwMode="auto">
            <a:xfrm>
              <a:off x="0" y="4"/>
              <a:ext cx="5758" cy="4316"/>
              <a:chOff x="0" y="4"/>
              <a:chExt cx="5758" cy="4316"/>
            </a:xfrm>
          </p:grpSpPr>
          <p:sp>
            <p:nvSpPr>
              <p:cNvPr id="6150" name="Freeform 6"/>
              <p:cNvSpPr>
                <a:spLocks/>
              </p:cNvSpPr>
              <p:nvPr/>
            </p:nvSpPr>
            <p:spPr bwMode="ltGray">
              <a:xfrm>
                <a:off x="552" y="4"/>
                <a:ext cx="12" cy="695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695"/>
                  </a:cxn>
                  <a:cxn ang="0">
                    <a:pos x="12" y="695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695">
                    <a:moveTo>
                      <a:pt x="12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12" y="695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51" name="Freeform 7"/>
              <p:cNvSpPr>
                <a:spLocks/>
              </p:cNvSpPr>
              <p:nvPr/>
            </p:nvSpPr>
            <p:spPr bwMode="ltGray">
              <a:xfrm>
                <a:off x="552" y="1623"/>
                <a:ext cx="12" cy="2697"/>
              </a:xfrm>
              <a:custGeom>
                <a:avLst/>
                <a:gdLst/>
                <a:ahLst/>
                <a:cxnLst>
                  <a:cxn ang="0">
                    <a:pos x="0" y="2697"/>
                  </a:cxn>
                  <a:cxn ang="0">
                    <a:pos x="12" y="2697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697"/>
                  </a:cxn>
                  <a:cxn ang="0">
                    <a:pos x="0" y="2697"/>
                  </a:cxn>
                </a:cxnLst>
                <a:rect l="0" t="0" r="r" b="b"/>
                <a:pathLst>
                  <a:path w="12" h="2697">
                    <a:moveTo>
                      <a:pt x="0" y="2697"/>
                    </a:moveTo>
                    <a:lnTo>
                      <a:pt x="12" y="2697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697"/>
                    </a:lnTo>
                    <a:lnTo>
                      <a:pt x="0" y="269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52" name="Freeform 8"/>
              <p:cNvSpPr>
                <a:spLocks/>
              </p:cNvSpPr>
              <p:nvPr/>
            </p:nvSpPr>
            <p:spPr bwMode="ltGray">
              <a:xfrm>
                <a:off x="1019" y="1155"/>
                <a:ext cx="4739" cy="12"/>
              </a:xfrm>
              <a:custGeom>
                <a:avLst/>
                <a:gdLst/>
                <a:ahLst/>
                <a:cxnLst>
                  <a:cxn ang="0">
                    <a:pos x="4724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4724" y="12"/>
                  </a:cxn>
                  <a:cxn ang="0">
                    <a:pos x="4724" y="0"/>
                  </a:cxn>
                  <a:cxn ang="0">
                    <a:pos x="4724" y="0"/>
                  </a:cxn>
                </a:cxnLst>
                <a:rect l="0" t="0" r="r" b="b"/>
                <a:pathLst>
                  <a:path w="4724" h="12">
                    <a:moveTo>
                      <a:pt x="4724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4724" y="12"/>
                    </a:lnTo>
                    <a:lnTo>
                      <a:pt x="4724" y="0"/>
                    </a:lnTo>
                    <a:lnTo>
                      <a:pt x="47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53" name="Freeform 9"/>
              <p:cNvSpPr>
                <a:spLocks/>
              </p:cNvSpPr>
              <p:nvPr/>
            </p:nvSpPr>
            <p:spPr bwMode="ltGray">
              <a:xfrm>
                <a:off x="552" y="1371"/>
                <a:ext cx="12" cy="252"/>
              </a:xfrm>
              <a:custGeom>
                <a:avLst/>
                <a:gdLst/>
                <a:ahLst/>
                <a:cxnLst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0" y="252"/>
                  </a:cxn>
                </a:cxnLst>
                <a:rect l="0" t="0" r="r" b="b"/>
                <a:pathLst>
                  <a:path w="12" h="252">
                    <a:moveTo>
                      <a:pt x="0" y="252"/>
                    </a:moveTo>
                    <a:lnTo>
                      <a:pt x="12" y="252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52"/>
                    </a:lnTo>
                    <a:lnTo>
                      <a:pt x="0" y="25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54" name="Freeform 10"/>
              <p:cNvSpPr>
                <a:spLocks/>
              </p:cNvSpPr>
              <p:nvPr/>
            </p:nvSpPr>
            <p:spPr bwMode="ltGray">
              <a:xfrm>
                <a:off x="552" y="699"/>
                <a:ext cx="12" cy="252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252">
                    <a:moveTo>
                      <a:pt x="12" y="0"/>
                    </a:moveTo>
                    <a:lnTo>
                      <a:pt x="0" y="0"/>
                    </a:lnTo>
                    <a:lnTo>
                      <a:pt x="0" y="252"/>
                    </a:lnTo>
                    <a:lnTo>
                      <a:pt x="12" y="252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55" name="Freeform 11"/>
              <p:cNvSpPr>
                <a:spLocks/>
              </p:cNvSpPr>
              <p:nvPr/>
            </p:nvSpPr>
            <p:spPr bwMode="ltGray">
              <a:xfrm>
                <a:off x="552" y="951"/>
                <a:ext cx="12" cy="4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420"/>
                  </a:cxn>
                  <a:cxn ang="0">
                    <a:pos x="12" y="42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2" h="420">
                    <a:moveTo>
                      <a:pt x="0" y="0"/>
                    </a:moveTo>
                    <a:lnTo>
                      <a:pt x="0" y="420"/>
                    </a:lnTo>
                    <a:lnTo>
                      <a:pt x="12" y="42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56" name="Freeform 12"/>
              <p:cNvSpPr>
                <a:spLocks/>
              </p:cNvSpPr>
              <p:nvPr/>
            </p:nvSpPr>
            <p:spPr bwMode="ltGray">
              <a:xfrm>
                <a:off x="0" y="1155"/>
                <a:ext cx="351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251" y="12"/>
                  </a:cxn>
                  <a:cxn ang="0">
                    <a:pos x="251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251" h="12">
                    <a:moveTo>
                      <a:pt x="0" y="0"/>
                    </a:moveTo>
                    <a:lnTo>
                      <a:pt x="0" y="12"/>
                    </a:lnTo>
                    <a:lnTo>
                      <a:pt x="251" y="12"/>
                    </a:lnTo>
                    <a:lnTo>
                      <a:pt x="251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57" name="Freeform 13"/>
              <p:cNvSpPr>
                <a:spLocks/>
              </p:cNvSpPr>
              <p:nvPr/>
            </p:nvSpPr>
            <p:spPr bwMode="ltGray">
              <a:xfrm>
                <a:off x="767" y="1155"/>
                <a:ext cx="252" cy="12"/>
              </a:xfrm>
              <a:custGeom>
                <a:avLst/>
                <a:gdLst/>
                <a:ahLst/>
                <a:cxnLst>
                  <a:cxn ang="0">
                    <a:pos x="251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251" y="12"/>
                  </a:cxn>
                  <a:cxn ang="0">
                    <a:pos x="251" y="0"/>
                  </a:cxn>
                  <a:cxn ang="0">
                    <a:pos x="251" y="0"/>
                  </a:cxn>
                </a:cxnLst>
                <a:rect l="0" t="0" r="r" b="b"/>
                <a:pathLst>
                  <a:path w="251" h="12">
                    <a:moveTo>
                      <a:pt x="251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251" y="12"/>
                    </a:lnTo>
                    <a:lnTo>
                      <a:pt x="251" y="0"/>
                    </a:lnTo>
                    <a:lnTo>
                      <a:pt x="25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58" name="Freeform 14"/>
              <p:cNvSpPr>
                <a:spLocks/>
              </p:cNvSpPr>
              <p:nvPr/>
            </p:nvSpPr>
            <p:spPr bwMode="ltGray">
              <a:xfrm>
                <a:off x="348" y="1155"/>
                <a:ext cx="419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18" y="12"/>
                  </a:cxn>
                  <a:cxn ang="0">
                    <a:pos x="418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418" h="12">
                    <a:moveTo>
                      <a:pt x="0" y="0"/>
                    </a:moveTo>
                    <a:lnTo>
                      <a:pt x="0" y="12"/>
                    </a:lnTo>
                    <a:lnTo>
                      <a:pt x="418" y="12"/>
                    </a:lnTo>
                    <a:lnTo>
                      <a:pt x="41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6159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304800"/>
            <a:ext cx="7543800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160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981200"/>
            <a:ext cx="75438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161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66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6162" name="Rectangle 1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6163" name="Rectangle 1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438A2B39-7FDA-4345-8085-3603E457D754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 spd="med">
    <p:wipe dir="r"/>
  </p:transition>
  <p:txStyles>
    <p:titleStyle>
      <a:lvl1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24.12.2017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108203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Вводные слова и обращения</a:t>
            </a:r>
            <a:endParaRPr lang="ru-RU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Подготовка к экзамену в </a:t>
            </a:r>
            <a:r>
              <a:rPr lang="ru-RU" smtClean="0"/>
              <a:t>9 классе</a:t>
            </a:r>
            <a:endParaRPr lang="ru-RU" dirty="0" smtClean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/>
              <a:t>В приведённых предложениях пронумерованы все запятые. Выпишите цифры, которые обозначают запятые при вводном слове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400" b="1" dirty="0" smtClean="0">
                <a:effectLst/>
              </a:rPr>
              <a:t>Из твоей части, (1) из другой – было невозможно, (2) чтобы кто-то отвернулся, (3) сделав вид, (4) что не заметил. Помогали, (5) тащили на себе, (6) перевязывали, (7) подвозили… Кое-кто, (8) может, (9) и нарушал этот закон фронтовой жизни, (10) так ведь были и дезертиры, (11) и самострелы.</a:t>
            </a:r>
            <a:endParaRPr lang="ru-RU" sz="2400" b="1" dirty="0">
              <a:effectLst/>
            </a:endParaRPr>
          </a:p>
        </p:txBody>
      </p:sp>
      <p:sp>
        <p:nvSpPr>
          <p:cNvPr id="4" name="Двенадцатиугольник 3"/>
          <p:cNvSpPr/>
          <p:nvPr/>
        </p:nvSpPr>
        <p:spPr>
          <a:xfrm>
            <a:off x="7848600" y="609600"/>
            <a:ext cx="914400" cy="914400"/>
          </a:xfrm>
          <a:prstGeom prst="dodec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8,9</a:t>
            </a:r>
            <a:endParaRPr lang="ru-RU" sz="2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/>
              <a:t>В приведённом ниже предложении пронумерованы все запятые. Выпишите цифры, которые обозначают запятые при вводном слове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400" b="1" dirty="0" smtClean="0">
                <a:effectLst/>
              </a:rPr>
              <a:t>Поднялся из самых низов, (1) пришёл из Суконной слободки, (2) чтобы дать миру, (3) по выражению Стасова, (4) «радость безмерную».</a:t>
            </a:r>
            <a:endParaRPr lang="ru-RU" sz="2400" b="1" dirty="0">
              <a:effectLst/>
            </a:endParaRPr>
          </a:p>
        </p:txBody>
      </p:sp>
      <p:sp>
        <p:nvSpPr>
          <p:cNvPr id="4" name="Двенадцатиугольник 3"/>
          <p:cNvSpPr/>
          <p:nvPr/>
        </p:nvSpPr>
        <p:spPr>
          <a:xfrm>
            <a:off x="7848600" y="609600"/>
            <a:ext cx="914400" cy="914400"/>
          </a:xfrm>
          <a:prstGeom prst="dodec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3, 4</a:t>
            </a:r>
            <a:endParaRPr lang="ru-RU" sz="2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/>
              <a:t>В приведённом ниже предложении пронумерованы все запятые. Выпишите цифры, которые обозначают запятые при вводном слове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400" b="1" dirty="0" smtClean="0">
                <a:effectLst/>
              </a:rPr>
              <a:t>И наконец, (1) четвёртая, (2)  к сожалению, (3) самая многочисленная, (4) – необозримое море людей, (5) которые к языкам равнодушны и палец о палец не ударят, (6) чтобы чего-нибудь добиться.</a:t>
            </a:r>
            <a:endParaRPr lang="ru-RU" sz="2400" b="1" dirty="0">
              <a:effectLst/>
            </a:endParaRPr>
          </a:p>
        </p:txBody>
      </p:sp>
      <p:sp>
        <p:nvSpPr>
          <p:cNvPr id="4" name="Двенадцатиугольник 3"/>
          <p:cNvSpPr/>
          <p:nvPr/>
        </p:nvSpPr>
        <p:spPr>
          <a:xfrm>
            <a:off x="7848600" y="609600"/>
            <a:ext cx="914400" cy="914400"/>
          </a:xfrm>
          <a:prstGeom prst="dodec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1,2,3</a:t>
            </a:r>
            <a:endParaRPr lang="ru-RU" sz="2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/>
              <a:t>В приведённом ниже предложении пронумерованы все запятые. Выпишите цифры, которые обозначают запятые при вводном слове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400" b="1" dirty="0" smtClean="0">
                <a:effectLst/>
              </a:rPr>
              <a:t>Разумеется, (1) он не сидел всё лето, (2) просто, (3) если человек пробыл всё лето в городе, (4) даже не без удовольствия и пользы, (5) всё равно говорится «просидел».</a:t>
            </a:r>
            <a:endParaRPr lang="ru-RU" sz="2400" b="1" dirty="0">
              <a:effectLst/>
            </a:endParaRPr>
          </a:p>
        </p:txBody>
      </p:sp>
      <p:sp>
        <p:nvSpPr>
          <p:cNvPr id="4" name="Двенадцатиугольник 3"/>
          <p:cNvSpPr/>
          <p:nvPr/>
        </p:nvSpPr>
        <p:spPr>
          <a:xfrm>
            <a:off x="7848600" y="609600"/>
            <a:ext cx="914400" cy="914400"/>
          </a:xfrm>
          <a:prstGeom prst="dodec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1</a:t>
            </a:r>
            <a:endParaRPr lang="ru-RU" sz="2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/>
              <a:t>В приведённом ниже предложении пронумерованы все запятые. Выпишите цифры, которые обозначают запятые при вводном слове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400" b="1" dirty="0" smtClean="0">
                <a:effectLst/>
              </a:rPr>
              <a:t>К примеру, (1) некоторые суеверия, (2) связанные с кошками, (3) отличаются жестокостью и основаны на страхе и невежестве, (4) а другие, (5) напротив, (6) основаны на любви и восхищении.</a:t>
            </a:r>
            <a:endParaRPr lang="ru-RU" sz="2400" b="1" dirty="0">
              <a:effectLst/>
            </a:endParaRPr>
          </a:p>
        </p:txBody>
      </p:sp>
      <p:sp>
        <p:nvSpPr>
          <p:cNvPr id="4" name="Двенадцатиугольник 3"/>
          <p:cNvSpPr/>
          <p:nvPr/>
        </p:nvSpPr>
        <p:spPr>
          <a:xfrm>
            <a:off x="7848600" y="609600"/>
            <a:ext cx="914400" cy="914400"/>
          </a:xfrm>
          <a:prstGeom prst="dodec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1, 5, 6</a:t>
            </a:r>
            <a:endParaRPr lang="ru-RU" sz="2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"/>
          <p:cNvSpPr>
            <a:spLocks noGrp="1"/>
          </p:cNvSpPr>
          <p:nvPr>
            <p:ph idx="4294967295"/>
          </p:nvPr>
        </p:nvSpPr>
        <p:spPr>
          <a:xfrm>
            <a:off x="228600" y="1600200"/>
            <a:ext cx="8001000" cy="4525963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dirty="0" smtClean="0"/>
              <a:t>   </a:t>
            </a:r>
          </a:p>
          <a:p>
            <a:pPr eaLnBrk="1" hangingPunct="1">
              <a:buFont typeface="Arial" charset="0"/>
              <a:buNone/>
            </a:pPr>
            <a:r>
              <a:rPr lang="ru-RU" sz="4000" dirty="0" smtClean="0"/>
              <a:t>Обращение – слово или сочетание слов, называющее того, к кому или чему обращаются с речью: </a:t>
            </a:r>
            <a:r>
              <a:rPr lang="ru-RU" sz="4000" b="1" dirty="0" smtClean="0"/>
              <a:t>Вова, это ты?</a:t>
            </a:r>
          </a:p>
          <a:p>
            <a:pPr eaLnBrk="1" hangingPunct="1">
              <a:buFont typeface="Arial" charset="0"/>
              <a:buNone/>
            </a:pPr>
            <a:r>
              <a:rPr lang="ru-RU" sz="5400" dirty="0" smtClean="0"/>
              <a:t>  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 descr="Rus190_0064"/>
          <p:cNvPicPr>
            <a:picLocks noChangeAspect="1" noChangeArrowheads="1"/>
          </p:cNvPicPr>
          <p:nvPr/>
        </p:nvPicPr>
        <p:blipFill>
          <a:blip r:embed="rId2" cstate="print">
            <a:lum bright="-10000" contrast="40000"/>
          </a:blip>
          <a:srcRect/>
          <a:stretch>
            <a:fillRect/>
          </a:stretch>
        </p:blipFill>
        <p:spPr bwMode="auto">
          <a:xfrm>
            <a:off x="0" y="0"/>
            <a:ext cx="9144000" cy="674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Autofit/>
          </a:bodyPr>
          <a:lstStyle/>
          <a:p>
            <a:pPr lvl="0" fontAlgn="base">
              <a:spcAft>
                <a:spcPct val="0"/>
              </a:spcAft>
            </a:pPr>
            <a:r>
              <a:rPr lang="ru-RU" sz="40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7030A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Способ выражения</a:t>
            </a:r>
            <a:br>
              <a:rPr lang="ru-RU" sz="40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7030A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sz="40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85800"/>
            <a:ext cx="8534400" cy="5440363"/>
          </a:xfrm>
        </p:spPr>
        <p:txBody>
          <a:bodyPr>
            <a:normAutofit fontScale="85000" lnSpcReduction="20000"/>
          </a:bodyPr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b="1" dirty="0">
                <a:solidFill>
                  <a:srgbClr val="FFFFFF"/>
                </a:solidFill>
                <a:latin typeface="Book Antiqua" pitchFamily="18" charset="0"/>
                <a:cs typeface="Arial" charset="0"/>
              </a:rPr>
              <a:t>Обращения обычно выражено именами существительными 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одушевлёнными, реже прилагательными или причастиями в значении существительных.</a:t>
            </a:r>
          </a:p>
          <a:p>
            <a:pPr marL="0" lvl="0" indent="0" algn="just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Хорошая, любимая, родная, мы друг от друга далеко живём (Щип.). 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В роли обращений чаще всего выступают собственные имена и существительные, называющие лиц по родству, по общественному положению, по профессии…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Вот, Любушка, Митя проститься пришёл: он едет к матушке своей 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600" b="1" dirty="0" err="1">
                <a:latin typeface="Times New Roman" pitchFamily="18" charset="0"/>
                <a:cs typeface="Times New Roman" pitchFamily="18" charset="0"/>
              </a:rPr>
              <a:t>Остр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.)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Личные местоимения 2 лица ТЫ и ВЫ чаще входят в состав особого оборота, выступающего в роли обращения и заключающего в себе качественную оценку лица.</a:t>
            </a:r>
          </a:p>
          <a:p>
            <a:pPr marL="0" lvl="0" indent="0"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Что вы такой герцогиней смотрите, красавица вы моя?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В языке художественной литературы, особенно в поэтических текстах, используются обращения к неодушевлённым предметам.</a:t>
            </a:r>
          </a:p>
          <a:p>
            <a:pPr marL="0" lvl="0" indent="0"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Красуйся, град Петров, и стой</a:t>
            </a:r>
          </a:p>
          <a:p>
            <a:pPr marL="0" lvl="0" indent="0"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Неколебимо, как Россия (Пушкин).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9777159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WordArt 2"/>
          <p:cNvSpPr>
            <a:spLocks noChangeArrowheads="1" noChangeShapeType="1" noTextEdit="1"/>
          </p:cNvSpPr>
          <p:nvPr/>
        </p:nvSpPr>
        <p:spPr bwMode="auto">
          <a:xfrm>
            <a:off x="1619250" y="115888"/>
            <a:ext cx="5761038" cy="7921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Monotype Corsiva"/>
              </a:rPr>
              <a:t>Место в предложении</a:t>
            </a:r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0" y="1628775"/>
            <a:ext cx="8999538" cy="3776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400" b="1">
                <a:latin typeface="Book Antiqua" pitchFamily="18" charset="0"/>
              </a:rPr>
              <a:t>Обращение может стоять в начале, в середине и в конце предложения. </a:t>
            </a:r>
          </a:p>
          <a:p>
            <a:pPr algn="ctr">
              <a:spcBef>
                <a:spcPct val="50000"/>
              </a:spcBef>
            </a:pPr>
            <a:r>
              <a:rPr lang="ru-RU" sz="4400" b="1">
                <a:latin typeface="Book Antiqua" pitchFamily="18" charset="0"/>
              </a:rPr>
              <a:t>Обращение не является членом предложения.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WordArt 2"/>
          <p:cNvSpPr>
            <a:spLocks noChangeArrowheads="1" noChangeShapeType="1" noTextEdit="1"/>
          </p:cNvSpPr>
          <p:nvPr/>
        </p:nvSpPr>
        <p:spPr bwMode="auto">
          <a:xfrm>
            <a:off x="1619250" y="115888"/>
            <a:ext cx="5761038" cy="7921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Monotype Corsiva"/>
              </a:rPr>
              <a:t>Знаки препинания</a:t>
            </a:r>
          </a:p>
        </p:txBody>
      </p:sp>
      <p:graphicFrame>
        <p:nvGraphicFramePr>
          <p:cNvPr id="37910" name="Group 22"/>
          <p:cNvGraphicFramePr>
            <a:graphicFrameLocks noGrp="1"/>
          </p:cNvGraphicFramePr>
          <p:nvPr/>
        </p:nvGraphicFramePr>
        <p:xfrm>
          <a:off x="250825" y="1397000"/>
          <a:ext cx="8713788" cy="4773168"/>
        </p:xfrm>
        <a:graphic>
          <a:graphicData uri="http://schemas.openxmlformats.org/drawingml/2006/table">
            <a:tbl>
              <a:tblPr/>
              <a:tblGrid>
                <a:gridCol w="435768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3561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6635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 Antiqua" pitchFamily="18" charset="0"/>
                        </a:rPr>
                        <a:t>Обращение выделяется запятыми</a:t>
                      </a: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 Antiqua" pitchFamily="18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Monotype Corsiva" pitchFamily="66" charset="0"/>
                        </a:rPr>
                        <a:t>Наташа,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Monotype Corsiva" pitchFamily="66" charset="0"/>
                        </a:rPr>
                        <a:t> иди сюда!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Monotype Corsiva" pitchFamily="66" charset="0"/>
                        </a:rPr>
                        <a:t>Вперёд тебе наука, </a:t>
                      </a:r>
                      <a:r>
                        <a:rPr kumimoji="0" lang="ru-RU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Monotype Corsiva" pitchFamily="66" charset="0"/>
                        </a:rPr>
                        <a:t>друг.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5906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 Antiqua" pitchFamily="18" charset="0"/>
                        </a:rPr>
                        <a:t>Если обращение стоит в начале предложения и произносится с восклицательной интонацией, после него ставится восклицательный знак, а идущее дальше предложение начинается с прописной буквы.</a:t>
                      </a: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otype Corsiva" pitchFamily="66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Monotype Corsiva" pitchFamily="66" charset="0"/>
                        </a:rPr>
                        <a:t>Соседушка, мой свет!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Monotype Corsiva" pitchFamily="66" charset="0"/>
                        </a:rPr>
                        <a:t> Пожалуйста, покушай.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822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 Antiqua" pitchFamily="18" charset="0"/>
                        </a:rPr>
                        <a:t>Если обращение разбито на части, выделяется запятыми каждая часть.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Monotype Corsiva" pitchFamily="66" charset="0"/>
                        </a:rPr>
                        <a:t>Отколе</a:t>
                      </a:r>
                      <a:r>
                        <a:rPr kumimoji="0" lang="ru-RU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Monotype Corsiva" pitchFamily="66" charset="0"/>
                        </a:rPr>
                        <a:t>, умная,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Monotype Corsiva" pitchFamily="66" charset="0"/>
                        </a:rPr>
                        <a:t> бредёшь ты, </a:t>
                      </a:r>
                      <a:r>
                        <a:rPr kumimoji="0" lang="ru-RU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Monotype Corsiva" pitchFamily="66" charset="0"/>
                        </a:rPr>
                        <a:t>голова?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Вводные слова и их значения</a:t>
            </a:r>
            <a:endParaRPr lang="ru-RU" sz="32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111211460"/>
              </p:ext>
            </p:extLst>
          </p:nvPr>
        </p:nvGraphicFramePr>
        <p:xfrm>
          <a:off x="457200" y="1371601"/>
          <a:ext cx="8229601" cy="571500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1803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51156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632744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7030A0"/>
                          </a:solidFill>
                        </a:rPr>
                        <a:t>Группа по значению</a:t>
                      </a:r>
                      <a:endParaRPr lang="ru-RU" b="1" dirty="0">
                        <a:solidFill>
                          <a:srgbClr val="7030A0"/>
                        </a:solidFill>
                      </a:endParaRPr>
                    </a:p>
                  </a:txBody>
                  <a:tcPr marL="90601" marR="90601"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Примеры</a:t>
                      </a:r>
                      <a:endParaRPr lang="ru-RU" b="1" dirty="0"/>
                    </a:p>
                  </a:txBody>
                  <a:tcPr marL="90601" marR="90601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996521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7030A0"/>
                          </a:solidFill>
                        </a:rPr>
                        <a:t>1. Уверенность</a:t>
                      </a:r>
                      <a:endParaRPr lang="ru-RU" b="1" dirty="0">
                        <a:solidFill>
                          <a:srgbClr val="7030A0"/>
                        </a:solidFill>
                      </a:endParaRPr>
                    </a:p>
                  </a:txBody>
                  <a:tcPr marL="90601" marR="90601"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Конечно, разумеется, бесспорно, несомненно, без сомнения, безусловно, действительно</a:t>
                      </a:r>
                      <a:endParaRPr lang="ru-RU" b="1" dirty="0"/>
                    </a:p>
                  </a:txBody>
                  <a:tcPr marL="90601" marR="90601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97565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7030A0"/>
                          </a:solidFill>
                        </a:rPr>
                        <a:t>2. Неуверенность</a:t>
                      </a:r>
                      <a:endParaRPr lang="ru-RU" b="1" dirty="0">
                        <a:solidFill>
                          <a:srgbClr val="7030A0"/>
                        </a:solidFill>
                      </a:endParaRPr>
                    </a:p>
                  </a:txBody>
                  <a:tcPr marL="90601" marR="90601"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Кажется, вероятно, очевидно, возможно, пожалуй</a:t>
                      </a:r>
                      <a:endParaRPr lang="ru-RU" b="1" dirty="0"/>
                    </a:p>
                  </a:txBody>
                  <a:tcPr marL="90601" marR="90601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97565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7030A0"/>
                          </a:solidFill>
                        </a:rPr>
                        <a:t>3. Различные чувства</a:t>
                      </a:r>
                      <a:endParaRPr lang="ru-RU" b="1" dirty="0">
                        <a:solidFill>
                          <a:srgbClr val="7030A0"/>
                        </a:solidFill>
                      </a:endParaRPr>
                    </a:p>
                  </a:txBody>
                  <a:tcPr marL="90601" marR="90601"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К счастью, к общей радости, к несчастью, к сожалению, к удивлению</a:t>
                      </a:r>
                      <a:endParaRPr lang="ru-RU" b="1" dirty="0"/>
                    </a:p>
                  </a:txBody>
                  <a:tcPr marL="90601" marR="90601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97565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7030A0"/>
                          </a:solidFill>
                        </a:rPr>
                        <a:t>4. Источник информации</a:t>
                      </a:r>
                      <a:endParaRPr lang="ru-RU" b="1" dirty="0">
                        <a:solidFill>
                          <a:srgbClr val="7030A0"/>
                        </a:solidFill>
                      </a:endParaRPr>
                    </a:p>
                  </a:txBody>
                  <a:tcPr marL="90601" marR="90601"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По сообщению…, по словам…, по мнению…, по моему мнению, по-моему </a:t>
                      </a:r>
                      <a:endParaRPr lang="ru-RU" b="1" dirty="0"/>
                    </a:p>
                  </a:txBody>
                  <a:tcPr marL="90601" marR="90601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996521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7030A0"/>
                          </a:solidFill>
                        </a:rPr>
                        <a:t>5. Порядок мыслей</a:t>
                      </a:r>
                      <a:endParaRPr lang="ru-RU" b="1" dirty="0">
                        <a:solidFill>
                          <a:srgbClr val="7030A0"/>
                        </a:solidFill>
                      </a:endParaRPr>
                    </a:p>
                  </a:txBody>
                  <a:tcPr marL="90601" marR="90601"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Во-первых, во-вторых, в-третьих, наконец, следовательно, значит, итак, напротив, наоборот, например,</a:t>
                      </a:r>
                      <a:r>
                        <a:rPr lang="ru-RU" b="1" baseline="0" dirty="0" smtClean="0"/>
                        <a:t> так</a:t>
                      </a:r>
                      <a:endParaRPr lang="ru-RU" b="1" dirty="0"/>
                    </a:p>
                  </a:txBody>
                  <a:tcPr marL="90601" marR="90601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996521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7030A0"/>
                          </a:solidFill>
                        </a:rPr>
                        <a:t>6. Замечания</a:t>
                      </a:r>
                      <a:r>
                        <a:rPr lang="ru-RU" b="1" baseline="0" dirty="0" smtClean="0">
                          <a:solidFill>
                            <a:srgbClr val="7030A0"/>
                          </a:solidFill>
                        </a:rPr>
                        <a:t> о способах оформления мысли</a:t>
                      </a:r>
                      <a:endParaRPr lang="ru-RU" b="1" dirty="0">
                        <a:solidFill>
                          <a:srgbClr val="7030A0"/>
                        </a:solidFill>
                      </a:endParaRPr>
                    </a:p>
                  </a:txBody>
                  <a:tcPr marL="90601" marR="90601"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Одним словом, иначе говоря, лучше сказать</a:t>
                      </a:r>
                      <a:endParaRPr lang="ru-RU" b="1" dirty="0"/>
                    </a:p>
                  </a:txBody>
                  <a:tcPr marL="90601" marR="90601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3"/>
          <p:cNvSpPr>
            <a:spLocks noGrp="1"/>
          </p:cNvSpPr>
          <p:nvPr>
            <p:ph idx="1"/>
          </p:nvPr>
        </p:nvSpPr>
        <p:spPr>
          <a:xfrm>
            <a:off x="152400" y="381000"/>
            <a:ext cx="8534400" cy="5745163"/>
          </a:xfrm>
        </p:spPr>
        <p:txBody>
          <a:bodyPr>
            <a:normAutofit/>
          </a:bodyPr>
          <a:lstStyle/>
          <a:p>
            <a:pPr marL="0" indent="0" eaLnBrk="1" hangingPunct="1">
              <a:lnSpc>
                <a:spcPct val="80000"/>
              </a:lnSpc>
              <a:buNone/>
            </a:pPr>
            <a:r>
              <a:rPr lang="ru-RU" sz="2800" b="1" dirty="0" smtClean="0"/>
              <a:t>В приведённых ниже предложениях  пронумерованы все запятые. Выпишите цифры, обозначающие запятые при обращении.</a:t>
            </a:r>
            <a:endParaRPr lang="ru-RU" sz="2800" i="1" dirty="0" smtClean="0"/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ru-RU" sz="3600" i="1" dirty="0" smtClean="0">
                <a:latin typeface="Britannic Bold" pitchFamily="34" charset="0"/>
              </a:rPr>
              <a:t>1</a:t>
            </a:r>
            <a:r>
              <a:rPr lang="ru-RU" sz="3600" dirty="0" smtClean="0">
                <a:solidFill>
                  <a:srgbClr val="7030A0"/>
                </a:solidFill>
                <a:latin typeface="Britannic Bold" pitchFamily="34" charset="0"/>
              </a:rPr>
              <a:t>) Приплыла к нему рыбка, (1) спросила:</a:t>
            </a:r>
            <a:endParaRPr lang="en-US" sz="3600" dirty="0" smtClean="0">
              <a:solidFill>
                <a:srgbClr val="7030A0"/>
              </a:solidFill>
              <a:latin typeface="Britannic Bold" pitchFamily="34" charset="0"/>
            </a:endParaRP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ru-RU" sz="3600" dirty="0" smtClean="0">
                <a:solidFill>
                  <a:srgbClr val="7030A0"/>
                </a:solidFill>
                <a:latin typeface="Britannic Bold" pitchFamily="34" charset="0"/>
              </a:rPr>
              <a:t>  - Чего тебе надобно,(</a:t>
            </a:r>
            <a:r>
              <a:rPr lang="ru-RU" sz="3600" dirty="0" smtClean="0">
                <a:solidFill>
                  <a:srgbClr val="7030A0"/>
                </a:solidFill>
              </a:rPr>
              <a:t>2</a:t>
            </a:r>
            <a:r>
              <a:rPr lang="ru-RU" sz="3600" dirty="0" smtClean="0">
                <a:solidFill>
                  <a:srgbClr val="7030A0"/>
                </a:solidFill>
                <a:latin typeface="Britannic Bold" pitchFamily="34" charset="0"/>
              </a:rPr>
              <a:t>) старче?                (Пушкин).</a:t>
            </a:r>
            <a:r>
              <a:rPr lang="ru-RU" sz="3600" dirty="0" smtClean="0">
                <a:solidFill>
                  <a:srgbClr val="7030A0"/>
                </a:solidFill>
              </a:rPr>
              <a:t>                                 </a:t>
            </a: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ru-RU" sz="3600" dirty="0" smtClean="0">
                <a:solidFill>
                  <a:srgbClr val="7030A0"/>
                </a:solidFill>
                <a:latin typeface="Britannic Bold" pitchFamily="34" charset="0"/>
              </a:rPr>
              <a:t>2) Государь ты наш Владимир Андреевич,</a:t>
            </a:r>
            <a:r>
              <a:rPr lang="ru-RU" sz="3600" dirty="0" smtClean="0">
                <a:solidFill>
                  <a:srgbClr val="7030A0"/>
                </a:solidFill>
              </a:rPr>
              <a:t> </a:t>
            </a:r>
            <a:r>
              <a:rPr lang="ru-RU" sz="3600" dirty="0" smtClean="0">
                <a:solidFill>
                  <a:srgbClr val="7030A0"/>
                </a:solidFill>
                <a:latin typeface="Britannic Bold" pitchFamily="34" charset="0"/>
              </a:rPr>
              <a:t>(1) я, (2) твоя старая нянька,(3) решилась тебе доложить о здоровье папенькином. (Пушкин</a:t>
            </a:r>
            <a:r>
              <a:rPr lang="ru-RU" sz="2800" dirty="0" smtClean="0">
                <a:solidFill>
                  <a:srgbClr val="7030A0"/>
                </a:solidFill>
                <a:latin typeface="Britannic Bold" pitchFamily="34" charset="0"/>
              </a:rPr>
              <a:t>).  </a:t>
            </a:r>
            <a:endParaRPr lang="ru-RU" sz="2800" dirty="0" smtClean="0">
              <a:solidFill>
                <a:srgbClr val="7030A0"/>
              </a:solidFill>
            </a:endParaRP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ru-RU" sz="2800" dirty="0" smtClean="0"/>
              <a:t>                                                                  </a:t>
            </a:r>
          </a:p>
        </p:txBody>
      </p:sp>
      <p:pic>
        <p:nvPicPr>
          <p:cNvPr id="56324" name="Picture 4" descr="2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86600" y="3276600"/>
            <a:ext cx="428625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325" name="Picture 5" descr="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1800" y="5486400"/>
            <a:ext cx="428625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6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6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4" name="Rectangle 4"/>
          <p:cNvSpPr>
            <a:spLocks noGrp="1"/>
          </p:cNvSpPr>
          <p:nvPr>
            <p:ph idx="1"/>
          </p:nvPr>
        </p:nvSpPr>
        <p:spPr>
          <a:xfrm>
            <a:off x="76200" y="381000"/>
            <a:ext cx="8610600" cy="5745163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ru-RU" dirty="0" smtClean="0"/>
              <a:t>   В приведенных ниже предложениях из прочитанного текста пронумерованы все запятые. Выпишите цифры (или цифру), обозначающие запятые при вводных словах.</a:t>
            </a:r>
            <a:endParaRPr lang="ru-RU" i="1" dirty="0" smtClean="0"/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ru-RU" i="1" dirty="0" smtClean="0"/>
              <a:t>    </a:t>
            </a:r>
            <a:r>
              <a:rPr lang="ru-RU" dirty="0" smtClean="0">
                <a:solidFill>
                  <a:srgbClr val="7030A0"/>
                </a:solidFill>
              </a:rPr>
              <a:t>Не только я и соседи, (1) но, (2) кажется, (3) уже весь вагон слушал радостную повесть девушки о новогодних подарках. Опустились на колени раскрытые книги, (4) развернутые листы газет. Наверное, (5) у всех, (6) как и у меня, (7) отступило, (8) забылось дневное, (9) несладкое...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ru-RU" i="1" dirty="0" smtClean="0"/>
              <a:t>                                                                        </a:t>
            </a:r>
            <a:r>
              <a:rPr lang="ru-RU" sz="4000" b="1" i="1" dirty="0" smtClean="0">
                <a:solidFill>
                  <a:schemeClr val="tx2"/>
                </a:solidFill>
              </a:rPr>
              <a:t>2,3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12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7" name="Rectangle 3"/>
          <p:cNvSpPr>
            <a:spLocks noGrp="1"/>
          </p:cNvSpPr>
          <p:nvPr>
            <p:ph idx="1"/>
          </p:nvPr>
        </p:nvSpPr>
        <p:spPr>
          <a:xfrm>
            <a:off x="228600" y="228600"/>
            <a:ext cx="8458200" cy="5897563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ru-RU" b="1" dirty="0" smtClean="0"/>
              <a:t>  </a:t>
            </a:r>
            <a:r>
              <a:rPr lang="ru-RU" dirty="0" smtClean="0"/>
              <a:t>В приведённом ниже предложении из прочитанного текста пронумерованы все запятые. Выпишите цифры, обозначающие запятые при вводном слове.</a:t>
            </a:r>
            <a:endParaRPr lang="ru-RU" i="1" dirty="0" smtClean="0"/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ru-RU" i="1" dirty="0" smtClean="0"/>
              <a:t>   </a:t>
            </a:r>
            <a:r>
              <a:rPr lang="ru-RU" dirty="0" smtClean="0">
                <a:solidFill>
                  <a:srgbClr val="7030A0"/>
                </a:solidFill>
              </a:rPr>
              <a:t>Так же как и у взрослых,(1) в библиотеке детей есть книги зачитанные,(2) затрёпанные,(3) а следовательно,(4) и самые дорогие,(5) и есть книги новенькие,(6) с </a:t>
            </a:r>
            <a:r>
              <a:rPr lang="ru-RU" dirty="0" err="1" smtClean="0">
                <a:solidFill>
                  <a:srgbClr val="7030A0"/>
                </a:solidFill>
              </a:rPr>
              <a:t>нестёршимся</a:t>
            </a:r>
            <a:r>
              <a:rPr lang="ru-RU" dirty="0" smtClean="0">
                <a:solidFill>
                  <a:srgbClr val="7030A0"/>
                </a:solidFill>
              </a:rPr>
              <a:t> золотым тиснением на переплётах,(7) книги,(8) раз только раскрытые и </a:t>
            </a:r>
            <a:r>
              <a:rPr lang="ru-RU" dirty="0" err="1" smtClean="0">
                <a:solidFill>
                  <a:srgbClr val="7030A0"/>
                </a:solidFill>
              </a:rPr>
              <a:t>недолистанные</a:t>
            </a:r>
            <a:r>
              <a:rPr lang="ru-RU" dirty="0" smtClean="0">
                <a:solidFill>
                  <a:srgbClr val="7030A0"/>
                </a:solidFill>
              </a:rPr>
              <a:t> до конца.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ru-RU" i="1" dirty="0" smtClean="0"/>
              <a:t>                                                                </a:t>
            </a:r>
            <a:r>
              <a:rPr lang="ru-RU" sz="3600" b="1" i="1" dirty="0" smtClean="0">
                <a:solidFill>
                  <a:schemeClr val="tx2"/>
                </a:solidFill>
              </a:rPr>
              <a:t>3,4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1" name="Rectangle 3"/>
          <p:cNvSpPr>
            <a:spLocks noGrp="1"/>
          </p:cNvSpPr>
          <p:nvPr>
            <p:ph idx="1"/>
          </p:nvPr>
        </p:nvSpPr>
        <p:spPr>
          <a:xfrm>
            <a:off x="228600" y="304800"/>
            <a:ext cx="8458200" cy="5821363"/>
          </a:xfrm>
        </p:spPr>
        <p:txBody>
          <a:bodyPr>
            <a:normAutofit/>
          </a:bodyPr>
          <a:lstStyle/>
          <a:p>
            <a:pPr eaLnBrk="1" hangingPunct="1">
              <a:buFont typeface="Arial" charset="0"/>
              <a:buNone/>
            </a:pPr>
            <a:r>
              <a:rPr lang="ru-RU" sz="3600" b="1" dirty="0" smtClean="0"/>
              <a:t> </a:t>
            </a:r>
            <a:r>
              <a:rPr lang="ru-RU" b="1" dirty="0" smtClean="0"/>
              <a:t> </a:t>
            </a:r>
            <a:r>
              <a:rPr lang="ru-RU" dirty="0" smtClean="0"/>
              <a:t>В приведённом ниже предложении из прочитанного текста пронумерованы все запятые. Выпишите цифры, обозначающие запятые при вводном слове (выражении).</a:t>
            </a:r>
            <a:endParaRPr lang="ru-RU" i="1" dirty="0" smtClean="0"/>
          </a:p>
          <a:p>
            <a:pPr eaLnBrk="1" hangingPunct="1">
              <a:buFont typeface="Arial" charset="0"/>
              <a:buNone/>
            </a:pPr>
            <a:r>
              <a:rPr lang="ru-RU" i="1" dirty="0" smtClean="0"/>
              <a:t>   </a:t>
            </a:r>
            <a:r>
              <a:rPr lang="ru-RU" dirty="0" smtClean="0">
                <a:solidFill>
                  <a:srgbClr val="7030A0"/>
                </a:solidFill>
              </a:rPr>
              <a:t>В нём,(1) казалось,(2) не было ни одного из тех качеств,(3) которыми,(4) по общему установившемуся мнению,(5) должны обладать победители женских сердец.</a:t>
            </a:r>
          </a:p>
          <a:p>
            <a:pPr eaLnBrk="1" hangingPunct="1">
              <a:buFont typeface="Arial" charset="0"/>
              <a:buNone/>
            </a:pPr>
            <a:r>
              <a:rPr lang="ru-RU" sz="3600" i="1" dirty="0" smtClean="0"/>
              <a:t>                                                            </a:t>
            </a:r>
            <a:r>
              <a:rPr lang="ru-RU" sz="4400" b="1" i="1" dirty="0" smtClean="0">
                <a:solidFill>
                  <a:schemeClr val="tx2"/>
                </a:solidFill>
              </a:rPr>
              <a:t>1,2,4,5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3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Найдите вводные слова. Определите их значения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1295400"/>
            <a:ext cx="8305800" cy="5257800"/>
          </a:xfrm>
        </p:spPr>
        <p:txBody>
          <a:bodyPr>
            <a:normAutofit/>
          </a:bodyPr>
          <a:lstStyle/>
          <a:p>
            <a:pPr marL="457200" indent="-457200"/>
            <a:r>
              <a:rPr lang="ru-RU" sz="2000" dirty="0" smtClean="0">
                <a:effectLst/>
              </a:rPr>
              <a:t>Он, государь, к несчастью, недостоин ни милостей, ни вашего вниманья.</a:t>
            </a:r>
          </a:p>
          <a:p>
            <a:pPr marL="457200" indent="-457200"/>
            <a:r>
              <a:rPr lang="ru-RU" sz="2000" dirty="0" smtClean="0">
                <a:solidFill>
                  <a:srgbClr val="7030A0"/>
                </a:solidFill>
                <a:effectLst/>
              </a:rPr>
              <a:t>чувства</a:t>
            </a:r>
          </a:p>
          <a:p>
            <a:pPr marL="457200" indent="-457200"/>
            <a:r>
              <a:rPr lang="ru-RU" sz="2000" dirty="0" smtClean="0">
                <a:effectLst/>
              </a:rPr>
              <a:t>Я должен буду, без сомненья, письмо Татьяны </a:t>
            </a:r>
            <a:r>
              <a:rPr lang="ru-RU" sz="2000" dirty="0" err="1" smtClean="0">
                <a:effectLst/>
              </a:rPr>
              <a:t>перевесть</a:t>
            </a:r>
            <a:endParaRPr lang="ru-RU" sz="2000" dirty="0" smtClean="0">
              <a:effectLst/>
            </a:endParaRPr>
          </a:p>
          <a:p>
            <a:pPr marL="457200" indent="-457200"/>
            <a:r>
              <a:rPr lang="ru-RU" sz="2000" dirty="0" smtClean="0">
                <a:solidFill>
                  <a:srgbClr val="7030A0"/>
                </a:solidFill>
                <a:effectLst/>
              </a:rPr>
              <a:t>уверенность</a:t>
            </a:r>
          </a:p>
          <a:p>
            <a:pPr marL="457200" indent="-457200"/>
            <a:r>
              <a:rPr lang="ru-RU" sz="2000" dirty="0" smtClean="0">
                <a:effectLst/>
              </a:rPr>
              <a:t>Конечно, шутишь ты – но так шутить безбожно</a:t>
            </a:r>
          </a:p>
          <a:p>
            <a:pPr marL="457200" indent="-457200"/>
            <a:r>
              <a:rPr lang="ru-RU" sz="2000" dirty="0" smtClean="0">
                <a:solidFill>
                  <a:srgbClr val="7030A0"/>
                </a:solidFill>
                <a:effectLst/>
              </a:rPr>
              <a:t>уверенность</a:t>
            </a:r>
          </a:p>
          <a:p>
            <a:pPr marL="457200" indent="-457200"/>
            <a:r>
              <a:rPr lang="ru-RU" sz="2000" dirty="0" smtClean="0">
                <a:effectLst/>
              </a:rPr>
              <a:t>Онегин, я тогда моложе и лучше, кажется, была, и я любила вас</a:t>
            </a:r>
          </a:p>
          <a:p>
            <a:pPr marL="457200" indent="-457200"/>
            <a:r>
              <a:rPr lang="ru-RU" sz="2000" dirty="0" smtClean="0">
                <a:solidFill>
                  <a:srgbClr val="7030A0"/>
                </a:solidFill>
                <a:effectLst/>
              </a:rPr>
              <a:t>неуверенность</a:t>
            </a:r>
          </a:p>
          <a:p>
            <a:pPr marL="457200" indent="-457200"/>
            <a:r>
              <a:rPr lang="ru-RU" sz="2000" dirty="0" smtClean="0">
                <a:effectLst/>
              </a:rPr>
              <a:t>Недалеко, в прохладной мгле, казалось, приросли к скале две сакли дружною четой</a:t>
            </a:r>
          </a:p>
          <a:p>
            <a:pPr marL="457200" indent="-457200"/>
            <a:r>
              <a:rPr lang="ru-RU" sz="2000" dirty="0" smtClean="0">
                <a:solidFill>
                  <a:srgbClr val="7030A0"/>
                </a:solidFill>
                <a:effectLst/>
              </a:rPr>
              <a:t>неуверенность</a:t>
            </a:r>
          </a:p>
          <a:p>
            <a:pPr marL="457200" indent="-457200"/>
            <a:r>
              <a:rPr lang="ru-RU" sz="2000" dirty="0" smtClean="0">
                <a:effectLst/>
              </a:rPr>
              <a:t>Я вас люблю любовью брата и, может быть, ещё сильней</a:t>
            </a:r>
          </a:p>
          <a:p>
            <a:pPr marL="457200" indent="-457200"/>
            <a:r>
              <a:rPr lang="ru-RU" sz="2000" dirty="0" smtClean="0">
                <a:solidFill>
                  <a:srgbClr val="7030A0"/>
                </a:solidFill>
                <a:effectLst/>
              </a:rPr>
              <a:t>неуверенность</a:t>
            </a:r>
            <a:endParaRPr lang="ru-RU" sz="2000" dirty="0">
              <a:solidFill>
                <a:srgbClr val="7030A0"/>
              </a:solidFill>
              <a:effectLst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Найдите вводные слова. Определите их значения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2400" y="1371600"/>
            <a:ext cx="8534400" cy="5105400"/>
          </a:xfrm>
        </p:spPr>
        <p:txBody>
          <a:bodyPr>
            <a:normAutofit lnSpcReduction="10000"/>
          </a:bodyPr>
          <a:lstStyle/>
          <a:p>
            <a:pPr marL="457200" indent="-457200"/>
            <a:r>
              <a:rPr lang="ru-RU" sz="1800" dirty="0" smtClean="0">
                <a:effectLst/>
              </a:rPr>
              <a:t>Быть бессмертным не в силе, но надежда моя: если будет Россия, значит, буду и я</a:t>
            </a:r>
          </a:p>
          <a:p>
            <a:pPr marL="457200" indent="-457200"/>
            <a:r>
              <a:rPr lang="ru-RU" sz="1800" dirty="0" smtClean="0">
                <a:solidFill>
                  <a:srgbClr val="7030A0"/>
                </a:solidFill>
                <a:effectLst/>
              </a:rPr>
              <a:t>Порядок мыслей</a:t>
            </a:r>
          </a:p>
          <a:p>
            <a:pPr marL="457200" indent="-457200"/>
            <a:r>
              <a:rPr lang="ru-RU" sz="1800" dirty="0" smtClean="0">
                <a:effectLst/>
              </a:rPr>
              <a:t>По мнению Вернадского, живой организм и земная кора близки по химическому составу</a:t>
            </a:r>
          </a:p>
          <a:p>
            <a:pPr marL="457200" indent="-457200"/>
            <a:r>
              <a:rPr lang="ru-RU" sz="1800" dirty="0" smtClean="0">
                <a:solidFill>
                  <a:srgbClr val="7030A0"/>
                </a:solidFill>
                <a:effectLst/>
              </a:rPr>
              <a:t>источник</a:t>
            </a:r>
          </a:p>
          <a:p>
            <a:pPr marL="457200" indent="-457200"/>
            <a:r>
              <a:rPr lang="ru-RU" sz="1800" dirty="0" smtClean="0">
                <a:effectLst/>
              </a:rPr>
              <a:t>По летописной легенде, Владимир Мономах получил шапку от византийского императора Константина</a:t>
            </a:r>
          </a:p>
          <a:p>
            <a:pPr marL="457200" indent="-457200"/>
            <a:r>
              <a:rPr lang="ru-RU" sz="1800" dirty="0" smtClean="0">
                <a:solidFill>
                  <a:srgbClr val="7030A0"/>
                </a:solidFill>
                <a:effectLst/>
              </a:rPr>
              <a:t>источник</a:t>
            </a:r>
          </a:p>
          <a:p>
            <a:pPr marL="457200" indent="-457200"/>
            <a:r>
              <a:rPr lang="ru-RU" sz="1800" dirty="0" smtClean="0">
                <a:effectLst/>
              </a:rPr>
              <a:t>И, наконец, всё ещё впереди</a:t>
            </a:r>
          </a:p>
          <a:p>
            <a:pPr marL="457200" indent="-457200"/>
            <a:r>
              <a:rPr lang="ru-RU" sz="1800" dirty="0" smtClean="0">
                <a:solidFill>
                  <a:srgbClr val="7030A0"/>
                </a:solidFill>
                <a:effectLst/>
              </a:rPr>
              <a:t>Порядок мыслей</a:t>
            </a:r>
          </a:p>
          <a:p>
            <a:pPr marL="457200" indent="-457200"/>
            <a:r>
              <a:rPr lang="ru-RU" sz="1800" dirty="0" smtClean="0">
                <a:effectLst/>
              </a:rPr>
              <a:t>В прошлом году они, похоже, познакомились</a:t>
            </a:r>
          </a:p>
          <a:p>
            <a:pPr marL="457200" indent="-457200"/>
            <a:r>
              <a:rPr lang="ru-RU" sz="1800" dirty="0" smtClean="0">
                <a:solidFill>
                  <a:srgbClr val="7030A0"/>
                </a:solidFill>
                <a:effectLst/>
              </a:rPr>
              <a:t>неуверенность</a:t>
            </a:r>
          </a:p>
          <a:p>
            <a:pPr marL="457200" indent="-457200"/>
            <a:r>
              <a:rPr lang="ru-RU" sz="1800" dirty="0" smtClean="0">
                <a:effectLst/>
              </a:rPr>
              <a:t>Итак, у Ильи Лапшина я встретился со Слуцким</a:t>
            </a:r>
          </a:p>
          <a:p>
            <a:pPr marL="457200" indent="-457200"/>
            <a:r>
              <a:rPr lang="ru-RU" sz="1800" dirty="0" smtClean="0">
                <a:solidFill>
                  <a:srgbClr val="7030A0"/>
                </a:solidFill>
                <a:effectLst/>
              </a:rPr>
              <a:t>Порядок мыслей</a:t>
            </a:r>
          </a:p>
          <a:p>
            <a:pPr marL="457200" indent="-457200"/>
            <a:r>
              <a:rPr lang="ru-RU" sz="1800" dirty="0" smtClean="0">
                <a:effectLst/>
              </a:rPr>
              <a:t>Талант, в сущности, состоит в свойстве выразить в искусстве свой характер</a:t>
            </a:r>
          </a:p>
          <a:p>
            <a:pPr marL="457200" indent="-457200"/>
            <a:r>
              <a:rPr lang="ru-RU" sz="1800" dirty="0" smtClean="0">
                <a:solidFill>
                  <a:srgbClr val="7030A0"/>
                </a:solidFill>
                <a:effectLst/>
              </a:rPr>
              <a:t>Замечания о способах оформления мысли</a:t>
            </a:r>
          </a:p>
          <a:p>
            <a:pPr marL="457200" indent="-457200"/>
            <a:endParaRPr lang="ru-RU" sz="1800" dirty="0">
              <a:effectLst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7848600" y="228600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У</a:t>
            </a:r>
            <a:endParaRPr lang="ru-RU" sz="32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Отличия вводных слов от членов предложения</a:t>
            </a:r>
            <a:endParaRPr lang="ru-RU" sz="32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845239957"/>
              </p:ext>
            </p:extLst>
          </p:nvPr>
        </p:nvGraphicFramePr>
        <p:xfrm>
          <a:off x="457200" y="1600200"/>
          <a:ext cx="8229601" cy="39420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1148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11480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Вводные слова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Члены предложения</a:t>
                      </a:r>
                      <a:endParaRPr lang="ru-RU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1.</a:t>
                      </a:r>
                      <a:r>
                        <a:rPr lang="ru-RU" b="1" dirty="0" smtClean="0">
                          <a:solidFill>
                            <a:srgbClr val="7030A0"/>
                          </a:solidFill>
                        </a:rPr>
                        <a:t> Кажется</a:t>
                      </a:r>
                      <a:r>
                        <a:rPr lang="ru-RU" b="1" dirty="0" smtClean="0"/>
                        <a:t>, шепчут колосья друг другу.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/>
                        <a:t>1. Мир </a:t>
                      </a:r>
                      <a:r>
                        <a:rPr lang="ru-RU" b="1" dirty="0" smtClean="0">
                          <a:solidFill>
                            <a:srgbClr val="7030A0"/>
                          </a:solidFill>
                        </a:rPr>
                        <a:t>кажется</a:t>
                      </a:r>
                      <a:r>
                        <a:rPr lang="ru-RU" b="1" dirty="0" smtClean="0"/>
                        <a:t> мне книгой бесконечной.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2. Вы,</a:t>
                      </a:r>
                      <a:r>
                        <a:rPr lang="ru-RU" b="1" baseline="0" dirty="0" smtClean="0"/>
                        <a:t> </a:t>
                      </a:r>
                      <a:r>
                        <a:rPr lang="ru-RU" b="1" baseline="0" dirty="0" smtClean="0">
                          <a:solidFill>
                            <a:srgbClr val="7030A0"/>
                          </a:solidFill>
                        </a:rPr>
                        <a:t>верно</a:t>
                      </a:r>
                      <a:r>
                        <a:rPr lang="ru-RU" b="1" baseline="0" dirty="0" smtClean="0"/>
                        <a:t>, едете в Ставрополь?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2. Задача </a:t>
                      </a:r>
                      <a:r>
                        <a:rPr lang="ru-RU" b="1" dirty="0" smtClean="0">
                          <a:solidFill>
                            <a:srgbClr val="7030A0"/>
                          </a:solidFill>
                        </a:rPr>
                        <a:t>решена </a:t>
                      </a:r>
                      <a:r>
                        <a:rPr lang="ru-RU" b="1" dirty="0" smtClean="0"/>
                        <a:t>верно.</a:t>
                      </a:r>
                      <a:endParaRPr lang="ru-RU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3. </a:t>
                      </a:r>
                      <a:r>
                        <a:rPr lang="ru-RU" b="1" dirty="0" smtClean="0">
                          <a:solidFill>
                            <a:srgbClr val="7030A0"/>
                          </a:solidFill>
                        </a:rPr>
                        <a:t>Бесспорно</a:t>
                      </a:r>
                      <a:r>
                        <a:rPr lang="ru-RU" b="1" dirty="0" smtClean="0"/>
                        <a:t>, огурец и с дом величиной диковинка.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3. Ваше право на отпуск </a:t>
                      </a:r>
                      <a:r>
                        <a:rPr lang="ru-RU" b="1" dirty="0" smtClean="0">
                          <a:solidFill>
                            <a:srgbClr val="7030A0"/>
                          </a:solidFill>
                        </a:rPr>
                        <a:t>бесспорно.</a:t>
                      </a:r>
                      <a:endParaRPr lang="ru-RU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4. </a:t>
                      </a:r>
                      <a:r>
                        <a:rPr lang="ru-RU" b="1" dirty="0" smtClean="0">
                          <a:solidFill>
                            <a:srgbClr val="7030A0"/>
                          </a:solidFill>
                        </a:rPr>
                        <a:t>Правда</a:t>
                      </a:r>
                      <a:r>
                        <a:rPr lang="ru-RU" b="1" dirty="0" smtClean="0"/>
                        <a:t>, с годами мои стихи делались менее нарядными.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4. </a:t>
                      </a:r>
                      <a:r>
                        <a:rPr lang="ru-RU" b="1" dirty="0" smtClean="0">
                          <a:solidFill>
                            <a:srgbClr val="7030A0"/>
                          </a:solidFill>
                        </a:rPr>
                        <a:t>Правда</a:t>
                      </a:r>
                      <a:r>
                        <a:rPr lang="ru-RU" b="1" dirty="0" smtClean="0"/>
                        <a:t> в огне не горит и в воде не тонет.</a:t>
                      </a:r>
                      <a:endParaRPr lang="ru-RU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5. Он, </a:t>
                      </a:r>
                      <a:r>
                        <a:rPr lang="ru-RU" b="1" dirty="0" smtClean="0">
                          <a:solidFill>
                            <a:srgbClr val="7030A0"/>
                          </a:solidFill>
                        </a:rPr>
                        <a:t>точно</a:t>
                      </a:r>
                      <a:r>
                        <a:rPr lang="ru-RU" b="1" dirty="0" smtClean="0"/>
                        <a:t>, немного странен.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5. Все три раза он проводил поезда </a:t>
                      </a:r>
                      <a:r>
                        <a:rPr lang="ru-RU" b="1" dirty="0" smtClean="0">
                          <a:solidFill>
                            <a:srgbClr val="7030A0"/>
                          </a:solidFill>
                        </a:rPr>
                        <a:t>точно</a:t>
                      </a:r>
                      <a:r>
                        <a:rPr lang="ru-RU" b="1" dirty="0" smtClean="0"/>
                        <a:t> по расписанию.</a:t>
                      </a:r>
                      <a:endParaRPr lang="ru-RU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6. Дождь, </a:t>
                      </a:r>
                      <a:r>
                        <a:rPr lang="ru-RU" b="1" dirty="0" smtClean="0">
                          <a:solidFill>
                            <a:srgbClr val="7030A0"/>
                          </a:solidFill>
                        </a:rPr>
                        <a:t>казалось</a:t>
                      </a:r>
                      <a:r>
                        <a:rPr lang="ru-RU" b="1" dirty="0" smtClean="0"/>
                        <a:t>,</a:t>
                      </a:r>
                      <a:r>
                        <a:rPr lang="ru-RU" b="1" baseline="0" dirty="0" smtClean="0"/>
                        <a:t> зарядил надолго.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6. Море на сотни миль вокруг </a:t>
                      </a:r>
                      <a:r>
                        <a:rPr lang="ru-RU" b="1" dirty="0" smtClean="0">
                          <a:solidFill>
                            <a:srgbClr val="7030A0"/>
                          </a:solidFill>
                        </a:rPr>
                        <a:t>казалось</a:t>
                      </a:r>
                      <a:r>
                        <a:rPr lang="ru-RU" b="1" dirty="0" smtClean="0"/>
                        <a:t> пустынным.</a:t>
                      </a:r>
                      <a:endParaRPr lang="ru-RU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/>
              <a:t>Прочитайте со знаками препинаниями. Разграничьте вводные слова и члены предложения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ru-RU" sz="2400" dirty="0" smtClean="0"/>
              <a:t>Наконец он приехал. Наконец можно обратиться к врачу за помощью.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/>
              <a:t>Он может быть ещё успеет уехать со всеми. Что может быть важнее дружбы!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/>
              <a:t>Бывало они часто собирались вместе за чаем. Им бывало весело.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/>
              <a:t>Это было совершенно очевидно. Он очевидно стесняется среди незнакомых.</a:t>
            </a:r>
          </a:p>
          <a:p>
            <a:pPr marL="457200" indent="-457200">
              <a:buNone/>
            </a:pPr>
            <a:endParaRPr lang="ru-RU" sz="2400" dirty="0"/>
          </a:p>
        </p:txBody>
      </p:sp>
      <p:sp>
        <p:nvSpPr>
          <p:cNvPr id="4" name="Овал 3"/>
          <p:cNvSpPr/>
          <p:nvPr/>
        </p:nvSpPr>
        <p:spPr>
          <a:xfrm>
            <a:off x="7848600" y="228600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У</a:t>
            </a:r>
            <a:endParaRPr lang="ru-RU" sz="32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/>
              <a:t>Прочитайте со знаками препинаниями. Разграничьте вводные слова и члены предложения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ru-RU" sz="2400" dirty="0" smtClean="0"/>
              <a:t>Он проработал таким образом до десяти часов. Уже начинало темнеть и таким образом мы возвратились с прогулки вовремя.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/>
              <a:t>Всё казалось ему знакомым. Всё здесь казалось напоминало ему о детстве.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/>
              <a:t>Он часто бывает у нас. Бывает она поёт очень долго, с удовольствием.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/>
              <a:t>Оля видно только проснулась. Мне видно лес из окна.</a:t>
            </a:r>
            <a:endParaRPr lang="ru-RU" sz="2400" dirty="0"/>
          </a:p>
        </p:txBody>
      </p:sp>
      <p:sp>
        <p:nvSpPr>
          <p:cNvPr id="4" name="Овал 3"/>
          <p:cNvSpPr/>
          <p:nvPr/>
        </p:nvSpPr>
        <p:spPr>
          <a:xfrm>
            <a:off x="7848600" y="228600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У</a:t>
            </a:r>
            <a:endParaRPr lang="ru-RU" sz="32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/>
              <a:t>В приведённом ниже предложении пронумерованы все запятые. Выпишите цифры, которые обозначают запятые при вводном слове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400" b="1" dirty="0" smtClean="0">
                <a:effectLst/>
              </a:rPr>
              <a:t>Римский философ Сенека в самом начале нашей эры, (1) размышляя о времени, (2) в одном из писем к </a:t>
            </a:r>
            <a:r>
              <a:rPr lang="ru-RU" sz="2400" b="1" dirty="0" err="1" smtClean="0">
                <a:effectLst/>
              </a:rPr>
              <a:t>Луцилию</a:t>
            </a:r>
            <a:r>
              <a:rPr lang="ru-RU" sz="2400" b="1" dirty="0" smtClean="0">
                <a:effectLst/>
              </a:rPr>
              <a:t>, (3) которые, (4) впрочем, (5) можно адресовать и всем молодым людям нашего времени, (6) писал…</a:t>
            </a:r>
            <a:endParaRPr lang="ru-RU" sz="2400" b="1" dirty="0">
              <a:effectLst/>
            </a:endParaRPr>
          </a:p>
        </p:txBody>
      </p:sp>
      <p:sp>
        <p:nvSpPr>
          <p:cNvPr id="4" name="Двенадцатиугольник 3"/>
          <p:cNvSpPr/>
          <p:nvPr/>
        </p:nvSpPr>
        <p:spPr>
          <a:xfrm>
            <a:off x="7848600" y="609600"/>
            <a:ext cx="914400" cy="914400"/>
          </a:xfrm>
          <a:prstGeom prst="dodec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4, 5</a:t>
            </a:r>
            <a:endParaRPr lang="ru-RU" sz="2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/>
              <a:t>В приведённом ниже предложении пронумерованы все запятые. Выпишите цифры, которые обозначают запятые при вводном слове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400" b="1" dirty="0" smtClean="0">
                <a:effectLst/>
              </a:rPr>
              <a:t>Тихий, (1) молчаливый, (2) сдержанный, (3) он появлялся в мастерских, (4) где ещё только заканчивались будущие шедевры живописи,(5) и  ,(6) случалось, (7) покупал их для своей галереи прежде, (8) чем они успевали появиться на выставке.</a:t>
            </a:r>
            <a:endParaRPr lang="ru-RU" sz="2400" b="1" dirty="0">
              <a:effectLst/>
            </a:endParaRPr>
          </a:p>
        </p:txBody>
      </p:sp>
      <p:sp>
        <p:nvSpPr>
          <p:cNvPr id="4" name="Двенадцатиугольник 3"/>
          <p:cNvSpPr/>
          <p:nvPr/>
        </p:nvSpPr>
        <p:spPr>
          <a:xfrm>
            <a:off x="7848600" y="609600"/>
            <a:ext cx="914400" cy="914400"/>
          </a:xfrm>
          <a:prstGeom prst="dodec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6, 7</a:t>
            </a:r>
            <a:endParaRPr lang="ru-RU" sz="2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Сумерки">
  <a:themeElements>
    <a:clrScheme name="Сумерки 3">
      <a:dk1>
        <a:srgbClr val="6600CC"/>
      </a:dk1>
      <a:lt1>
        <a:srgbClr val="FFFFFF"/>
      </a:lt1>
      <a:dk2>
        <a:srgbClr val="4B0096"/>
      </a:dk2>
      <a:lt2>
        <a:srgbClr val="CDD7DF"/>
      </a:lt2>
      <a:accent1>
        <a:srgbClr val="9999FF"/>
      </a:accent1>
      <a:accent2>
        <a:srgbClr val="7850BA"/>
      </a:accent2>
      <a:accent3>
        <a:srgbClr val="B1AAC9"/>
      </a:accent3>
      <a:accent4>
        <a:srgbClr val="DADADA"/>
      </a:accent4>
      <a:accent5>
        <a:srgbClr val="CACAFF"/>
      </a:accent5>
      <a:accent6>
        <a:srgbClr val="6C48A8"/>
      </a:accent6>
      <a:hlink>
        <a:srgbClr val="00CCFF"/>
      </a:hlink>
      <a:folHlink>
        <a:srgbClr val="0796B3"/>
      </a:folHlink>
    </a:clrScheme>
    <a:fontScheme name="Сумерки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умерки 1">
        <a:dk1>
          <a:srgbClr val="BD3737"/>
        </a:dk1>
        <a:lt1>
          <a:srgbClr val="FFFFFF"/>
        </a:lt1>
        <a:dk2>
          <a:srgbClr val="721E1E"/>
        </a:dk2>
        <a:lt2>
          <a:srgbClr val="FFCC00"/>
        </a:lt2>
        <a:accent1>
          <a:srgbClr val="FF6600"/>
        </a:accent1>
        <a:accent2>
          <a:srgbClr val="CC3300"/>
        </a:accent2>
        <a:accent3>
          <a:srgbClr val="BCABAB"/>
        </a:accent3>
        <a:accent4>
          <a:srgbClr val="DADADA"/>
        </a:accent4>
        <a:accent5>
          <a:srgbClr val="FFB8AA"/>
        </a:accent5>
        <a:accent6>
          <a:srgbClr val="B92D00"/>
        </a:accent6>
        <a:hlink>
          <a:srgbClr val="F7CC2F"/>
        </a:hlink>
        <a:folHlink>
          <a:srgbClr val="C7C6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2">
        <a:dk1>
          <a:srgbClr val="000099"/>
        </a:dk1>
        <a:lt1>
          <a:srgbClr val="FFFFFF"/>
        </a:lt1>
        <a:dk2>
          <a:srgbClr val="000066"/>
        </a:dk2>
        <a:lt2>
          <a:srgbClr val="EAEAEA"/>
        </a:lt2>
        <a:accent1>
          <a:srgbClr val="66CCFF"/>
        </a:accent1>
        <a:accent2>
          <a:srgbClr val="0066FF"/>
        </a:accent2>
        <a:accent3>
          <a:srgbClr val="AAAAB8"/>
        </a:accent3>
        <a:accent4>
          <a:srgbClr val="DADADA"/>
        </a:accent4>
        <a:accent5>
          <a:srgbClr val="B8E2FF"/>
        </a:accent5>
        <a:accent6>
          <a:srgbClr val="005CE7"/>
        </a:accent6>
        <a:hlink>
          <a:srgbClr val="FFFFCC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3">
        <a:dk1>
          <a:srgbClr val="6600CC"/>
        </a:dk1>
        <a:lt1>
          <a:srgbClr val="FFFFFF"/>
        </a:lt1>
        <a:dk2>
          <a:srgbClr val="4B0096"/>
        </a:dk2>
        <a:lt2>
          <a:srgbClr val="CDD7DF"/>
        </a:lt2>
        <a:accent1>
          <a:srgbClr val="9999FF"/>
        </a:accent1>
        <a:accent2>
          <a:srgbClr val="7850BA"/>
        </a:accent2>
        <a:accent3>
          <a:srgbClr val="B1AAC9"/>
        </a:accent3>
        <a:accent4>
          <a:srgbClr val="DADADA"/>
        </a:accent4>
        <a:accent5>
          <a:srgbClr val="CACAFF"/>
        </a:accent5>
        <a:accent6>
          <a:srgbClr val="6C48A8"/>
        </a:accent6>
        <a:hlink>
          <a:srgbClr val="00CCFF"/>
        </a:hlink>
        <a:folHlink>
          <a:srgbClr val="0796B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4">
        <a:dk1>
          <a:srgbClr val="55863C"/>
        </a:dk1>
        <a:lt1>
          <a:srgbClr val="FFFFFF"/>
        </a:lt1>
        <a:dk2>
          <a:srgbClr val="375F2F"/>
        </a:dk2>
        <a:lt2>
          <a:srgbClr val="D1EFB3"/>
        </a:lt2>
        <a:accent1>
          <a:srgbClr val="00CC66"/>
        </a:accent1>
        <a:accent2>
          <a:srgbClr val="8EAC66"/>
        </a:accent2>
        <a:accent3>
          <a:srgbClr val="AEB6AD"/>
        </a:accent3>
        <a:accent4>
          <a:srgbClr val="DADADA"/>
        </a:accent4>
        <a:accent5>
          <a:srgbClr val="AAE2B8"/>
        </a:accent5>
        <a:accent6>
          <a:srgbClr val="809B5C"/>
        </a:accent6>
        <a:hlink>
          <a:srgbClr val="B4EF7F"/>
        </a:hlink>
        <a:folHlink>
          <a:srgbClr val="F8F6A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5">
        <a:dk1>
          <a:srgbClr val="588073"/>
        </a:dk1>
        <a:lt1>
          <a:srgbClr val="FFFFFF"/>
        </a:lt1>
        <a:dk2>
          <a:srgbClr val="486768"/>
        </a:dk2>
        <a:lt2>
          <a:srgbClr val="DDDDDD"/>
        </a:lt2>
        <a:accent1>
          <a:srgbClr val="33CCCC"/>
        </a:accent1>
        <a:accent2>
          <a:srgbClr val="008871"/>
        </a:accent2>
        <a:accent3>
          <a:srgbClr val="B1B8B9"/>
        </a:accent3>
        <a:accent4>
          <a:srgbClr val="DADADA"/>
        </a:accent4>
        <a:accent5>
          <a:srgbClr val="ADE2E2"/>
        </a:accent5>
        <a:accent6>
          <a:srgbClr val="007B66"/>
        </a:accent6>
        <a:hlink>
          <a:srgbClr val="00CC99"/>
        </a:hlink>
        <a:folHlink>
          <a:srgbClr val="A8A8A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6">
        <a:dk1>
          <a:srgbClr val="6B6C75"/>
        </a:dk1>
        <a:lt1>
          <a:srgbClr val="FFFFFF"/>
        </a:lt1>
        <a:dk2>
          <a:srgbClr val="575863"/>
        </a:dk2>
        <a:lt2>
          <a:srgbClr val="FFFFCC"/>
        </a:lt2>
        <a:accent1>
          <a:srgbClr val="677481"/>
        </a:accent1>
        <a:accent2>
          <a:srgbClr val="697E5E"/>
        </a:accent2>
        <a:accent3>
          <a:srgbClr val="B4B4B7"/>
        </a:accent3>
        <a:accent4>
          <a:srgbClr val="DADADA"/>
        </a:accent4>
        <a:accent5>
          <a:srgbClr val="B8BCC1"/>
        </a:accent5>
        <a:accent6>
          <a:srgbClr val="5E7254"/>
        </a:accent6>
        <a:hlink>
          <a:srgbClr val="E9E77F"/>
        </a:hlink>
        <a:folHlink>
          <a:srgbClr val="D3A44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7">
        <a:dk1>
          <a:srgbClr val="000000"/>
        </a:dk1>
        <a:lt1>
          <a:srgbClr val="C4D6BE"/>
        </a:lt1>
        <a:dk2>
          <a:srgbClr val="339966"/>
        </a:dk2>
        <a:lt2>
          <a:srgbClr val="EFFBF0"/>
        </a:lt2>
        <a:accent1>
          <a:srgbClr val="DDDDDD"/>
        </a:accent1>
        <a:accent2>
          <a:srgbClr val="CCFF99"/>
        </a:accent2>
        <a:accent3>
          <a:srgbClr val="DEE8DB"/>
        </a:accent3>
        <a:accent4>
          <a:srgbClr val="000000"/>
        </a:accent4>
        <a:accent5>
          <a:srgbClr val="EBEBEB"/>
        </a:accent5>
        <a:accent6>
          <a:srgbClr val="B9E78A"/>
        </a:accent6>
        <a:hlink>
          <a:srgbClr val="009900"/>
        </a:hlink>
        <a:folHlink>
          <a:srgbClr val="33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умерки 8">
        <a:dk1>
          <a:srgbClr val="000000"/>
        </a:dk1>
        <a:lt1>
          <a:srgbClr val="D6DAE4"/>
        </a:lt1>
        <a:dk2>
          <a:srgbClr val="000099"/>
        </a:dk2>
        <a:lt2>
          <a:srgbClr val="FFFFFF"/>
        </a:lt2>
        <a:accent1>
          <a:srgbClr val="BFDEE3"/>
        </a:accent1>
        <a:accent2>
          <a:srgbClr val="C0C0C0"/>
        </a:accent2>
        <a:accent3>
          <a:srgbClr val="E8EAEF"/>
        </a:accent3>
        <a:accent4>
          <a:srgbClr val="000000"/>
        </a:accent4>
        <a:accent5>
          <a:srgbClr val="DCECEF"/>
        </a:accent5>
        <a:accent6>
          <a:srgbClr val="AEAEAE"/>
        </a:accent6>
        <a:hlink>
          <a:srgbClr val="3333CC"/>
        </a:hlink>
        <a:folHlink>
          <a:srgbClr val="5E93C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умерки 9">
        <a:dk1>
          <a:srgbClr val="4A2500"/>
        </a:dk1>
        <a:lt1>
          <a:srgbClr val="C2C0BA"/>
        </a:lt1>
        <a:dk2>
          <a:srgbClr val="788569"/>
        </a:dk2>
        <a:lt2>
          <a:srgbClr val="F4F4EC"/>
        </a:lt2>
        <a:accent1>
          <a:srgbClr val="E1DFC1"/>
        </a:accent1>
        <a:accent2>
          <a:srgbClr val="A5A7AF"/>
        </a:accent2>
        <a:accent3>
          <a:srgbClr val="DDDCD9"/>
        </a:accent3>
        <a:accent4>
          <a:srgbClr val="3E1E00"/>
        </a:accent4>
        <a:accent5>
          <a:srgbClr val="EEECDD"/>
        </a:accent5>
        <a:accent6>
          <a:srgbClr val="95979E"/>
        </a:accent6>
        <a:hlink>
          <a:srgbClr val="9C9800"/>
        </a:hlink>
        <a:folHlink>
          <a:srgbClr val="66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Shimmer</Template>
  <TotalTime>175</TotalTime>
  <Words>1665</Words>
  <Application>Microsoft Office PowerPoint</Application>
  <PresentationFormat>Экран (4:3)</PresentationFormat>
  <Paragraphs>132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23</vt:i4>
      </vt:variant>
    </vt:vector>
  </HeadingPairs>
  <TitlesOfParts>
    <vt:vector size="25" baseType="lpstr">
      <vt:lpstr>Сумерки</vt:lpstr>
      <vt:lpstr>Тема Office</vt:lpstr>
      <vt:lpstr>Вводные слова и обращения</vt:lpstr>
      <vt:lpstr>Вводные слова и их значения</vt:lpstr>
      <vt:lpstr>Найдите вводные слова. Определите их значения</vt:lpstr>
      <vt:lpstr>Найдите вводные слова. Определите их значения</vt:lpstr>
      <vt:lpstr>Отличия вводных слов от членов предложения</vt:lpstr>
      <vt:lpstr>Прочитайте со знаками препинаниями. Разграничьте вводные слова и члены предложения</vt:lpstr>
      <vt:lpstr>Прочитайте со знаками препинаниями. Разграничьте вводные слова и члены предложения</vt:lpstr>
      <vt:lpstr>В приведённом ниже предложении пронумерованы все запятые. Выпишите цифры, которые обозначают запятые при вводном слове</vt:lpstr>
      <vt:lpstr>В приведённом ниже предложении пронумерованы все запятые. Выпишите цифры, которые обозначают запятые при вводном слове</vt:lpstr>
      <vt:lpstr>В приведённых предложениях пронумерованы все запятые. Выпишите цифры, которые обозначают запятые при вводном слове</vt:lpstr>
      <vt:lpstr>В приведённом ниже предложении пронумерованы все запятые. Выпишите цифры, которые обозначают запятые при вводном слове</vt:lpstr>
      <vt:lpstr>В приведённом ниже предложении пронумерованы все запятые. Выпишите цифры, которые обозначают запятые при вводном слове</vt:lpstr>
      <vt:lpstr>В приведённом ниже предложении пронумерованы все запятые. Выпишите цифры, которые обозначают запятые при вводном слове</vt:lpstr>
      <vt:lpstr>В приведённом ниже предложении пронумерованы все запятые. Выпишите цифры, которые обозначают запятые при вводном слове</vt:lpstr>
      <vt:lpstr>Слайд 15</vt:lpstr>
      <vt:lpstr>Слайд 16</vt:lpstr>
      <vt:lpstr>Способ выражения 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Инна</dc:creator>
  <cp:lastModifiedBy>Admin</cp:lastModifiedBy>
  <cp:revision>20</cp:revision>
  <cp:lastPrinted>1601-01-01T00:00:00Z</cp:lastPrinted>
  <dcterms:created xsi:type="dcterms:W3CDTF">2008-06-18T08:30:53Z</dcterms:created>
  <dcterms:modified xsi:type="dcterms:W3CDTF">2017-12-24T16:12:37Z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