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90" r:id="rId4"/>
    <p:sldId id="292" r:id="rId5"/>
    <p:sldId id="293" r:id="rId6"/>
    <p:sldId id="28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66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684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448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066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03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85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70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812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526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29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531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208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48792-9E7E-4A65-B402-A1337B2ACF48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E90F1-D7B1-4120-83A3-1886119B89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10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8845" y="3254187"/>
            <a:ext cx="9421907" cy="121023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+mn-lt"/>
              </a:rPr>
              <a:t>Смысловой анализ 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текста</a:t>
            </a:r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38283" y="5229132"/>
            <a:ext cx="3460376" cy="82204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Задание 2 ОГЭ</a:t>
            </a:r>
            <a:endParaRPr lang="ru-RU" sz="3200" b="1" dirty="0"/>
          </a:p>
        </p:txBody>
      </p:sp>
      <p:pic>
        <p:nvPicPr>
          <p:cNvPr id="2050" name="Picture 2" descr="http://media.professionali.ru/processor/topics/original/2014/09/26/qrp-rzhm1q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140" y="185279"/>
            <a:ext cx="5156013" cy="21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83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9523" y="3823919"/>
            <a:ext cx="114187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Требуется </a:t>
            </a:r>
            <a:r>
              <a:rPr lang="ru-RU" sz="3200" b="1" dirty="0">
                <a:solidFill>
                  <a:srgbClr val="002060"/>
                </a:solidFill>
              </a:rPr>
              <a:t>знание следующих тем: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«</a:t>
            </a:r>
            <a:r>
              <a:rPr lang="ru-RU" sz="3200" dirty="0"/>
              <a:t>Текст как речевое произведение»,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/>
              <a:t>«Смысловая и композиционная целостность текста</a:t>
            </a:r>
            <a:r>
              <a:rPr lang="ru-RU" sz="3200" dirty="0" smtClean="0"/>
              <a:t>»,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/>
              <a:t>«</a:t>
            </a:r>
            <a:r>
              <a:rPr lang="ru-RU" sz="3200" dirty="0"/>
              <a:t>Анализ текста</a:t>
            </a:r>
            <a:r>
              <a:rPr lang="ru-RU" sz="3200" dirty="0" smtClean="0"/>
              <a:t>».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5152" y="1605154"/>
            <a:ext cx="113896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06450" algn="just"/>
            <a:r>
              <a:rPr lang="ru-RU" sz="3200" b="1" dirty="0" smtClean="0">
                <a:solidFill>
                  <a:srgbClr val="002060"/>
                </a:solidFill>
              </a:rPr>
              <a:t>Задание 2 проверяет</a:t>
            </a:r>
            <a:r>
              <a:rPr lang="ru-RU" sz="3200" b="1" dirty="0" smtClean="0"/>
              <a:t> </a:t>
            </a:r>
            <a:r>
              <a:rPr lang="ru-RU" sz="3200" dirty="0" smtClean="0"/>
              <a:t>умение адекватно понимать </a:t>
            </a:r>
            <a:r>
              <a:rPr lang="ru-RU" sz="3200" dirty="0"/>
              <a:t>информацию письменного сообщения (цель, тему основную и дополнительную, явную и скрытую информацию).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5152" y="206223"/>
            <a:ext cx="116731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445" algn="ctr">
              <a:spcAft>
                <a:spcPts val="0"/>
              </a:spcAft>
            </a:pPr>
            <a:r>
              <a:rPr lang="ru-RU" sz="3200" b="1" dirty="0">
                <a:solidFill>
                  <a:srgbClr val="C00000"/>
                </a:solidFill>
                <a:ea typeface="Times New Roman" panose="02020603050405020304" pitchFamily="18" charset="0"/>
              </a:rPr>
              <a:t>Вторая часть экзаменационной работы:</a:t>
            </a:r>
            <a:endParaRPr lang="ru-RU" sz="3200" dirty="0">
              <a:solidFill>
                <a:srgbClr val="C00000"/>
              </a:solidFill>
              <a:ea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ea typeface="Times New Roman" panose="02020603050405020304" pitchFamily="18" charset="0"/>
              </a:rPr>
              <a:t>задания с выбором ответа и кратким ответом. 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29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564" y="702999"/>
            <a:ext cx="1164963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>
                <a:solidFill>
                  <a:srgbClr val="002060"/>
                </a:solidFill>
              </a:rPr>
              <a:t>Текст</a:t>
            </a:r>
            <a:r>
              <a:rPr lang="ru-RU" sz="2800" dirty="0"/>
              <a:t> – это группа предложений, связанных по смыслу и </a:t>
            </a:r>
            <a:r>
              <a:rPr lang="ru-RU" sz="2800" dirty="0" smtClean="0"/>
              <a:t>грамматически. Текст держится </a:t>
            </a:r>
            <a:r>
              <a:rPr lang="ru-RU" sz="2800" dirty="0"/>
              <a:t>на  идее, главной </a:t>
            </a:r>
            <a:r>
              <a:rPr lang="ru-RU" sz="2800" dirty="0" smtClean="0"/>
              <a:t>мысли. </a:t>
            </a:r>
          </a:p>
          <a:p>
            <a:pPr indent="457200" algn="just"/>
            <a:r>
              <a:rPr lang="ru-RU" sz="28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Признаки: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Состоит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из нескольких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предложений.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Смысловая цельность: высказывание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на определенную тему;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реализация авторского замысла; относительная законченность.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Связность текста: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каждое последующее предложение строится на базе предыдущего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7564" y="4174904"/>
            <a:ext cx="11649636" cy="993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Подтекст</a:t>
            </a: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- это скрытый смысл. Передается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с помощью порядка слов, интонации, художественных средств.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7564" y="5255200"/>
            <a:ext cx="11649636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Ключевые слова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 - </a:t>
            </a: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, которые связаны с основными образами, объектами и понятиями текста и сжато представляют  текст</a:t>
            </a: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/>
              <a:t>Помогают </a:t>
            </a:r>
            <a:r>
              <a:rPr lang="ru-RU" sz="2800" dirty="0"/>
              <a:t>понять авторскую позицию, идею текста.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3753" y="136754"/>
            <a:ext cx="4087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ПОВТОРИМ ТЕОРИЮ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08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4812" y="130006"/>
            <a:ext cx="118468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</a:rPr>
              <a:t>Примерная формулировка </a:t>
            </a:r>
            <a:r>
              <a:rPr lang="ru-RU" sz="2800" b="1" dirty="0" smtClean="0">
                <a:solidFill>
                  <a:srgbClr val="002060"/>
                </a:solidFill>
              </a:rPr>
              <a:t>задания: </a:t>
            </a:r>
          </a:p>
          <a:p>
            <a:pPr algn="just"/>
            <a:r>
              <a:rPr lang="ru-RU" sz="2600" i="1" dirty="0" smtClean="0">
                <a:solidFill>
                  <a:srgbClr val="000000"/>
                </a:solidFill>
              </a:rPr>
              <a:t>Задание </a:t>
            </a:r>
            <a:r>
              <a:rPr lang="ru-RU" sz="2600" i="1" dirty="0">
                <a:solidFill>
                  <a:srgbClr val="000000"/>
                </a:solidFill>
              </a:rPr>
              <a:t>2 выполняется на основе анализа содержания прочитанного текста.</a:t>
            </a:r>
            <a:r>
              <a:rPr lang="ru-RU" sz="2800" i="1" dirty="0">
                <a:solidFill>
                  <a:srgbClr val="000000"/>
                </a:solidFill>
              </a:rPr>
              <a:t> </a:t>
            </a:r>
            <a:endParaRPr lang="ru-RU" sz="2800" i="1" dirty="0">
              <a:solidFill>
                <a:srgbClr val="0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4812" y="1231310"/>
            <a:ext cx="117123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2. В каком предложении содержится информация, необходимая для обоснования ответа на вопрос: «Почему рассказчик так наслаждался взятой в библиотеке книгой?»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1) (1) Я читал свою толстую библиотечную книгу очень долго – месяц  или полтора.</a:t>
            </a:r>
            <a:br>
              <a:rPr lang="ru-RU" sz="3200" dirty="0"/>
            </a:br>
            <a:r>
              <a:rPr lang="ru-RU" sz="3200" dirty="0"/>
              <a:t>2) (3) Иногда казалось, что война идёт всегда, что отец целую вечность на фронте.</a:t>
            </a:r>
            <a:br>
              <a:rPr lang="ru-RU" sz="3200" dirty="0"/>
            </a:br>
            <a:r>
              <a:rPr lang="ru-RU" sz="3200" dirty="0"/>
              <a:t>3) (8) Но затянувшаяся временность, понятно, требовала хоть коротких прикосновений к постоянству.</a:t>
            </a:r>
            <a:br>
              <a:rPr lang="ru-RU" sz="3200" dirty="0"/>
            </a:br>
            <a:r>
              <a:rPr lang="ru-RU" sz="3200" dirty="0"/>
              <a:t>4) (22) Закончив читать её, я с надеждой отправился в библиотеку.  </a:t>
            </a:r>
          </a:p>
        </p:txBody>
      </p:sp>
    </p:spTree>
    <p:extLst>
      <p:ext uri="{BB962C8B-B14F-4D97-AF65-F5344CB8AC3E}">
        <p14:creationId xmlns:p14="http://schemas.microsoft.com/office/powerpoint/2010/main" val="422324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2574" y="648317"/>
            <a:ext cx="1163170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Алгоритм выполнения </a:t>
            </a:r>
            <a:r>
              <a:rPr lang="ru-RU" sz="3200" b="1">
                <a:solidFill>
                  <a:srgbClr val="002060"/>
                </a:solidFill>
              </a:rPr>
              <a:t>задания</a:t>
            </a:r>
            <a:r>
              <a:rPr lang="ru-RU" sz="3200" b="1" smtClean="0">
                <a:solidFill>
                  <a:srgbClr val="002060"/>
                </a:solidFill>
              </a:rPr>
              <a:t>:</a:t>
            </a:r>
          </a:p>
          <a:p>
            <a:endParaRPr lang="en-US" sz="3200" b="1" dirty="0" smtClean="0">
              <a:solidFill>
                <a:srgbClr val="002060"/>
              </a:solidFill>
            </a:endParaRPr>
          </a:p>
          <a:p>
            <a:r>
              <a:rPr lang="ru-RU" sz="3200" dirty="0" smtClean="0"/>
              <a:t>1. Прочитайте вопрос в задании.</a:t>
            </a:r>
            <a:endParaRPr lang="ru-RU" sz="3200" dirty="0" smtClean="0"/>
          </a:p>
          <a:p>
            <a:pPr lvl="0"/>
            <a:r>
              <a:rPr lang="ru-RU" sz="3200" dirty="0" smtClean="0"/>
              <a:t>2. Прочитайте предложенный текст.</a:t>
            </a:r>
            <a:r>
              <a:rPr lang="ru-RU" sz="3200" dirty="0"/>
              <a:t> </a:t>
            </a:r>
          </a:p>
          <a:p>
            <a:pPr lvl="0"/>
            <a:r>
              <a:rPr lang="ru-RU" sz="3200" dirty="0" smtClean="0"/>
              <a:t>3. Ответьте </a:t>
            </a:r>
            <a:r>
              <a:rPr lang="ru-RU" sz="3200" dirty="0"/>
              <a:t>на указанный </a:t>
            </a:r>
            <a:r>
              <a:rPr lang="ru-RU" sz="3200" dirty="0" smtClean="0"/>
              <a:t>вопрос (устно).</a:t>
            </a:r>
            <a:endParaRPr lang="ru-RU" sz="3200" dirty="0"/>
          </a:p>
          <a:p>
            <a:pPr lvl="0"/>
            <a:r>
              <a:rPr lang="ru-RU" sz="3200" dirty="0" smtClean="0"/>
              <a:t>4. Найдите</a:t>
            </a:r>
            <a:r>
              <a:rPr lang="ru-RU" sz="3200" dirty="0"/>
              <a:t>, в каком из вариантов говорится приблизительно о том  </a:t>
            </a:r>
            <a:r>
              <a:rPr lang="ru-RU" sz="3200" dirty="0" smtClean="0"/>
              <a:t>же.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2656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edia.professionali.ru/processor/topics/original/2014/09/26/qrp-rzhm1q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163" y="2068670"/>
            <a:ext cx="5156013" cy="213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97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140</Words>
  <Application>Microsoft Office PowerPoint</Application>
  <PresentationFormat>Произвольный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Смысловой анализ текста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Сжатие текста (компрессия)</dc:title>
  <dc:creator>Наталья Бабанова</dc:creator>
  <cp:lastModifiedBy>user</cp:lastModifiedBy>
  <cp:revision>20</cp:revision>
  <dcterms:created xsi:type="dcterms:W3CDTF">2016-09-10T15:24:31Z</dcterms:created>
  <dcterms:modified xsi:type="dcterms:W3CDTF">2016-11-11T05:23:20Z</dcterms:modified>
</cp:coreProperties>
</file>