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9"/>
  </p:notesMasterIdLst>
  <p:sldIdLst>
    <p:sldId id="256" r:id="rId2"/>
    <p:sldId id="258" r:id="rId3"/>
    <p:sldId id="259" r:id="rId4"/>
    <p:sldId id="260" r:id="rId5"/>
    <p:sldId id="261" r:id="rId6"/>
    <p:sldId id="263"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82" r:id="rId22"/>
    <p:sldId id="280" r:id="rId23"/>
    <p:sldId id="281" r:id="rId24"/>
    <p:sldId id="278" r:id="rId25"/>
    <p:sldId id="283" r:id="rId26"/>
    <p:sldId id="284" r:id="rId27"/>
    <p:sldId id="277"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66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9947" autoAdjust="0"/>
  </p:normalViewPr>
  <p:slideViewPr>
    <p:cSldViewPr>
      <p:cViewPr varScale="1">
        <p:scale>
          <a:sx n="97" d="100"/>
          <a:sy n="97" d="100"/>
        </p:scale>
        <p:origin x="-3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124EF5-9EA9-4103-BE5E-E0BBA09F39E2}" type="datetimeFigureOut">
              <a:rPr lang="ru-RU" smtClean="0"/>
              <a:pPr/>
              <a:t>24.12.2017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BDF5C5-BEE0-43E0-9154-95D51F3F88E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9</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18</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19</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20</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10</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11</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12</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13</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14</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15</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16</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0BDF5C5-BEE0-43E0-9154-95D51F3F88EB}" type="slidenum">
              <a:rPr lang="ru-RU" smtClean="0"/>
              <a:pPr/>
              <a:t>17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24.12.2017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692696"/>
            <a:ext cx="8062912" cy="4248472"/>
          </a:xfrm>
          <a:solidFill>
            <a:schemeClr val="lt1">
              <a:alpha val="56000"/>
            </a:schemeClr>
          </a:solidFill>
        </p:spPr>
        <p:style>
          <a:lnRef idx="2">
            <a:schemeClr val="accent2"/>
          </a:lnRef>
          <a:fillRef idx="1">
            <a:schemeClr val="lt1"/>
          </a:fillRef>
          <a:effectRef idx="0">
            <a:schemeClr val="accent2"/>
          </a:effectRef>
          <a:fontRef idx="minor">
            <a:schemeClr val="dk1"/>
          </a:fontRef>
        </p:style>
        <p:txBody>
          <a:bodyPr>
            <a:noAutofit/>
          </a:bodyPr>
          <a:lstStyle/>
          <a:p>
            <a:pPr algn="ctr"/>
            <a:r>
              <a:rPr lang="ru-RU" sz="4500" b="1" dirty="0" smtClean="0">
                <a:solidFill>
                  <a:srgbClr val="002060"/>
                </a:solidFill>
                <a:effectLst>
                  <a:outerShdw blurRad="38100" dist="38100" dir="2700000" algn="tl">
                    <a:srgbClr val="000000">
                      <a:alpha val="43137"/>
                    </a:srgbClr>
                  </a:outerShdw>
                </a:effectLst>
                <a:latin typeface="+mn-lt"/>
              </a:rPr>
              <a:t>Подготовка к </a:t>
            </a:r>
            <a:r>
              <a:rPr lang="ru-RU" sz="4500" b="1" dirty="0" smtClean="0">
                <a:solidFill>
                  <a:srgbClr val="002060"/>
                </a:solidFill>
                <a:effectLst>
                  <a:outerShdw blurRad="38100" dist="38100" dir="2700000" algn="tl">
                    <a:srgbClr val="000000">
                      <a:alpha val="43137"/>
                    </a:srgbClr>
                  </a:outerShdw>
                </a:effectLst>
                <a:latin typeface="+mn-lt"/>
              </a:rPr>
              <a:t>ОГЭ</a:t>
            </a:r>
            <a:r>
              <a:rPr lang="ru-RU" sz="4500" b="1" dirty="0" smtClean="0">
                <a:solidFill>
                  <a:schemeClr val="accent6"/>
                </a:solidFill>
                <a:effectLst>
                  <a:outerShdw blurRad="38100" dist="38100" dir="2700000" algn="tl">
                    <a:srgbClr val="000000">
                      <a:alpha val="43137"/>
                    </a:srgbClr>
                  </a:outerShdw>
                </a:effectLst>
                <a:latin typeface="+mn-lt"/>
              </a:rPr>
              <a:t/>
            </a:r>
            <a:br>
              <a:rPr lang="ru-RU" sz="4500" b="1" dirty="0" smtClean="0">
                <a:solidFill>
                  <a:schemeClr val="accent6"/>
                </a:solidFill>
                <a:effectLst>
                  <a:outerShdw blurRad="38100" dist="38100" dir="2700000" algn="tl">
                    <a:srgbClr val="000000">
                      <a:alpha val="43137"/>
                    </a:srgbClr>
                  </a:outerShdw>
                </a:effectLst>
                <a:latin typeface="+mn-lt"/>
              </a:rPr>
            </a:br>
            <a:r>
              <a:rPr lang="ru-RU" sz="4500" b="1" dirty="0" smtClean="0">
                <a:solidFill>
                  <a:schemeClr val="accent6"/>
                </a:solidFill>
                <a:effectLst>
                  <a:outerShdw blurRad="38100" dist="38100" dir="2700000" algn="tl">
                    <a:srgbClr val="000000">
                      <a:alpha val="43137"/>
                    </a:srgbClr>
                  </a:outerShdw>
                </a:effectLst>
                <a:latin typeface="+mn-lt"/>
              </a:rPr>
              <a:t> </a:t>
            </a:r>
            <a:br>
              <a:rPr lang="ru-RU" sz="4500" b="1" dirty="0" smtClean="0">
                <a:solidFill>
                  <a:schemeClr val="accent6"/>
                </a:solidFill>
                <a:effectLst>
                  <a:outerShdw blurRad="38100" dist="38100" dir="2700000" algn="tl">
                    <a:srgbClr val="000000">
                      <a:alpha val="43137"/>
                    </a:srgbClr>
                  </a:outerShdw>
                </a:effectLst>
                <a:latin typeface="+mn-lt"/>
              </a:rPr>
            </a:br>
            <a:r>
              <a:rPr lang="ru-RU" sz="4500" u="sng" dirty="0" smtClean="0">
                <a:solidFill>
                  <a:srgbClr val="002060"/>
                </a:solidFill>
                <a:effectLst>
                  <a:outerShdw blurRad="38100" dist="38100" dir="2700000" algn="tl">
                    <a:srgbClr val="000000">
                      <a:alpha val="43137"/>
                    </a:srgbClr>
                  </a:outerShdw>
                </a:effectLst>
                <a:latin typeface="+mn-lt"/>
              </a:rPr>
              <a:t>Задание </a:t>
            </a:r>
            <a:r>
              <a:rPr lang="ru-RU" sz="4500" u="sng" dirty="0" smtClean="0">
                <a:solidFill>
                  <a:srgbClr val="002060"/>
                </a:solidFill>
                <a:effectLst>
                  <a:outerShdw blurRad="38100" dist="38100" dir="2700000" algn="tl">
                    <a:srgbClr val="000000">
                      <a:alpha val="43137"/>
                    </a:srgbClr>
                  </a:outerShdw>
                </a:effectLst>
                <a:latin typeface="+mn-lt"/>
              </a:rPr>
              <a:t>5 </a:t>
            </a:r>
            <a:r>
              <a:rPr lang="ru-RU" sz="4500" u="sng" dirty="0" smtClean="0">
                <a:solidFill>
                  <a:srgbClr val="002060"/>
                </a:solidFill>
                <a:effectLst>
                  <a:outerShdw blurRad="38100" dist="38100" dir="2700000" algn="tl">
                    <a:srgbClr val="000000">
                      <a:alpha val="43137"/>
                    </a:srgbClr>
                  </a:outerShdw>
                </a:effectLst>
                <a:latin typeface="+mn-lt"/>
              </a:rPr>
              <a:t/>
            </a:r>
            <a:br>
              <a:rPr lang="ru-RU" sz="4500" u="sng" dirty="0" smtClean="0">
                <a:solidFill>
                  <a:srgbClr val="002060"/>
                </a:solidFill>
                <a:effectLst>
                  <a:outerShdw blurRad="38100" dist="38100" dir="2700000" algn="tl">
                    <a:srgbClr val="000000">
                      <a:alpha val="43137"/>
                    </a:srgbClr>
                  </a:outerShdw>
                </a:effectLst>
                <a:latin typeface="+mn-lt"/>
              </a:rPr>
            </a:br>
            <a:r>
              <a:rPr lang="ru-RU" sz="4500" dirty="0" smtClean="0">
                <a:solidFill>
                  <a:srgbClr val="002060"/>
                </a:solidFill>
                <a:effectLst>
                  <a:outerShdw blurRad="38100" dist="38100" dir="2700000" algn="tl">
                    <a:srgbClr val="000000">
                      <a:alpha val="43137"/>
                    </a:srgbClr>
                  </a:outerShdw>
                </a:effectLst>
                <a:latin typeface="+mn-lt"/>
              </a:rPr>
              <a:t/>
            </a:r>
            <a:br>
              <a:rPr lang="ru-RU" sz="4500" dirty="0" smtClean="0">
                <a:solidFill>
                  <a:srgbClr val="002060"/>
                </a:solidFill>
                <a:effectLst>
                  <a:outerShdw blurRad="38100" dist="38100" dir="2700000" algn="tl">
                    <a:srgbClr val="000000">
                      <a:alpha val="43137"/>
                    </a:srgbClr>
                  </a:outerShdw>
                </a:effectLst>
                <a:latin typeface="+mn-lt"/>
              </a:rPr>
            </a:br>
            <a:r>
              <a:rPr lang="ru-RU" sz="4500" smtClean="0">
                <a:solidFill>
                  <a:srgbClr val="002060"/>
                </a:solidFill>
                <a:effectLst>
                  <a:outerShdw blurRad="38100" dist="38100" dir="2700000" algn="tl">
                    <a:srgbClr val="000000">
                      <a:alpha val="43137"/>
                    </a:srgbClr>
                  </a:outerShdw>
                </a:effectLst>
                <a:latin typeface="+mn-lt"/>
              </a:rPr>
              <a:t>Правописание </a:t>
            </a:r>
            <a:r>
              <a:rPr lang="ru-RU" sz="4500" smtClean="0">
                <a:solidFill>
                  <a:srgbClr val="002060"/>
                </a:solidFill>
                <a:effectLst>
                  <a:outerShdw blurRad="38100" dist="38100" dir="2700000" algn="tl">
                    <a:srgbClr val="000000">
                      <a:alpha val="43137"/>
                    </a:srgbClr>
                  </a:outerShdw>
                </a:effectLst>
                <a:latin typeface="+mn-lt"/>
              </a:rPr>
              <a:t>суффиксов </a:t>
            </a:r>
            <a:endParaRPr lang="ru-RU" sz="4500" dirty="0">
              <a:solidFill>
                <a:srgbClr val="002060"/>
              </a:solidFill>
              <a:effectLst>
                <a:outerShdw blurRad="38100" dist="38100" dir="2700000" algn="tl">
                  <a:srgbClr val="000000">
                    <a:alpha val="43137"/>
                  </a:srgbClr>
                </a:outerShdw>
              </a:effectLst>
              <a:latin typeface="+mn-lt"/>
            </a:endParaRPr>
          </a:p>
        </p:txBody>
      </p:sp>
      <p:sp>
        <p:nvSpPr>
          <p:cNvPr id="3" name="TextBox 2"/>
          <p:cNvSpPr txBox="1"/>
          <p:nvPr/>
        </p:nvSpPr>
        <p:spPr>
          <a:xfrm>
            <a:off x="4841769" y="5445224"/>
            <a:ext cx="184731" cy="461665"/>
          </a:xfrm>
          <a:prstGeom prst="rect">
            <a:avLst/>
          </a:prstGeom>
          <a:noFill/>
        </p:spPr>
        <p:txBody>
          <a:bodyPr wrap="none" rtlCol="0">
            <a:spAutoFit/>
          </a:bodyPr>
          <a:lstStyle/>
          <a:p>
            <a:pPr algn="ct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ИМЁН СУЩЕСТВИТЕЛЬНЫХ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1319"/>
          <a:ext cx="8892480" cy="5379720"/>
        </p:xfrm>
        <a:graphic>
          <a:graphicData uri="http://schemas.openxmlformats.org/drawingml/2006/table">
            <a:tbl>
              <a:tblPr firstRow="1" bandRow="1">
                <a:tableStyleId>{5C22544A-7EE6-4342-B048-85BDC9FD1C3A}</a:tableStyleId>
              </a:tblPr>
              <a:tblGrid>
                <a:gridCol w="1907704">
                  <a:extLst>
                    <a:ext uri="{9D8B030D-6E8A-4147-A177-3AD203B41FA5}">
                      <a16:colId xmlns:a16="http://schemas.microsoft.com/office/drawing/2014/main" xmlns="" val="20000"/>
                    </a:ext>
                  </a:extLst>
                </a:gridCol>
                <a:gridCol w="3895015">
                  <a:extLst>
                    <a:ext uri="{9D8B030D-6E8A-4147-A177-3AD203B41FA5}">
                      <a16:colId xmlns:a16="http://schemas.microsoft.com/office/drawing/2014/main" xmlns="" val="20001"/>
                    </a:ext>
                  </a:extLst>
                </a:gridCol>
                <a:gridCol w="3089761">
                  <a:extLst>
                    <a:ext uri="{9D8B030D-6E8A-4147-A177-3AD203B41FA5}">
                      <a16:colId xmlns:a16="http://schemas.microsoft.com/office/drawing/2014/main" xmlns="" val="20002"/>
                    </a:ext>
                  </a:extLst>
                </a:gridCol>
              </a:tblGrid>
              <a:tr h="350352">
                <a:tc>
                  <a:txBody>
                    <a:bodyPr/>
                    <a:lstStyle/>
                    <a:p>
                      <a:pPr algn="ctr">
                        <a:spcAft>
                          <a:spcPts val="0"/>
                        </a:spcAft>
                      </a:pPr>
                      <a:r>
                        <a:rPr lang="ru-RU" sz="2800" b="1" dirty="0" smtClean="0">
                          <a:solidFill>
                            <a:srgbClr val="000000"/>
                          </a:solidFill>
                          <a:latin typeface="+mn-lt"/>
                          <a:ea typeface="Times New Roman"/>
                          <a:cs typeface="Times New Roman"/>
                        </a:rPr>
                        <a:t>Суффиксы</a:t>
                      </a:r>
                      <a:endParaRPr lang="ru-RU" sz="2800" dirty="0">
                        <a:latin typeface="+mn-lt"/>
                        <a:ea typeface="Times New Roman"/>
                        <a:cs typeface="Times New Roman"/>
                      </a:endParaRPr>
                    </a:p>
                  </a:txBody>
                  <a:tcPr marL="68580" marR="68580" marT="0" marB="0"/>
                </a:tc>
                <a:tc>
                  <a:txBody>
                    <a:bodyPr/>
                    <a:lstStyle/>
                    <a:p>
                      <a:pPr algn="ctr">
                        <a:spcAft>
                          <a:spcPts val="0"/>
                        </a:spcAft>
                      </a:pPr>
                      <a:r>
                        <a:rPr lang="ru-RU" sz="2800" b="1">
                          <a:solidFill>
                            <a:srgbClr val="000000"/>
                          </a:solidFill>
                          <a:latin typeface="+mn-lt"/>
                          <a:ea typeface="Times New Roman"/>
                          <a:cs typeface="Times New Roman"/>
                        </a:rPr>
                        <a:t>Их правописание</a:t>
                      </a:r>
                      <a:endParaRPr lang="ru-RU" sz="2800">
                        <a:latin typeface="+mn-lt"/>
                        <a:ea typeface="Times New Roman"/>
                        <a:cs typeface="Times New Roman"/>
                      </a:endParaRPr>
                    </a:p>
                  </a:txBody>
                  <a:tcPr marL="68580" marR="68580" marT="0" marB="0"/>
                </a:tc>
                <a:tc>
                  <a:txBody>
                    <a:bodyPr/>
                    <a:lstStyle/>
                    <a:p>
                      <a:pPr algn="ctr">
                        <a:spcAft>
                          <a:spcPts val="0"/>
                        </a:spcAft>
                      </a:pPr>
                      <a:r>
                        <a:rPr lang="ru-RU" sz="2800" b="1" dirty="0">
                          <a:solidFill>
                            <a:srgbClr val="000000"/>
                          </a:solidFill>
                          <a:latin typeface="+mn-lt"/>
                          <a:ea typeface="Times New Roman"/>
                          <a:cs typeface="Times New Roman"/>
                        </a:rPr>
                        <a:t>Примеры</a:t>
                      </a: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1751353">
                <a:tc>
                  <a:txBody>
                    <a:bodyPr/>
                    <a:lstStyle/>
                    <a:p>
                      <a:pPr algn="just">
                        <a:spcAft>
                          <a:spcPts val="0"/>
                        </a:spcAft>
                      </a:pPr>
                      <a:r>
                        <a:rPr lang="ru-RU" sz="2500" b="1" dirty="0">
                          <a:latin typeface="+mn-lt"/>
                          <a:ea typeface="Times New Roman"/>
                          <a:cs typeface="Times New Roman"/>
                        </a:rPr>
                        <a:t>-ЧИК-</a:t>
                      </a:r>
                      <a:endParaRPr lang="ru-RU" sz="2500" dirty="0">
                        <a:latin typeface="+mn-lt"/>
                        <a:ea typeface="Times New Roman"/>
                        <a:cs typeface="Times New Roman"/>
                      </a:endParaRPr>
                    </a:p>
                    <a:p>
                      <a:pPr algn="just">
                        <a:spcAft>
                          <a:spcPts val="0"/>
                        </a:spcAft>
                      </a:pPr>
                      <a:r>
                        <a:rPr lang="ru-RU" sz="2500" b="1" dirty="0">
                          <a:latin typeface="+mn-lt"/>
                          <a:ea typeface="Times New Roman"/>
                          <a:cs typeface="Times New Roman"/>
                        </a:rPr>
                        <a:t>-ЩИК-</a:t>
                      </a:r>
                      <a:endParaRPr lang="ru-RU" sz="2500" dirty="0">
                        <a:latin typeface="+mn-lt"/>
                        <a:ea typeface="Times New Roman"/>
                        <a:cs typeface="Times New Roman"/>
                      </a:endParaRPr>
                    </a:p>
                  </a:txBody>
                  <a:tcPr marL="68580" marR="68580" marT="0" marB="0"/>
                </a:tc>
                <a:tc>
                  <a:txBody>
                    <a:bodyPr/>
                    <a:lstStyle/>
                    <a:p>
                      <a:pPr algn="just">
                        <a:spcAft>
                          <a:spcPts val="0"/>
                        </a:spcAft>
                      </a:pPr>
                      <a:r>
                        <a:rPr lang="ru-RU" sz="2500" b="1" dirty="0">
                          <a:latin typeface="+mn-lt"/>
                          <a:ea typeface="Times New Roman"/>
                          <a:cs typeface="Times New Roman"/>
                        </a:rPr>
                        <a:t>ЧИК: </a:t>
                      </a:r>
                      <a:r>
                        <a:rPr lang="ru-RU" sz="2500" dirty="0">
                          <a:latin typeface="+mn-lt"/>
                          <a:ea typeface="Times New Roman"/>
                          <a:cs typeface="Times New Roman"/>
                        </a:rPr>
                        <a:t>после согласных </a:t>
                      </a:r>
                      <a:r>
                        <a:rPr lang="ru-RU" sz="2500" b="1" i="1" dirty="0">
                          <a:latin typeface="+mn-lt"/>
                          <a:ea typeface="Times New Roman"/>
                          <a:cs typeface="Times New Roman"/>
                        </a:rPr>
                        <a:t>Д, Т, З, С, Ж</a:t>
                      </a:r>
                      <a:r>
                        <a:rPr lang="ru-RU" sz="2500" dirty="0">
                          <a:latin typeface="+mn-lt"/>
                          <a:ea typeface="Times New Roman"/>
                          <a:cs typeface="Times New Roman"/>
                        </a:rPr>
                        <a:t> </a:t>
                      </a:r>
                    </a:p>
                    <a:p>
                      <a:pPr algn="just">
                        <a:spcAft>
                          <a:spcPts val="0"/>
                        </a:spcAft>
                      </a:pPr>
                      <a:r>
                        <a:rPr lang="ru-RU" sz="2500" b="1" dirty="0">
                          <a:latin typeface="+mn-lt"/>
                          <a:ea typeface="Times New Roman"/>
                          <a:cs typeface="Times New Roman"/>
                        </a:rPr>
                        <a:t>ЩИК: </a:t>
                      </a:r>
                      <a:r>
                        <a:rPr lang="ru-RU" sz="2500" dirty="0">
                          <a:latin typeface="+mn-lt"/>
                          <a:ea typeface="Times New Roman"/>
                          <a:cs typeface="Times New Roman"/>
                        </a:rPr>
                        <a:t>после других согласных</a:t>
                      </a:r>
                    </a:p>
                  </a:txBody>
                  <a:tcPr marL="68580" marR="68580" marT="0" marB="0"/>
                </a:tc>
                <a:tc>
                  <a:txBody>
                    <a:bodyPr/>
                    <a:lstStyle/>
                    <a:p>
                      <a:pPr algn="just">
                        <a:spcAft>
                          <a:spcPts val="0"/>
                        </a:spcAft>
                      </a:pPr>
                      <a:r>
                        <a:rPr lang="ru-RU" sz="2500" i="1" dirty="0" err="1">
                          <a:latin typeface="+mn-lt"/>
                          <a:ea typeface="Times New Roman"/>
                          <a:cs typeface="Times New Roman"/>
                        </a:rPr>
                        <a:t>лет</a:t>
                      </a:r>
                      <a:r>
                        <a:rPr lang="ru-RU" sz="2500" b="1" i="1" dirty="0" err="1">
                          <a:latin typeface="+mn-lt"/>
                          <a:ea typeface="Times New Roman"/>
                          <a:cs typeface="Times New Roman"/>
                        </a:rPr>
                        <a:t>ЧИК</a:t>
                      </a:r>
                      <a:r>
                        <a:rPr lang="ru-RU" sz="2500" i="1" dirty="0">
                          <a:latin typeface="+mn-lt"/>
                          <a:ea typeface="Times New Roman"/>
                          <a:cs typeface="Times New Roman"/>
                        </a:rPr>
                        <a:t>, </a:t>
                      </a:r>
                      <a:r>
                        <a:rPr lang="ru-RU" sz="2500" i="1" dirty="0" err="1">
                          <a:latin typeface="+mn-lt"/>
                          <a:ea typeface="Times New Roman"/>
                          <a:cs typeface="Times New Roman"/>
                        </a:rPr>
                        <a:t>рез</a:t>
                      </a:r>
                      <a:r>
                        <a:rPr lang="ru-RU" sz="2500" b="1" i="1" dirty="0" err="1">
                          <a:latin typeface="+mn-lt"/>
                          <a:ea typeface="Times New Roman"/>
                          <a:cs typeface="Times New Roman"/>
                        </a:rPr>
                        <a:t>ЧИК</a:t>
                      </a:r>
                      <a:r>
                        <a:rPr lang="ru-RU" sz="2500" i="1" dirty="0">
                          <a:latin typeface="+mn-lt"/>
                          <a:ea typeface="Times New Roman"/>
                          <a:cs typeface="Times New Roman"/>
                        </a:rPr>
                        <a:t>, </a:t>
                      </a:r>
                      <a:r>
                        <a:rPr lang="ru-RU" sz="2500" i="1" dirty="0" err="1">
                          <a:latin typeface="+mn-lt"/>
                          <a:ea typeface="Times New Roman"/>
                          <a:cs typeface="Times New Roman"/>
                        </a:rPr>
                        <a:t>налад</a:t>
                      </a:r>
                      <a:r>
                        <a:rPr lang="ru-RU" sz="2500" b="1" i="1" dirty="0" err="1">
                          <a:latin typeface="+mn-lt"/>
                          <a:ea typeface="Times New Roman"/>
                          <a:cs typeface="Times New Roman"/>
                        </a:rPr>
                        <a:t>ЧИК</a:t>
                      </a:r>
                      <a:r>
                        <a:rPr lang="ru-RU" sz="2500" i="1" dirty="0">
                          <a:latin typeface="+mn-lt"/>
                          <a:ea typeface="Times New Roman"/>
                          <a:cs typeface="Times New Roman"/>
                        </a:rPr>
                        <a:t>, </a:t>
                      </a:r>
                      <a:r>
                        <a:rPr lang="ru-RU" sz="2500" i="1" dirty="0" err="1">
                          <a:latin typeface="+mn-lt"/>
                          <a:ea typeface="Times New Roman"/>
                          <a:cs typeface="Times New Roman"/>
                        </a:rPr>
                        <a:t>перебеж</a:t>
                      </a:r>
                      <a:r>
                        <a:rPr lang="ru-RU" sz="2500" b="1" i="1" dirty="0" err="1">
                          <a:latin typeface="+mn-lt"/>
                          <a:ea typeface="Times New Roman"/>
                          <a:cs typeface="Times New Roman"/>
                        </a:rPr>
                        <a:t>ЧИК</a:t>
                      </a:r>
                      <a:endParaRPr lang="ru-RU" sz="2500" dirty="0">
                        <a:latin typeface="+mn-lt"/>
                        <a:ea typeface="Times New Roman"/>
                        <a:cs typeface="Times New Roman"/>
                      </a:endParaRPr>
                    </a:p>
                    <a:p>
                      <a:pPr algn="just">
                        <a:spcAft>
                          <a:spcPts val="0"/>
                        </a:spcAft>
                      </a:pPr>
                      <a:r>
                        <a:rPr lang="ru-RU" sz="2500" i="1" dirty="0" err="1">
                          <a:latin typeface="+mn-lt"/>
                          <a:ea typeface="Times New Roman"/>
                          <a:cs typeface="Times New Roman"/>
                        </a:rPr>
                        <a:t>камен</a:t>
                      </a:r>
                      <a:r>
                        <a:rPr lang="ru-RU" sz="2500" b="1" i="1" dirty="0" err="1">
                          <a:latin typeface="+mn-lt"/>
                          <a:ea typeface="Times New Roman"/>
                          <a:cs typeface="Times New Roman"/>
                        </a:rPr>
                        <a:t>ЩИК</a:t>
                      </a:r>
                      <a:r>
                        <a:rPr lang="ru-RU" sz="2500" i="1" dirty="0">
                          <a:latin typeface="+mn-lt"/>
                          <a:ea typeface="Times New Roman"/>
                          <a:cs typeface="Times New Roman"/>
                        </a:rPr>
                        <a:t>, </a:t>
                      </a:r>
                      <a:r>
                        <a:rPr lang="ru-RU" sz="2500" i="1" dirty="0" err="1">
                          <a:latin typeface="+mn-lt"/>
                          <a:ea typeface="Times New Roman"/>
                          <a:cs typeface="Times New Roman"/>
                        </a:rPr>
                        <a:t>бан</a:t>
                      </a:r>
                      <a:r>
                        <a:rPr lang="ru-RU" sz="2500" b="1" i="1" dirty="0" err="1">
                          <a:latin typeface="+mn-lt"/>
                          <a:ea typeface="Times New Roman"/>
                          <a:cs typeface="Times New Roman"/>
                        </a:rPr>
                        <a:t>ЩИК</a:t>
                      </a:r>
                      <a:r>
                        <a:rPr lang="ru-RU" sz="2500" i="1" dirty="0">
                          <a:latin typeface="+mn-lt"/>
                          <a:ea typeface="Times New Roman"/>
                          <a:cs typeface="Times New Roman"/>
                        </a:rPr>
                        <a:t>, </a:t>
                      </a:r>
                      <a:r>
                        <a:rPr lang="ru-RU" sz="2500" i="1" dirty="0" err="1" smtClean="0">
                          <a:latin typeface="+mn-lt"/>
                          <a:ea typeface="Times New Roman"/>
                          <a:cs typeface="Times New Roman"/>
                        </a:rPr>
                        <a:t>фонар</a:t>
                      </a:r>
                      <a:r>
                        <a:rPr lang="ru-RU" sz="2500" b="1" i="1" dirty="0" err="1" smtClean="0">
                          <a:latin typeface="+mn-lt"/>
                          <a:ea typeface="Times New Roman"/>
                          <a:cs typeface="Times New Roman"/>
                        </a:rPr>
                        <a:t>ЩИК</a:t>
                      </a:r>
                      <a:endParaRPr lang="ru-RU" sz="2500" b="1" i="1" dirty="0" smtClean="0">
                        <a:latin typeface="+mn-lt"/>
                        <a:ea typeface="Times New Roman"/>
                        <a:cs typeface="Times New Roman"/>
                      </a:endParaRPr>
                    </a:p>
                  </a:txBody>
                  <a:tcPr marL="68580" marR="68580" marT="0" marB="0"/>
                </a:tc>
                <a:extLst>
                  <a:ext uri="{0D108BD9-81ED-4DB2-BD59-A6C34878D82A}">
                    <a16:rowId xmlns:a16="http://schemas.microsoft.com/office/drawing/2014/main" xmlns="" val="10001"/>
                  </a:ext>
                </a:extLst>
              </a:tr>
              <a:tr h="2120583">
                <a:tc>
                  <a:txBody>
                    <a:bodyPr/>
                    <a:lstStyle/>
                    <a:p>
                      <a:pPr algn="just">
                        <a:spcAft>
                          <a:spcPts val="0"/>
                        </a:spcAft>
                      </a:pPr>
                      <a:r>
                        <a:rPr lang="ru-RU" sz="2500" b="1">
                          <a:latin typeface="+mn-lt"/>
                          <a:ea typeface="Times New Roman"/>
                          <a:cs typeface="Times New Roman"/>
                        </a:rPr>
                        <a:t>-ИНК</a:t>
                      </a:r>
                      <a:endParaRPr lang="ru-RU" sz="2500">
                        <a:latin typeface="+mn-lt"/>
                        <a:ea typeface="Times New Roman"/>
                        <a:cs typeface="Times New Roman"/>
                      </a:endParaRPr>
                    </a:p>
                    <a:p>
                      <a:pPr algn="just">
                        <a:spcAft>
                          <a:spcPts val="0"/>
                        </a:spcAft>
                      </a:pPr>
                      <a:r>
                        <a:rPr lang="ru-RU" sz="2500" b="1">
                          <a:latin typeface="+mn-lt"/>
                          <a:ea typeface="Times New Roman"/>
                          <a:cs typeface="Times New Roman"/>
                        </a:rPr>
                        <a:t>-ЕНК</a:t>
                      </a:r>
                      <a:endParaRPr lang="ru-RU" sz="2500">
                        <a:latin typeface="+mn-lt"/>
                        <a:ea typeface="Times New Roman"/>
                        <a:cs typeface="Times New Roman"/>
                      </a:endParaRPr>
                    </a:p>
                  </a:txBody>
                  <a:tcPr marL="68580" marR="68580" marT="0" marB="0"/>
                </a:tc>
                <a:tc>
                  <a:txBody>
                    <a:bodyPr/>
                    <a:lstStyle/>
                    <a:p>
                      <a:pPr algn="just">
                        <a:spcAft>
                          <a:spcPts val="0"/>
                        </a:spcAft>
                      </a:pPr>
                      <a:r>
                        <a:rPr lang="ru-RU" sz="2500" b="1">
                          <a:latin typeface="+mn-lt"/>
                          <a:ea typeface="Times New Roman"/>
                          <a:cs typeface="Times New Roman"/>
                        </a:rPr>
                        <a:t>ИНК: </a:t>
                      </a:r>
                      <a:r>
                        <a:rPr lang="ru-RU" sz="2500">
                          <a:latin typeface="+mn-lt"/>
                          <a:ea typeface="Times New Roman"/>
                          <a:cs typeface="Times New Roman"/>
                        </a:rPr>
                        <a:t>пишется в существительных, образованных от слов, оканчивающих на –</a:t>
                      </a:r>
                      <a:r>
                        <a:rPr lang="ru-RU" sz="2500" b="1">
                          <a:latin typeface="+mn-lt"/>
                          <a:ea typeface="Times New Roman"/>
                          <a:cs typeface="Times New Roman"/>
                        </a:rPr>
                        <a:t>ИН (А)</a:t>
                      </a:r>
                      <a:endParaRPr lang="ru-RU" sz="2500">
                        <a:latin typeface="+mn-lt"/>
                        <a:ea typeface="Times New Roman"/>
                        <a:cs typeface="Times New Roman"/>
                      </a:endParaRPr>
                    </a:p>
                    <a:p>
                      <a:pPr algn="just">
                        <a:spcAft>
                          <a:spcPts val="0"/>
                        </a:spcAft>
                      </a:pPr>
                      <a:r>
                        <a:rPr lang="ru-RU" sz="2500" b="1">
                          <a:latin typeface="+mn-lt"/>
                          <a:ea typeface="Times New Roman"/>
                          <a:cs typeface="Times New Roman"/>
                        </a:rPr>
                        <a:t>ЕНК: </a:t>
                      </a:r>
                      <a:r>
                        <a:rPr lang="ru-RU" sz="2500">
                          <a:latin typeface="+mn-lt"/>
                          <a:ea typeface="Times New Roman"/>
                          <a:cs typeface="Times New Roman"/>
                        </a:rPr>
                        <a:t>пишется в остальных именах существительных</a:t>
                      </a:r>
                    </a:p>
                  </a:txBody>
                  <a:tcPr marL="68580" marR="68580" marT="0" marB="0"/>
                </a:tc>
                <a:tc>
                  <a:txBody>
                    <a:bodyPr/>
                    <a:lstStyle/>
                    <a:p>
                      <a:pPr algn="just">
                        <a:spcAft>
                          <a:spcPts val="0"/>
                        </a:spcAft>
                      </a:pPr>
                      <a:r>
                        <a:rPr lang="ru-RU" sz="2500" i="1" dirty="0" err="1">
                          <a:latin typeface="+mn-lt"/>
                          <a:ea typeface="Times New Roman"/>
                          <a:cs typeface="Times New Roman"/>
                        </a:rPr>
                        <a:t>горошИНКа</a:t>
                      </a:r>
                      <a:r>
                        <a:rPr lang="ru-RU" sz="2500" i="1" dirty="0">
                          <a:latin typeface="+mn-lt"/>
                          <a:ea typeface="Times New Roman"/>
                          <a:cs typeface="Times New Roman"/>
                        </a:rPr>
                        <a:t>, </a:t>
                      </a:r>
                      <a:r>
                        <a:rPr lang="ru-RU" sz="2500" i="1" dirty="0" err="1">
                          <a:latin typeface="+mn-lt"/>
                          <a:ea typeface="Times New Roman"/>
                          <a:cs typeface="Times New Roman"/>
                        </a:rPr>
                        <a:t>завалИНКа</a:t>
                      </a:r>
                      <a:endParaRPr lang="ru-RU" sz="2500" dirty="0">
                        <a:latin typeface="+mn-lt"/>
                        <a:ea typeface="Times New Roman"/>
                        <a:cs typeface="Times New Roman"/>
                      </a:endParaRPr>
                    </a:p>
                    <a:p>
                      <a:pPr algn="just">
                        <a:spcAft>
                          <a:spcPts val="0"/>
                        </a:spcAft>
                      </a:pPr>
                      <a:r>
                        <a:rPr lang="ru-RU" sz="2500" i="1" dirty="0" err="1">
                          <a:latin typeface="+mn-lt"/>
                          <a:ea typeface="Times New Roman"/>
                          <a:cs typeface="Times New Roman"/>
                        </a:rPr>
                        <a:t>вишЕНКа</a:t>
                      </a:r>
                      <a:r>
                        <a:rPr lang="ru-RU" sz="2500" i="1" dirty="0">
                          <a:latin typeface="+mn-lt"/>
                          <a:ea typeface="Times New Roman"/>
                          <a:cs typeface="Times New Roman"/>
                        </a:rPr>
                        <a:t>, </a:t>
                      </a:r>
                      <a:r>
                        <a:rPr lang="ru-RU" sz="2500" i="1" dirty="0" err="1">
                          <a:latin typeface="+mn-lt"/>
                          <a:ea typeface="Times New Roman"/>
                          <a:cs typeface="Times New Roman"/>
                        </a:rPr>
                        <a:t>песЕНКа</a:t>
                      </a:r>
                      <a:r>
                        <a:rPr lang="ru-RU" sz="2500" i="1" dirty="0">
                          <a:latin typeface="+mn-lt"/>
                          <a:ea typeface="Times New Roman"/>
                          <a:cs typeface="Times New Roman"/>
                        </a:rPr>
                        <a:t>, </a:t>
                      </a:r>
                      <a:r>
                        <a:rPr lang="ru-RU" sz="2500" i="1" dirty="0" err="1">
                          <a:latin typeface="+mn-lt"/>
                          <a:ea typeface="Times New Roman"/>
                          <a:cs typeface="Times New Roman"/>
                        </a:rPr>
                        <a:t>францужЕНКа</a:t>
                      </a:r>
                      <a:endParaRPr lang="ru-RU" sz="2500" dirty="0">
                        <a:latin typeface="+mn-lt"/>
                        <a:ea typeface="Times New Roman"/>
                        <a:cs typeface="Times New Roman"/>
                      </a:endParaRPr>
                    </a:p>
                  </a:txBody>
                  <a:tcPr marL="68580" marR="68580" marT="0" marB="0"/>
                </a:tc>
                <a:extLst>
                  <a:ext uri="{0D108BD9-81ED-4DB2-BD59-A6C34878D82A}">
                    <a16:rowId xmlns:a16="http://schemas.microsoft.com/office/drawing/2014/main" xmlns="" val="10002"/>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ИМЁН ПРИЛАГАТЕЛЬНЫХ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1319"/>
          <a:ext cx="8892480" cy="5225087"/>
        </p:xfrm>
        <a:graphic>
          <a:graphicData uri="http://schemas.openxmlformats.org/drawingml/2006/table">
            <a:tbl>
              <a:tblPr firstRow="1" bandRow="1">
                <a:tableStyleId>{5C22544A-7EE6-4342-B048-85BDC9FD1C3A}</a:tableStyleId>
              </a:tblPr>
              <a:tblGrid>
                <a:gridCol w="1907704">
                  <a:extLst>
                    <a:ext uri="{9D8B030D-6E8A-4147-A177-3AD203B41FA5}">
                      <a16:colId xmlns:a16="http://schemas.microsoft.com/office/drawing/2014/main" xmlns="" val="20000"/>
                    </a:ext>
                  </a:extLst>
                </a:gridCol>
                <a:gridCol w="3600400">
                  <a:extLst>
                    <a:ext uri="{9D8B030D-6E8A-4147-A177-3AD203B41FA5}">
                      <a16:colId xmlns:a16="http://schemas.microsoft.com/office/drawing/2014/main" xmlns="" val="20001"/>
                    </a:ext>
                  </a:extLst>
                </a:gridCol>
                <a:gridCol w="3384376">
                  <a:extLst>
                    <a:ext uri="{9D8B030D-6E8A-4147-A177-3AD203B41FA5}">
                      <a16:colId xmlns:a16="http://schemas.microsoft.com/office/drawing/2014/main" xmlns="" val="20002"/>
                    </a:ext>
                  </a:extLst>
                </a:gridCol>
              </a:tblGrid>
              <a:tr h="403836">
                <a:tc>
                  <a:txBody>
                    <a:bodyPr/>
                    <a:lstStyle/>
                    <a:p>
                      <a:pPr algn="ctr">
                        <a:spcAft>
                          <a:spcPts val="0"/>
                        </a:spcAft>
                      </a:pPr>
                      <a:r>
                        <a:rPr lang="ru-RU" sz="2800" b="1" dirty="0" smtClean="0">
                          <a:solidFill>
                            <a:srgbClr val="000000"/>
                          </a:solidFill>
                          <a:latin typeface="+mn-lt"/>
                          <a:ea typeface="Times New Roman"/>
                          <a:cs typeface="Times New Roman"/>
                        </a:rPr>
                        <a:t>Суффиксы</a:t>
                      </a:r>
                      <a:endParaRPr lang="ru-RU" sz="2800" dirty="0">
                        <a:latin typeface="+mn-lt"/>
                        <a:ea typeface="Times New Roman"/>
                        <a:cs typeface="Times New Roman"/>
                      </a:endParaRPr>
                    </a:p>
                  </a:txBody>
                  <a:tcPr marL="68580" marR="68580" marT="0" marB="0"/>
                </a:tc>
                <a:tc>
                  <a:txBody>
                    <a:bodyPr/>
                    <a:lstStyle/>
                    <a:p>
                      <a:pPr algn="ctr">
                        <a:spcAft>
                          <a:spcPts val="0"/>
                        </a:spcAft>
                      </a:pPr>
                      <a:r>
                        <a:rPr lang="ru-RU" sz="2800" b="1">
                          <a:solidFill>
                            <a:srgbClr val="000000"/>
                          </a:solidFill>
                          <a:latin typeface="+mn-lt"/>
                          <a:ea typeface="Times New Roman"/>
                          <a:cs typeface="Times New Roman"/>
                        </a:rPr>
                        <a:t>Их правописание</a:t>
                      </a:r>
                      <a:endParaRPr lang="ru-RU" sz="2800">
                        <a:latin typeface="+mn-lt"/>
                        <a:ea typeface="Times New Roman"/>
                        <a:cs typeface="Times New Roman"/>
                      </a:endParaRPr>
                    </a:p>
                  </a:txBody>
                  <a:tcPr marL="68580" marR="68580" marT="0" marB="0"/>
                </a:tc>
                <a:tc>
                  <a:txBody>
                    <a:bodyPr/>
                    <a:lstStyle/>
                    <a:p>
                      <a:pPr algn="ctr">
                        <a:spcAft>
                          <a:spcPts val="0"/>
                        </a:spcAft>
                      </a:pPr>
                      <a:r>
                        <a:rPr lang="ru-RU" sz="2800" b="1" dirty="0">
                          <a:solidFill>
                            <a:srgbClr val="000000"/>
                          </a:solidFill>
                          <a:latin typeface="+mn-lt"/>
                          <a:ea typeface="Times New Roman"/>
                          <a:cs typeface="Times New Roman"/>
                        </a:rPr>
                        <a:t>Примеры</a:t>
                      </a: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2826854">
                <a:tc>
                  <a:txBody>
                    <a:bodyPr/>
                    <a:lstStyle/>
                    <a:p>
                      <a:pPr>
                        <a:spcAft>
                          <a:spcPts val="0"/>
                        </a:spcAft>
                      </a:pPr>
                      <a:r>
                        <a:rPr lang="ru-RU" sz="2800" b="1" i="1" dirty="0">
                          <a:latin typeface="Times New Roman"/>
                          <a:ea typeface="Times New Roman"/>
                          <a:cs typeface="Times New Roman"/>
                        </a:rPr>
                        <a:t>-ЕВ-, -ИВ-</a:t>
                      </a:r>
                      <a:endParaRPr lang="ru-RU" sz="2800" dirty="0">
                        <a:latin typeface="Times New Roman"/>
                        <a:ea typeface="Times New Roman"/>
                        <a:cs typeface="Times New Roman"/>
                      </a:endParaRPr>
                    </a:p>
                  </a:txBody>
                  <a:tcPr marL="68580" marR="68580" marT="0" marB="0"/>
                </a:tc>
                <a:tc>
                  <a:txBody>
                    <a:bodyPr/>
                    <a:lstStyle/>
                    <a:p>
                      <a:pPr>
                        <a:spcAft>
                          <a:spcPts val="0"/>
                        </a:spcAft>
                      </a:pPr>
                      <a:r>
                        <a:rPr lang="ru-RU" sz="2800">
                          <a:latin typeface="Times New Roman"/>
                          <a:ea typeface="Times New Roman"/>
                          <a:cs typeface="Times New Roman"/>
                        </a:rPr>
                        <a:t>под ударением — </a:t>
                      </a:r>
                      <a:r>
                        <a:rPr lang="ru-RU" sz="2800" b="1">
                          <a:latin typeface="Times New Roman"/>
                          <a:ea typeface="Times New Roman"/>
                          <a:cs typeface="Times New Roman"/>
                        </a:rPr>
                        <a:t>И</a:t>
                      </a:r>
                      <a:endParaRPr lang="ru-RU" sz="2800">
                        <a:latin typeface="Times New Roman"/>
                        <a:ea typeface="Times New Roman"/>
                        <a:cs typeface="Times New Roman"/>
                      </a:endParaRPr>
                    </a:p>
                    <a:p>
                      <a:pPr>
                        <a:spcAft>
                          <a:spcPts val="0"/>
                        </a:spcAft>
                      </a:pPr>
                      <a:r>
                        <a:rPr lang="ru-RU" sz="2800">
                          <a:latin typeface="Times New Roman"/>
                          <a:ea typeface="Times New Roman"/>
                          <a:cs typeface="Times New Roman"/>
                        </a:rPr>
                        <a:t>без ударения — </a:t>
                      </a:r>
                      <a:r>
                        <a:rPr lang="ru-RU" sz="2800" b="1">
                          <a:latin typeface="Times New Roman"/>
                          <a:ea typeface="Times New Roman"/>
                          <a:cs typeface="Times New Roman"/>
                        </a:rPr>
                        <a:t>Е</a:t>
                      </a:r>
                      <a:endParaRPr lang="ru-RU" sz="2800">
                        <a:latin typeface="Times New Roman"/>
                        <a:ea typeface="Times New Roman"/>
                        <a:cs typeface="Times New Roman"/>
                      </a:endParaRPr>
                    </a:p>
                  </a:txBody>
                  <a:tcPr marL="68580" marR="68580" marT="0" marB="0"/>
                </a:tc>
                <a:tc>
                  <a:txBody>
                    <a:bodyPr/>
                    <a:lstStyle/>
                    <a:p>
                      <a:pPr>
                        <a:spcAft>
                          <a:spcPts val="0"/>
                        </a:spcAft>
                      </a:pPr>
                      <a:r>
                        <a:rPr lang="ru-RU" sz="2800" i="1" dirty="0" err="1">
                          <a:latin typeface="Times New Roman"/>
                          <a:ea typeface="Times New Roman"/>
                          <a:cs typeface="Times New Roman"/>
                        </a:rPr>
                        <a:t>красИВый</a:t>
                      </a:r>
                      <a:endParaRPr lang="ru-RU" sz="2800" dirty="0">
                        <a:latin typeface="Times New Roman"/>
                        <a:ea typeface="Times New Roman"/>
                        <a:cs typeface="Times New Roman"/>
                      </a:endParaRPr>
                    </a:p>
                    <a:p>
                      <a:pPr>
                        <a:spcAft>
                          <a:spcPts val="0"/>
                        </a:spcAft>
                      </a:pPr>
                      <a:r>
                        <a:rPr lang="ru-RU" sz="2800" b="1" i="1" dirty="0">
                          <a:latin typeface="Times New Roman"/>
                          <a:ea typeface="Times New Roman"/>
                          <a:cs typeface="Times New Roman"/>
                        </a:rPr>
                        <a:t>исключение: </a:t>
                      </a:r>
                      <a:r>
                        <a:rPr lang="ru-RU" sz="2800" i="1" dirty="0">
                          <a:latin typeface="Times New Roman"/>
                          <a:ea typeface="Times New Roman"/>
                          <a:cs typeface="Times New Roman"/>
                        </a:rPr>
                        <a:t>милост</a:t>
                      </a:r>
                      <a:r>
                        <a:rPr lang="ru-RU" sz="2800" b="1" i="1" dirty="0">
                          <a:latin typeface="Times New Roman"/>
                          <a:ea typeface="Times New Roman"/>
                          <a:cs typeface="Times New Roman"/>
                        </a:rPr>
                        <a:t>ив</a:t>
                      </a:r>
                      <a:r>
                        <a:rPr lang="ru-RU" sz="2800" i="1" dirty="0">
                          <a:latin typeface="Times New Roman"/>
                          <a:ea typeface="Times New Roman"/>
                          <a:cs typeface="Times New Roman"/>
                        </a:rPr>
                        <a:t>ый, юрод</a:t>
                      </a:r>
                      <a:r>
                        <a:rPr lang="ru-RU" sz="2800" b="1" i="1" dirty="0">
                          <a:latin typeface="Times New Roman"/>
                          <a:ea typeface="Times New Roman"/>
                          <a:cs typeface="Times New Roman"/>
                        </a:rPr>
                        <a:t>ив</a:t>
                      </a:r>
                      <a:r>
                        <a:rPr lang="ru-RU" sz="2800" i="1" dirty="0">
                          <a:latin typeface="Times New Roman"/>
                          <a:ea typeface="Times New Roman"/>
                          <a:cs typeface="Times New Roman"/>
                        </a:rPr>
                        <a:t>ый</a:t>
                      </a:r>
                      <a:endParaRPr lang="ru-RU" sz="2800" dirty="0">
                        <a:latin typeface="Times New Roman"/>
                        <a:ea typeface="Times New Roman"/>
                        <a:cs typeface="Times New Roman"/>
                      </a:endParaRPr>
                    </a:p>
                    <a:p>
                      <a:pPr>
                        <a:spcAft>
                          <a:spcPts val="0"/>
                        </a:spcAft>
                      </a:pPr>
                      <a:r>
                        <a:rPr lang="ru-RU" sz="2800" i="1" dirty="0" err="1">
                          <a:latin typeface="Times New Roman"/>
                          <a:ea typeface="Times New Roman"/>
                          <a:cs typeface="Times New Roman"/>
                        </a:rPr>
                        <a:t>СтроЕВой</a:t>
                      </a:r>
                      <a:r>
                        <a:rPr lang="ru-RU" sz="2800" i="1" dirty="0">
                          <a:latin typeface="Times New Roman"/>
                          <a:ea typeface="Times New Roman"/>
                          <a:cs typeface="Times New Roman"/>
                        </a:rPr>
                        <a:t>, </a:t>
                      </a:r>
                      <a:r>
                        <a:rPr lang="ru-RU" sz="2800" i="1" dirty="0" err="1" smtClean="0">
                          <a:latin typeface="Times New Roman"/>
                          <a:ea typeface="Times New Roman"/>
                          <a:cs typeface="Times New Roman"/>
                        </a:rPr>
                        <a:t>тюлЕВый</a:t>
                      </a:r>
                      <a:endParaRPr lang="ru-RU" sz="2800" i="1" dirty="0" smtClean="0">
                        <a:latin typeface="Times New Roman"/>
                        <a:ea typeface="Times New Roman"/>
                        <a:cs typeface="Times New Roman"/>
                      </a:endParaRPr>
                    </a:p>
                    <a:p>
                      <a:pPr>
                        <a:spcAft>
                          <a:spcPts val="0"/>
                        </a:spcAft>
                      </a:pPr>
                      <a:endParaRPr lang="ru-RU" sz="2800" i="1" dirty="0" smtClean="0">
                        <a:latin typeface="Times New Roman"/>
                        <a:ea typeface="Times New Roman"/>
                        <a:cs typeface="Times New Roman"/>
                      </a:endParaRPr>
                    </a:p>
                  </a:txBody>
                  <a:tcPr marL="68580" marR="68580" marT="0" marB="0"/>
                </a:tc>
                <a:extLst>
                  <a:ext uri="{0D108BD9-81ED-4DB2-BD59-A6C34878D82A}">
                    <a16:rowId xmlns:a16="http://schemas.microsoft.com/office/drawing/2014/main" xmlns="" val="10001"/>
                  </a:ext>
                </a:extLst>
              </a:tr>
              <a:tr h="1811327">
                <a:tc>
                  <a:txBody>
                    <a:bodyPr/>
                    <a:lstStyle/>
                    <a:p>
                      <a:pPr>
                        <a:spcAft>
                          <a:spcPts val="0"/>
                        </a:spcAft>
                      </a:pPr>
                      <a:r>
                        <a:rPr lang="ru-RU" sz="2800" b="1" i="1" dirty="0">
                          <a:latin typeface="Times New Roman"/>
                          <a:ea typeface="Times New Roman"/>
                          <a:cs typeface="Times New Roman"/>
                        </a:rPr>
                        <a:t>-ЧИВ-, </a:t>
                      </a:r>
                      <a:endParaRPr lang="ru-RU" sz="2800" b="1" i="1" dirty="0" smtClean="0">
                        <a:latin typeface="Times New Roman"/>
                        <a:ea typeface="Times New Roman"/>
                        <a:cs typeface="Times New Roman"/>
                      </a:endParaRPr>
                    </a:p>
                    <a:p>
                      <a:pPr>
                        <a:spcAft>
                          <a:spcPts val="0"/>
                        </a:spcAft>
                      </a:pPr>
                      <a:r>
                        <a:rPr lang="ru-RU" sz="2800" b="1" i="1" dirty="0" smtClean="0">
                          <a:latin typeface="Times New Roman"/>
                          <a:ea typeface="Times New Roman"/>
                          <a:cs typeface="Times New Roman"/>
                        </a:rPr>
                        <a:t>-</a:t>
                      </a:r>
                      <a:r>
                        <a:rPr lang="ru-RU" sz="2800" b="1" i="1" dirty="0">
                          <a:latin typeface="Times New Roman"/>
                          <a:ea typeface="Times New Roman"/>
                          <a:cs typeface="Times New Roman"/>
                        </a:rPr>
                        <a:t>ЛИВ-, </a:t>
                      </a:r>
                      <a:endParaRPr lang="ru-RU" sz="2800" b="1" i="1" dirty="0" smtClean="0">
                        <a:latin typeface="Times New Roman"/>
                        <a:ea typeface="Times New Roman"/>
                        <a:cs typeface="Times New Roman"/>
                      </a:endParaRPr>
                    </a:p>
                    <a:p>
                      <a:pPr>
                        <a:spcAft>
                          <a:spcPts val="0"/>
                        </a:spcAft>
                      </a:pPr>
                      <a:r>
                        <a:rPr lang="ru-RU" sz="2800" b="1" i="1" dirty="0" smtClean="0">
                          <a:latin typeface="Times New Roman"/>
                          <a:ea typeface="Times New Roman"/>
                          <a:cs typeface="Times New Roman"/>
                        </a:rPr>
                        <a:t>-</a:t>
                      </a:r>
                      <a:r>
                        <a:rPr lang="ru-RU" sz="2800" b="1" i="1" dirty="0">
                          <a:latin typeface="Times New Roman"/>
                          <a:ea typeface="Times New Roman"/>
                          <a:cs typeface="Times New Roman"/>
                        </a:rPr>
                        <a:t>ИСТ-</a:t>
                      </a:r>
                      <a:endParaRPr lang="ru-RU" sz="2800" dirty="0">
                        <a:latin typeface="Times New Roman"/>
                        <a:ea typeface="Times New Roman"/>
                        <a:cs typeface="Times New Roman"/>
                      </a:endParaRPr>
                    </a:p>
                  </a:txBody>
                  <a:tcPr marL="68580" marR="68580" marT="0" marB="0"/>
                </a:tc>
                <a:tc>
                  <a:txBody>
                    <a:bodyPr/>
                    <a:lstStyle/>
                    <a:p>
                      <a:pPr>
                        <a:spcAft>
                          <a:spcPts val="0"/>
                        </a:spcAft>
                      </a:pPr>
                      <a:r>
                        <a:rPr lang="ru-RU" sz="2800" dirty="0">
                          <a:solidFill>
                            <a:srgbClr val="000000"/>
                          </a:solidFill>
                          <a:latin typeface="Times New Roman"/>
                          <a:ea typeface="Times New Roman"/>
                          <a:cs typeface="Times New Roman"/>
                        </a:rPr>
                        <a:t>всегда </a:t>
                      </a:r>
                      <a:r>
                        <a:rPr lang="ru-RU" sz="2800" b="1" dirty="0">
                          <a:solidFill>
                            <a:srgbClr val="000000"/>
                          </a:solidFill>
                          <a:latin typeface="Times New Roman"/>
                          <a:ea typeface="Times New Roman"/>
                          <a:cs typeface="Times New Roman"/>
                        </a:rPr>
                        <a:t>И</a:t>
                      </a:r>
                      <a:endParaRPr lang="ru-RU" sz="2800" dirty="0">
                        <a:latin typeface="Times New Roman"/>
                        <a:ea typeface="Times New Roman"/>
                        <a:cs typeface="Times New Roman"/>
                      </a:endParaRPr>
                    </a:p>
                  </a:txBody>
                  <a:tcPr marL="68580" marR="68580" marT="0" marB="0"/>
                </a:tc>
                <a:tc>
                  <a:txBody>
                    <a:bodyPr/>
                    <a:lstStyle/>
                    <a:p>
                      <a:pPr>
                        <a:spcAft>
                          <a:spcPts val="0"/>
                        </a:spcAft>
                      </a:pPr>
                      <a:r>
                        <a:rPr lang="ru-RU" sz="2800" i="1" dirty="0" err="1">
                          <a:latin typeface="Times New Roman"/>
                          <a:ea typeface="Times New Roman"/>
                          <a:cs typeface="Times New Roman"/>
                        </a:rPr>
                        <a:t>ЗадумЧИВый</a:t>
                      </a:r>
                      <a:r>
                        <a:rPr lang="ru-RU" sz="2800" i="1" dirty="0">
                          <a:latin typeface="Times New Roman"/>
                          <a:ea typeface="Times New Roman"/>
                          <a:cs typeface="Times New Roman"/>
                        </a:rPr>
                        <a:t>, </a:t>
                      </a:r>
                      <a:r>
                        <a:rPr lang="ru-RU" sz="2800" i="1" dirty="0" err="1">
                          <a:latin typeface="Times New Roman"/>
                          <a:ea typeface="Times New Roman"/>
                          <a:cs typeface="Times New Roman"/>
                        </a:rPr>
                        <a:t>заботЛИВый</a:t>
                      </a:r>
                      <a:r>
                        <a:rPr lang="ru-RU" sz="2800" i="1" dirty="0">
                          <a:latin typeface="Times New Roman"/>
                          <a:ea typeface="Times New Roman"/>
                          <a:cs typeface="Times New Roman"/>
                        </a:rPr>
                        <a:t>, </a:t>
                      </a:r>
                      <a:r>
                        <a:rPr lang="ru-RU" sz="2800" i="1" dirty="0" err="1" smtClean="0">
                          <a:latin typeface="Times New Roman"/>
                          <a:ea typeface="Times New Roman"/>
                          <a:cs typeface="Times New Roman"/>
                        </a:rPr>
                        <a:t>размашИСТый</a:t>
                      </a:r>
                      <a:endParaRPr lang="ru-RU" sz="2800" dirty="0">
                        <a:latin typeface="Times New Roman"/>
                        <a:ea typeface="Times New Roman"/>
                        <a:cs typeface="Times New Roman"/>
                      </a:endParaRPr>
                    </a:p>
                  </a:txBody>
                  <a:tcPr marL="68580" marR="68580" marT="0" marB="0"/>
                </a:tc>
                <a:extLst>
                  <a:ext uri="{0D108BD9-81ED-4DB2-BD59-A6C34878D82A}">
                    <a16:rowId xmlns:a16="http://schemas.microsoft.com/office/drawing/2014/main" xmlns="" val="10002"/>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ИМЁН ПРИЛАГАТЕЛЬНЫХ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268760"/>
          <a:ext cx="8892480" cy="5547360"/>
        </p:xfrm>
        <a:graphic>
          <a:graphicData uri="http://schemas.openxmlformats.org/drawingml/2006/table">
            <a:tbl>
              <a:tblPr firstRow="1" bandRow="1">
                <a:tableStyleId>{5C22544A-7EE6-4342-B048-85BDC9FD1C3A}</a:tableStyleId>
              </a:tblPr>
              <a:tblGrid>
                <a:gridCol w="1907704">
                  <a:extLst>
                    <a:ext uri="{9D8B030D-6E8A-4147-A177-3AD203B41FA5}">
                      <a16:colId xmlns:a16="http://schemas.microsoft.com/office/drawing/2014/main" xmlns="" val="20000"/>
                    </a:ext>
                  </a:extLst>
                </a:gridCol>
                <a:gridCol w="3600400">
                  <a:extLst>
                    <a:ext uri="{9D8B030D-6E8A-4147-A177-3AD203B41FA5}">
                      <a16:colId xmlns:a16="http://schemas.microsoft.com/office/drawing/2014/main" xmlns="" val="20001"/>
                    </a:ext>
                  </a:extLst>
                </a:gridCol>
                <a:gridCol w="3384376">
                  <a:extLst>
                    <a:ext uri="{9D8B030D-6E8A-4147-A177-3AD203B41FA5}">
                      <a16:colId xmlns:a16="http://schemas.microsoft.com/office/drawing/2014/main" xmlns="" val="20002"/>
                    </a:ext>
                  </a:extLst>
                </a:gridCol>
              </a:tblGrid>
              <a:tr h="350352">
                <a:tc>
                  <a:txBody>
                    <a:bodyPr/>
                    <a:lstStyle/>
                    <a:p>
                      <a:pPr algn="ctr">
                        <a:spcAft>
                          <a:spcPts val="0"/>
                        </a:spcAft>
                      </a:pPr>
                      <a:r>
                        <a:rPr lang="ru-RU" sz="2800" b="1" dirty="0" smtClean="0">
                          <a:solidFill>
                            <a:srgbClr val="000000"/>
                          </a:solidFill>
                          <a:latin typeface="+mn-lt"/>
                          <a:ea typeface="Times New Roman"/>
                          <a:cs typeface="Times New Roman"/>
                        </a:rPr>
                        <a:t>Суффиксы</a:t>
                      </a:r>
                      <a:endParaRPr lang="ru-RU" sz="2800" dirty="0">
                        <a:latin typeface="+mn-lt"/>
                        <a:ea typeface="Times New Roman"/>
                        <a:cs typeface="Times New Roman"/>
                      </a:endParaRPr>
                    </a:p>
                  </a:txBody>
                  <a:tcPr marL="68580" marR="68580" marT="0" marB="0"/>
                </a:tc>
                <a:tc>
                  <a:txBody>
                    <a:bodyPr/>
                    <a:lstStyle/>
                    <a:p>
                      <a:pPr algn="ctr">
                        <a:spcAft>
                          <a:spcPts val="0"/>
                        </a:spcAft>
                      </a:pPr>
                      <a:r>
                        <a:rPr lang="ru-RU" sz="2800" b="1" dirty="0">
                          <a:solidFill>
                            <a:srgbClr val="000000"/>
                          </a:solidFill>
                          <a:latin typeface="+mn-lt"/>
                          <a:ea typeface="Times New Roman"/>
                          <a:cs typeface="Times New Roman"/>
                        </a:rPr>
                        <a:t>Их правописание</a:t>
                      </a:r>
                      <a:endParaRPr lang="ru-RU" sz="2800" dirty="0">
                        <a:latin typeface="+mn-lt"/>
                        <a:ea typeface="Times New Roman"/>
                        <a:cs typeface="Times New Roman"/>
                      </a:endParaRPr>
                    </a:p>
                  </a:txBody>
                  <a:tcPr marL="68580" marR="68580" marT="0" marB="0"/>
                </a:tc>
                <a:tc>
                  <a:txBody>
                    <a:bodyPr/>
                    <a:lstStyle/>
                    <a:p>
                      <a:pPr algn="ctr">
                        <a:spcAft>
                          <a:spcPts val="0"/>
                        </a:spcAft>
                      </a:pPr>
                      <a:r>
                        <a:rPr lang="ru-RU" sz="2800" b="1" dirty="0">
                          <a:solidFill>
                            <a:srgbClr val="000000"/>
                          </a:solidFill>
                          <a:latin typeface="+mn-lt"/>
                          <a:ea typeface="Times New Roman"/>
                          <a:cs typeface="Times New Roman"/>
                        </a:rPr>
                        <a:t>Примеры</a:t>
                      </a: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1751353">
                <a:tc>
                  <a:txBody>
                    <a:bodyPr/>
                    <a:lstStyle/>
                    <a:p>
                      <a:pPr>
                        <a:spcAft>
                          <a:spcPts val="0"/>
                        </a:spcAft>
                      </a:pPr>
                      <a:r>
                        <a:rPr lang="ru-RU" sz="2800" b="1" i="1" dirty="0">
                          <a:latin typeface="Times New Roman"/>
                          <a:ea typeface="Times New Roman"/>
                          <a:cs typeface="Times New Roman"/>
                        </a:rPr>
                        <a:t>-К-, -</a:t>
                      </a:r>
                      <a:r>
                        <a:rPr lang="ru-RU" sz="2800" b="1" i="1" dirty="0" smtClean="0">
                          <a:latin typeface="Times New Roman"/>
                          <a:ea typeface="Times New Roman"/>
                          <a:cs typeface="Times New Roman"/>
                        </a:rPr>
                        <a:t>СК-</a:t>
                      </a:r>
                      <a:endParaRPr lang="ru-RU" sz="2800" dirty="0">
                        <a:latin typeface="Times New Roman"/>
                        <a:ea typeface="Times New Roman"/>
                        <a:cs typeface="Times New Roman"/>
                      </a:endParaRPr>
                    </a:p>
                  </a:txBody>
                  <a:tcPr marL="68580" marR="68580" marT="0" marB="0"/>
                </a:tc>
                <a:tc>
                  <a:txBody>
                    <a:bodyPr/>
                    <a:lstStyle/>
                    <a:p>
                      <a:pPr>
                        <a:spcAft>
                          <a:spcPts val="0"/>
                        </a:spcAft>
                      </a:pPr>
                      <a:r>
                        <a:rPr lang="ru-RU" sz="2800" i="1" dirty="0">
                          <a:latin typeface="Times New Roman"/>
                          <a:ea typeface="Times New Roman"/>
                          <a:cs typeface="Times New Roman"/>
                        </a:rPr>
                        <a:t>-</a:t>
                      </a:r>
                      <a:r>
                        <a:rPr lang="ru-RU" sz="2800" b="1" i="1" dirty="0">
                          <a:latin typeface="Times New Roman"/>
                          <a:ea typeface="Times New Roman"/>
                          <a:cs typeface="Times New Roman"/>
                        </a:rPr>
                        <a:t>К</a:t>
                      </a:r>
                      <a:r>
                        <a:rPr lang="ru-RU" sz="2800" i="1" dirty="0">
                          <a:latin typeface="Times New Roman"/>
                          <a:ea typeface="Times New Roman"/>
                          <a:cs typeface="Times New Roman"/>
                        </a:rPr>
                        <a:t>-</a:t>
                      </a:r>
                      <a:r>
                        <a:rPr lang="ru-RU" sz="2800" dirty="0">
                          <a:latin typeface="Times New Roman"/>
                          <a:ea typeface="Times New Roman"/>
                          <a:cs typeface="Times New Roman"/>
                        </a:rPr>
                        <a:t> пишется в прилагательных с краткой формой на </a:t>
                      </a:r>
                      <a:r>
                        <a:rPr lang="ru-RU" sz="2800" i="1" dirty="0">
                          <a:latin typeface="Times New Roman"/>
                          <a:ea typeface="Times New Roman"/>
                          <a:cs typeface="Times New Roman"/>
                        </a:rPr>
                        <a:t>-</a:t>
                      </a:r>
                      <a:r>
                        <a:rPr lang="ru-RU" sz="2800" b="1" i="1" dirty="0">
                          <a:latin typeface="Times New Roman"/>
                          <a:ea typeface="Times New Roman"/>
                          <a:cs typeface="Times New Roman"/>
                        </a:rPr>
                        <a:t>ОК</a:t>
                      </a:r>
                      <a:r>
                        <a:rPr lang="ru-RU" sz="2800" i="1" dirty="0">
                          <a:latin typeface="Times New Roman"/>
                          <a:ea typeface="Times New Roman"/>
                          <a:cs typeface="Times New Roman"/>
                        </a:rPr>
                        <a:t> (близок)</a:t>
                      </a:r>
                      <a:r>
                        <a:rPr lang="ru-RU" sz="2800" dirty="0">
                          <a:latin typeface="Times New Roman"/>
                          <a:ea typeface="Times New Roman"/>
                          <a:cs typeface="Times New Roman"/>
                        </a:rPr>
                        <a:t>, в прилагательных, образованных от сущ. с основой на </a:t>
                      </a:r>
                      <a:r>
                        <a:rPr lang="ru-RU" sz="2800" b="1" i="1" dirty="0">
                          <a:latin typeface="Times New Roman"/>
                          <a:ea typeface="Times New Roman"/>
                          <a:cs typeface="Times New Roman"/>
                        </a:rPr>
                        <a:t>Ц</a:t>
                      </a:r>
                      <a:r>
                        <a:rPr lang="ru-RU" sz="2800" i="1" dirty="0">
                          <a:latin typeface="Times New Roman"/>
                          <a:ea typeface="Times New Roman"/>
                          <a:cs typeface="Times New Roman"/>
                        </a:rPr>
                        <a:t> (немец)</a:t>
                      </a:r>
                      <a:r>
                        <a:rPr lang="ru-RU" sz="2800" dirty="0">
                          <a:latin typeface="Times New Roman"/>
                          <a:ea typeface="Times New Roman"/>
                          <a:cs typeface="Times New Roman"/>
                        </a:rPr>
                        <a:t> и </a:t>
                      </a:r>
                      <a:r>
                        <a:rPr lang="ru-RU" sz="2800" b="1" i="1" dirty="0">
                          <a:latin typeface="Times New Roman"/>
                          <a:ea typeface="Times New Roman"/>
                          <a:cs typeface="Times New Roman"/>
                        </a:rPr>
                        <a:t>К-Ч</a:t>
                      </a:r>
                      <a:endParaRPr lang="ru-RU" sz="2800" dirty="0">
                        <a:latin typeface="Times New Roman"/>
                        <a:ea typeface="Times New Roman"/>
                        <a:cs typeface="Times New Roman"/>
                      </a:endParaRPr>
                    </a:p>
                    <a:p>
                      <a:pPr>
                        <a:spcAft>
                          <a:spcPts val="0"/>
                        </a:spcAft>
                      </a:pPr>
                      <a:endParaRPr lang="ru-RU" sz="2800" b="1" i="1" dirty="0" smtClean="0">
                        <a:latin typeface="Times New Roman"/>
                        <a:ea typeface="Times New Roman"/>
                        <a:cs typeface="Times New Roman"/>
                      </a:endParaRPr>
                    </a:p>
                    <a:p>
                      <a:pPr>
                        <a:spcAft>
                          <a:spcPts val="0"/>
                        </a:spcAft>
                      </a:pPr>
                      <a:r>
                        <a:rPr lang="ru-RU" sz="2800" b="1" i="1" dirty="0" smtClean="0">
                          <a:latin typeface="Times New Roman"/>
                          <a:ea typeface="Times New Roman"/>
                          <a:cs typeface="Times New Roman"/>
                        </a:rPr>
                        <a:t>-СК-</a:t>
                      </a:r>
                      <a:r>
                        <a:rPr lang="ru-RU" sz="2800" i="1" dirty="0" smtClean="0">
                          <a:latin typeface="Times New Roman"/>
                          <a:ea typeface="Times New Roman"/>
                          <a:cs typeface="Times New Roman"/>
                        </a:rPr>
                        <a:t> </a:t>
                      </a:r>
                      <a:r>
                        <a:rPr lang="ru-RU" sz="2800" dirty="0">
                          <a:latin typeface="Times New Roman"/>
                          <a:ea typeface="Times New Roman"/>
                          <a:cs typeface="Times New Roman"/>
                        </a:rPr>
                        <a:t>пишется в остальных случаях</a:t>
                      </a:r>
                    </a:p>
                  </a:txBody>
                  <a:tcPr marL="68580" marR="68580" marT="0" marB="0"/>
                </a:tc>
                <a:tc>
                  <a:txBody>
                    <a:bodyPr/>
                    <a:lstStyle/>
                    <a:p>
                      <a:pPr>
                        <a:spcAft>
                          <a:spcPts val="0"/>
                        </a:spcAft>
                      </a:pPr>
                      <a:endParaRPr lang="ru-RU" sz="2800" i="1" dirty="0" smtClean="0">
                        <a:latin typeface="Calibri"/>
                        <a:ea typeface="Times New Roman"/>
                        <a:cs typeface="Times New Roman"/>
                      </a:endParaRPr>
                    </a:p>
                    <a:p>
                      <a:pPr>
                        <a:spcAft>
                          <a:spcPts val="0"/>
                        </a:spcAft>
                      </a:pPr>
                      <a:r>
                        <a:rPr lang="ru-RU" sz="2800" i="1" dirty="0" err="1" smtClean="0">
                          <a:latin typeface="Calibri"/>
                          <a:ea typeface="Times New Roman"/>
                          <a:cs typeface="Times New Roman"/>
                        </a:rPr>
                        <a:t>БлизКий</a:t>
                      </a:r>
                      <a:r>
                        <a:rPr lang="ru-RU" sz="2800" i="1" dirty="0">
                          <a:latin typeface="Calibri"/>
                          <a:ea typeface="Times New Roman"/>
                          <a:cs typeface="Times New Roman"/>
                        </a:rPr>
                        <a:t>, </a:t>
                      </a:r>
                      <a:r>
                        <a:rPr lang="ru-RU" sz="2800" i="1" dirty="0" err="1">
                          <a:latin typeface="Calibri"/>
                          <a:ea typeface="Times New Roman"/>
                          <a:cs typeface="Times New Roman"/>
                        </a:rPr>
                        <a:t>немецКий</a:t>
                      </a:r>
                      <a:r>
                        <a:rPr lang="ru-RU" sz="2800" i="1" dirty="0">
                          <a:latin typeface="Calibri"/>
                          <a:ea typeface="Times New Roman"/>
                          <a:cs typeface="Times New Roman"/>
                        </a:rPr>
                        <a:t>, </a:t>
                      </a:r>
                      <a:r>
                        <a:rPr lang="ru-RU" sz="2800" i="1" dirty="0" err="1">
                          <a:latin typeface="Calibri"/>
                          <a:ea typeface="Times New Roman"/>
                          <a:cs typeface="Times New Roman"/>
                        </a:rPr>
                        <a:t>бедняцКий</a:t>
                      </a:r>
                      <a:r>
                        <a:rPr lang="ru-RU" sz="2800" i="1" dirty="0">
                          <a:latin typeface="Calibri"/>
                          <a:ea typeface="Times New Roman"/>
                          <a:cs typeface="Times New Roman"/>
                        </a:rPr>
                        <a:t> (бедняк), </a:t>
                      </a:r>
                      <a:endParaRPr lang="ru-RU" sz="2800" dirty="0">
                        <a:latin typeface="Calibri"/>
                        <a:ea typeface="Times New Roman"/>
                        <a:cs typeface="Times New Roman"/>
                      </a:endParaRPr>
                    </a:p>
                    <a:p>
                      <a:pPr>
                        <a:spcAft>
                          <a:spcPts val="0"/>
                        </a:spcAft>
                      </a:pPr>
                      <a:r>
                        <a:rPr lang="ru-RU" sz="2800" b="1" i="1" dirty="0">
                          <a:latin typeface="Calibri"/>
                          <a:ea typeface="Times New Roman"/>
                          <a:cs typeface="Times New Roman"/>
                        </a:rPr>
                        <a:t>исключение:</a:t>
                      </a:r>
                      <a:r>
                        <a:rPr lang="ru-RU" sz="2800" dirty="0">
                          <a:latin typeface="Calibri"/>
                          <a:ea typeface="Times New Roman"/>
                          <a:cs typeface="Times New Roman"/>
                        </a:rPr>
                        <a:t> </a:t>
                      </a:r>
                      <a:r>
                        <a:rPr lang="ru-RU" sz="2800" i="1" dirty="0" err="1">
                          <a:latin typeface="Calibri"/>
                          <a:ea typeface="Times New Roman"/>
                          <a:cs typeface="Times New Roman"/>
                        </a:rPr>
                        <a:t>узбекСКий</a:t>
                      </a:r>
                      <a:endParaRPr lang="ru-RU" sz="2800" dirty="0">
                        <a:latin typeface="Calibri"/>
                        <a:ea typeface="Times New Roman"/>
                        <a:cs typeface="Times New Roman"/>
                      </a:endParaRPr>
                    </a:p>
                    <a:p>
                      <a:pPr>
                        <a:spcAft>
                          <a:spcPts val="0"/>
                        </a:spcAft>
                      </a:pPr>
                      <a:endParaRPr lang="ru-RU" sz="2800" i="1" dirty="0" smtClean="0">
                        <a:latin typeface="Times New Roman"/>
                        <a:ea typeface="Times New Roman"/>
                        <a:cs typeface="Times New Roman"/>
                      </a:endParaRPr>
                    </a:p>
                    <a:p>
                      <a:pPr>
                        <a:spcAft>
                          <a:spcPts val="0"/>
                        </a:spcAft>
                      </a:pPr>
                      <a:endParaRPr lang="ru-RU" sz="2800" i="1" dirty="0" smtClean="0">
                        <a:latin typeface="Times New Roman"/>
                        <a:ea typeface="Times New Roman"/>
                        <a:cs typeface="Times New Roman"/>
                      </a:endParaRPr>
                    </a:p>
                    <a:p>
                      <a:pPr>
                        <a:spcAft>
                          <a:spcPts val="0"/>
                        </a:spcAft>
                      </a:pPr>
                      <a:endParaRPr lang="ru-RU" sz="2800" i="1" dirty="0" smtClean="0">
                        <a:latin typeface="Times New Roman"/>
                        <a:ea typeface="Times New Roman"/>
                        <a:cs typeface="Times New Roman"/>
                      </a:endParaRPr>
                    </a:p>
                    <a:p>
                      <a:pPr>
                        <a:spcAft>
                          <a:spcPts val="0"/>
                        </a:spcAft>
                      </a:pPr>
                      <a:endParaRPr lang="ru-RU" sz="2800" i="1" dirty="0" smtClean="0">
                        <a:latin typeface="Times New Roman"/>
                        <a:ea typeface="Times New Roman"/>
                        <a:cs typeface="Times New Roman"/>
                      </a:endParaRPr>
                    </a:p>
                    <a:p>
                      <a:pPr>
                        <a:spcAft>
                          <a:spcPts val="0"/>
                        </a:spcAft>
                      </a:pPr>
                      <a:r>
                        <a:rPr lang="ru-RU" sz="2800" i="1" dirty="0" err="1" smtClean="0">
                          <a:latin typeface="Times New Roman"/>
                          <a:ea typeface="Times New Roman"/>
                          <a:cs typeface="Times New Roman"/>
                        </a:rPr>
                        <a:t>КиргизСКий</a:t>
                      </a:r>
                      <a:r>
                        <a:rPr lang="ru-RU" sz="2800" i="1" dirty="0">
                          <a:latin typeface="Times New Roman"/>
                          <a:ea typeface="Times New Roman"/>
                          <a:cs typeface="Times New Roman"/>
                        </a:rPr>
                        <a:t>, </a:t>
                      </a:r>
                      <a:r>
                        <a:rPr lang="ru-RU" sz="2800" i="1" dirty="0" err="1" smtClean="0">
                          <a:latin typeface="Times New Roman"/>
                          <a:ea typeface="Times New Roman"/>
                          <a:cs typeface="Times New Roman"/>
                        </a:rPr>
                        <a:t>французСКий</a:t>
                      </a:r>
                      <a:endParaRPr lang="ru-RU" sz="2800" i="1" dirty="0" smtClean="0">
                        <a:latin typeface="Times New Roman"/>
                        <a:ea typeface="Times New Roman"/>
                        <a:cs typeface="Times New Roman"/>
                      </a:endParaRPr>
                    </a:p>
                    <a:p>
                      <a:pPr>
                        <a:spcAft>
                          <a:spcPts val="0"/>
                        </a:spcAft>
                      </a:pPr>
                      <a:endParaRPr lang="ru-RU" sz="2800" dirty="0">
                        <a:latin typeface="Times New Roman"/>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ИМЁН ПРИЛАГАТЕЛЬНЫХ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521296"/>
          <a:ext cx="8892480" cy="4511040"/>
        </p:xfrm>
        <a:graphic>
          <a:graphicData uri="http://schemas.openxmlformats.org/drawingml/2006/table">
            <a:tbl>
              <a:tblPr firstRow="1" bandRow="1">
                <a:tableStyleId>{5C22544A-7EE6-4342-B048-85BDC9FD1C3A}</a:tableStyleId>
              </a:tblPr>
              <a:tblGrid>
                <a:gridCol w="1907704">
                  <a:extLst>
                    <a:ext uri="{9D8B030D-6E8A-4147-A177-3AD203B41FA5}">
                      <a16:colId xmlns:a16="http://schemas.microsoft.com/office/drawing/2014/main" xmlns="" val="20000"/>
                    </a:ext>
                  </a:extLst>
                </a:gridCol>
                <a:gridCol w="3600400">
                  <a:extLst>
                    <a:ext uri="{9D8B030D-6E8A-4147-A177-3AD203B41FA5}">
                      <a16:colId xmlns:a16="http://schemas.microsoft.com/office/drawing/2014/main" xmlns="" val="20001"/>
                    </a:ext>
                  </a:extLst>
                </a:gridCol>
                <a:gridCol w="3384376">
                  <a:extLst>
                    <a:ext uri="{9D8B030D-6E8A-4147-A177-3AD203B41FA5}">
                      <a16:colId xmlns:a16="http://schemas.microsoft.com/office/drawing/2014/main" xmlns="" val="20002"/>
                    </a:ext>
                  </a:extLst>
                </a:gridCol>
              </a:tblGrid>
              <a:tr h="350352">
                <a:tc>
                  <a:txBody>
                    <a:bodyPr/>
                    <a:lstStyle/>
                    <a:p>
                      <a:pPr algn="ctr">
                        <a:spcAft>
                          <a:spcPts val="0"/>
                        </a:spcAft>
                      </a:pPr>
                      <a:r>
                        <a:rPr lang="ru-RU" sz="2800" b="1" dirty="0" smtClean="0">
                          <a:solidFill>
                            <a:srgbClr val="000000"/>
                          </a:solidFill>
                          <a:latin typeface="+mn-lt"/>
                          <a:ea typeface="Times New Roman"/>
                          <a:cs typeface="Times New Roman"/>
                        </a:rPr>
                        <a:t>Суффиксы</a:t>
                      </a:r>
                      <a:endParaRPr lang="ru-RU" sz="2800" dirty="0">
                        <a:latin typeface="+mn-lt"/>
                        <a:ea typeface="Times New Roman"/>
                        <a:cs typeface="Times New Roman"/>
                      </a:endParaRPr>
                    </a:p>
                  </a:txBody>
                  <a:tcPr marL="68580" marR="68580" marT="0" marB="0"/>
                </a:tc>
                <a:tc>
                  <a:txBody>
                    <a:bodyPr/>
                    <a:lstStyle/>
                    <a:p>
                      <a:pPr algn="ctr">
                        <a:spcAft>
                          <a:spcPts val="0"/>
                        </a:spcAft>
                      </a:pPr>
                      <a:r>
                        <a:rPr lang="ru-RU" sz="2800" b="1">
                          <a:solidFill>
                            <a:srgbClr val="000000"/>
                          </a:solidFill>
                          <a:latin typeface="+mn-lt"/>
                          <a:ea typeface="Times New Roman"/>
                          <a:cs typeface="Times New Roman"/>
                        </a:rPr>
                        <a:t>Их правописание</a:t>
                      </a:r>
                      <a:endParaRPr lang="ru-RU" sz="2800">
                        <a:latin typeface="+mn-lt"/>
                        <a:ea typeface="Times New Roman"/>
                        <a:cs typeface="Times New Roman"/>
                      </a:endParaRPr>
                    </a:p>
                  </a:txBody>
                  <a:tcPr marL="68580" marR="68580" marT="0" marB="0"/>
                </a:tc>
                <a:tc>
                  <a:txBody>
                    <a:bodyPr/>
                    <a:lstStyle/>
                    <a:p>
                      <a:pPr algn="ctr">
                        <a:spcAft>
                          <a:spcPts val="0"/>
                        </a:spcAft>
                      </a:pPr>
                      <a:r>
                        <a:rPr lang="ru-RU" sz="2800" b="1" dirty="0" smtClean="0">
                          <a:solidFill>
                            <a:srgbClr val="000000"/>
                          </a:solidFill>
                          <a:latin typeface="+mn-lt"/>
                          <a:ea typeface="Times New Roman"/>
                          <a:cs typeface="Times New Roman"/>
                        </a:rPr>
                        <a:t>Примеры</a:t>
                      </a:r>
                    </a:p>
                    <a:p>
                      <a:pPr algn="ctr">
                        <a:spcAft>
                          <a:spcPts val="0"/>
                        </a:spcAft>
                      </a:pP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1751353">
                <a:tc>
                  <a:txBody>
                    <a:bodyPr/>
                    <a:lstStyle/>
                    <a:p>
                      <a:pPr>
                        <a:spcAft>
                          <a:spcPts val="0"/>
                        </a:spcAft>
                      </a:pPr>
                      <a:endParaRPr lang="ru-RU" sz="3000" b="1" i="0" dirty="0" smtClean="0">
                        <a:latin typeface="Times New Roman"/>
                        <a:ea typeface="Times New Roman"/>
                        <a:cs typeface="Times New Roman"/>
                      </a:endParaRPr>
                    </a:p>
                    <a:p>
                      <a:pPr>
                        <a:spcAft>
                          <a:spcPts val="0"/>
                        </a:spcAft>
                      </a:pPr>
                      <a:r>
                        <a:rPr lang="ru-RU" sz="3000" b="1" i="0" dirty="0" smtClean="0">
                          <a:latin typeface="Times New Roman"/>
                          <a:ea typeface="Times New Roman"/>
                          <a:cs typeface="Times New Roman"/>
                        </a:rPr>
                        <a:t>-</a:t>
                      </a:r>
                      <a:r>
                        <a:rPr lang="ru-RU" sz="3000" b="1" i="0" dirty="0">
                          <a:latin typeface="Times New Roman"/>
                          <a:ea typeface="Times New Roman"/>
                          <a:cs typeface="Times New Roman"/>
                        </a:rPr>
                        <a:t>ОНЬК-, -ЕНЬК-</a:t>
                      </a:r>
                      <a:endParaRPr lang="ru-RU" sz="3000" i="0" dirty="0">
                        <a:latin typeface="Times New Roman"/>
                        <a:ea typeface="Times New Roman"/>
                        <a:cs typeface="Times New Roman"/>
                      </a:endParaRPr>
                    </a:p>
                  </a:txBody>
                  <a:tcPr marL="68580" marR="68580" marT="0" marB="0"/>
                </a:tc>
                <a:tc>
                  <a:txBody>
                    <a:bodyPr/>
                    <a:lstStyle/>
                    <a:p>
                      <a:pPr>
                        <a:spcAft>
                          <a:spcPts val="0"/>
                        </a:spcAft>
                      </a:pPr>
                      <a:endParaRPr lang="ru-RU" sz="3000" b="1" i="0" dirty="0" smtClean="0">
                        <a:latin typeface="Times New Roman"/>
                        <a:ea typeface="Times New Roman"/>
                        <a:cs typeface="Times New Roman"/>
                      </a:endParaRPr>
                    </a:p>
                    <a:p>
                      <a:pPr>
                        <a:spcAft>
                          <a:spcPts val="0"/>
                        </a:spcAft>
                      </a:pPr>
                      <a:r>
                        <a:rPr lang="ru-RU" sz="3000" b="1" i="0" dirty="0" smtClean="0">
                          <a:latin typeface="Times New Roman"/>
                          <a:ea typeface="Times New Roman"/>
                          <a:cs typeface="Times New Roman"/>
                        </a:rPr>
                        <a:t>ОНЬК</a:t>
                      </a:r>
                      <a:r>
                        <a:rPr lang="ru-RU" sz="3000" b="1" i="0" dirty="0">
                          <a:latin typeface="Times New Roman"/>
                          <a:ea typeface="Times New Roman"/>
                          <a:cs typeface="Times New Roman"/>
                        </a:rPr>
                        <a:t>: </a:t>
                      </a:r>
                      <a:r>
                        <a:rPr lang="ru-RU" sz="3000" i="0" dirty="0">
                          <a:latin typeface="Times New Roman"/>
                          <a:ea typeface="Times New Roman"/>
                          <a:cs typeface="Times New Roman"/>
                        </a:rPr>
                        <a:t>после Г, К, Х</a:t>
                      </a:r>
                    </a:p>
                    <a:p>
                      <a:pPr>
                        <a:spcAft>
                          <a:spcPts val="0"/>
                        </a:spcAft>
                      </a:pPr>
                      <a:endParaRPr lang="ru-RU" sz="3000" b="1" i="0" dirty="0" smtClean="0">
                        <a:latin typeface="Times New Roman"/>
                        <a:ea typeface="Times New Roman"/>
                        <a:cs typeface="Times New Roman"/>
                      </a:endParaRPr>
                    </a:p>
                    <a:p>
                      <a:pPr>
                        <a:spcAft>
                          <a:spcPts val="0"/>
                        </a:spcAft>
                      </a:pPr>
                      <a:endParaRPr lang="ru-RU" sz="3000" b="1" i="0" dirty="0" smtClean="0">
                        <a:latin typeface="Times New Roman"/>
                        <a:ea typeface="Times New Roman"/>
                        <a:cs typeface="Times New Roman"/>
                      </a:endParaRPr>
                    </a:p>
                    <a:p>
                      <a:pPr>
                        <a:spcAft>
                          <a:spcPts val="0"/>
                        </a:spcAft>
                      </a:pPr>
                      <a:endParaRPr lang="ru-RU" sz="3000" b="1" i="0" dirty="0" smtClean="0">
                        <a:latin typeface="Times New Roman"/>
                        <a:ea typeface="Times New Roman"/>
                        <a:cs typeface="Times New Roman"/>
                      </a:endParaRPr>
                    </a:p>
                    <a:p>
                      <a:pPr>
                        <a:spcAft>
                          <a:spcPts val="0"/>
                        </a:spcAft>
                      </a:pPr>
                      <a:r>
                        <a:rPr lang="ru-RU" sz="3000" b="1" i="0" dirty="0" smtClean="0">
                          <a:latin typeface="Times New Roman"/>
                          <a:ea typeface="Times New Roman"/>
                          <a:cs typeface="Times New Roman"/>
                        </a:rPr>
                        <a:t>ЕНЬК</a:t>
                      </a:r>
                      <a:r>
                        <a:rPr lang="ru-RU" sz="3000" i="0" dirty="0">
                          <a:latin typeface="Times New Roman"/>
                          <a:ea typeface="Times New Roman"/>
                          <a:cs typeface="Times New Roman"/>
                        </a:rPr>
                        <a:t>: в остальных случаях</a:t>
                      </a:r>
                    </a:p>
                  </a:txBody>
                  <a:tcPr marL="68580" marR="68580" marT="0" marB="0"/>
                </a:tc>
                <a:tc>
                  <a:txBody>
                    <a:bodyPr/>
                    <a:lstStyle/>
                    <a:p>
                      <a:pPr>
                        <a:spcAft>
                          <a:spcPts val="0"/>
                        </a:spcAft>
                      </a:pPr>
                      <a:endParaRPr lang="ru-RU" sz="3000" i="1" dirty="0" smtClean="0">
                        <a:latin typeface="Calibri"/>
                        <a:ea typeface="Times New Roman"/>
                        <a:cs typeface="Times New Roman"/>
                      </a:endParaRPr>
                    </a:p>
                    <a:p>
                      <a:pPr>
                        <a:spcAft>
                          <a:spcPts val="0"/>
                        </a:spcAft>
                      </a:pPr>
                      <a:r>
                        <a:rPr lang="ru-RU" sz="3000" i="1" dirty="0" err="1" smtClean="0">
                          <a:latin typeface="Calibri"/>
                          <a:ea typeface="Times New Roman"/>
                          <a:cs typeface="Times New Roman"/>
                        </a:rPr>
                        <a:t>МягОНЬКий</a:t>
                      </a:r>
                      <a:r>
                        <a:rPr lang="ru-RU" sz="3000" i="1" dirty="0">
                          <a:latin typeface="Calibri"/>
                          <a:ea typeface="Times New Roman"/>
                          <a:cs typeface="Times New Roman"/>
                        </a:rPr>
                        <a:t>, </a:t>
                      </a:r>
                      <a:r>
                        <a:rPr lang="ru-RU" sz="3000" i="1" dirty="0" err="1">
                          <a:latin typeface="Calibri"/>
                          <a:ea typeface="Times New Roman"/>
                          <a:cs typeface="Times New Roman"/>
                        </a:rPr>
                        <a:t>плохОНЬКий</a:t>
                      </a:r>
                      <a:r>
                        <a:rPr lang="ru-RU" sz="3000" i="1" dirty="0">
                          <a:latin typeface="Calibri"/>
                          <a:ea typeface="Times New Roman"/>
                          <a:cs typeface="Times New Roman"/>
                        </a:rPr>
                        <a:t>, </a:t>
                      </a:r>
                      <a:r>
                        <a:rPr lang="ru-RU" sz="3000" i="1" dirty="0" err="1">
                          <a:latin typeface="Calibri"/>
                          <a:ea typeface="Times New Roman"/>
                          <a:cs typeface="Times New Roman"/>
                        </a:rPr>
                        <a:t>широкОНЬКий</a:t>
                      </a:r>
                      <a:endParaRPr lang="ru-RU" sz="3000" dirty="0">
                        <a:latin typeface="Calibri"/>
                        <a:ea typeface="Times New Roman"/>
                        <a:cs typeface="Times New Roman"/>
                      </a:endParaRPr>
                    </a:p>
                    <a:p>
                      <a:pPr>
                        <a:spcAft>
                          <a:spcPts val="0"/>
                        </a:spcAft>
                      </a:pPr>
                      <a:endParaRPr lang="ru-RU" sz="3000" i="1" dirty="0" smtClean="0">
                        <a:latin typeface="Calibri"/>
                        <a:ea typeface="Times New Roman"/>
                        <a:cs typeface="Times New Roman"/>
                      </a:endParaRPr>
                    </a:p>
                    <a:p>
                      <a:pPr>
                        <a:spcAft>
                          <a:spcPts val="0"/>
                        </a:spcAft>
                      </a:pPr>
                      <a:r>
                        <a:rPr lang="ru-RU" sz="3000" i="1" dirty="0" err="1" smtClean="0">
                          <a:latin typeface="Calibri"/>
                          <a:ea typeface="Times New Roman"/>
                          <a:cs typeface="Times New Roman"/>
                        </a:rPr>
                        <a:t>СвежЕНЬКий</a:t>
                      </a:r>
                      <a:r>
                        <a:rPr lang="ru-RU" sz="3000" i="1" dirty="0">
                          <a:latin typeface="Calibri"/>
                          <a:ea typeface="Times New Roman"/>
                          <a:cs typeface="Times New Roman"/>
                        </a:rPr>
                        <a:t>, </a:t>
                      </a:r>
                      <a:r>
                        <a:rPr lang="ru-RU" sz="3000" i="1" dirty="0" err="1" smtClean="0">
                          <a:latin typeface="Calibri"/>
                          <a:ea typeface="Times New Roman"/>
                          <a:cs typeface="Times New Roman"/>
                        </a:rPr>
                        <a:t>чернЕНЬКий</a:t>
                      </a:r>
                      <a:endParaRPr lang="ru-RU" sz="3000" i="1" dirty="0" smtClean="0">
                        <a:latin typeface="Calibri"/>
                        <a:ea typeface="Times New Roman"/>
                        <a:cs typeface="Times New Roman"/>
                      </a:endParaRPr>
                    </a:p>
                    <a:p>
                      <a:pPr>
                        <a:spcAft>
                          <a:spcPts val="0"/>
                        </a:spcAft>
                      </a:pPr>
                      <a:endParaRPr lang="ru-RU" sz="3000" dirty="0">
                        <a:latin typeface="Calibri"/>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ГЛАГОЛОВ</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5342"/>
          <a:ext cx="8892480" cy="4965986"/>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xmlns="" val="20000"/>
                    </a:ext>
                  </a:extLst>
                </a:gridCol>
                <a:gridCol w="4320480">
                  <a:extLst>
                    <a:ext uri="{9D8B030D-6E8A-4147-A177-3AD203B41FA5}">
                      <a16:colId xmlns:a16="http://schemas.microsoft.com/office/drawing/2014/main" xmlns="" val="20001"/>
                    </a:ext>
                  </a:extLst>
                </a:gridCol>
              </a:tblGrid>
              <a:tr h="936104">
                <a:tc gridSpan="2">
                  <a:txBody>
                    <a:bodyPr/>
                    <a:lstStyle/>
                    <a:p>
                      <a:pPr algn="ctr">
                        <a:spcAft>
                          <a:spcPts val="0"/>
                        </a:spcAft>
                      </a:pPr>
                      <a:r>
                        <a:rPr lang="ru-RU" sz="2800" b="1" dirty="0" smtClean="0">
                          <a:solidFill>
                            <a:srgbClr val="006600"/>
                          </a:solidFill>
                          <a:latin typeface="+mn-lt"/>
                          <a:ea typeface="Times New Roman"/>
                          <a:cs typeface="Times New Roman"/>
                        </a:rPr>
                        <a:t>Правописание </a:t>
                      </a:r>
                      <a:r>
                        <a:rPr lang="ru-RU" sz="2800" b="1" dirty="0">
                          <a:solidFill>
                            <a:srgbClr val="006600"/>
                          </a:solidFill>
                          <a:latin typeface="+mn-lt"/>
                          <a:ea typeface="Times New Roman"/>
                          <a:cs typeface="Times New Roman"/>
                        </a:rPr>
                        <a:t>глагольных суффиксов</a:t>
                      </a:r>
                      <a:r>
                        <a:rPr lang="ru-RU" sz="2800" b="1" i="1" dirty="0">
                          <a:solidFill>
                            <a:srgbClr val="006600"/>
                          </a:solidFill>
                          <a:latin typeface="+mn-lt"/>
                          <a:ea typeface="Times New Roman"/>
                          <a:cs typeface="Times New Roman"/>
                        </a:rPr>
                        <a:t> </a:t>
                      </a:r>
                      <a:endParaRPr lang="ru-RU" sz="2800" b="1" i="1" dirty="0" smtClean="0">
                        <a:solidFill>
                          <a:srgbClr val="006600"/>
                        </a:solidFill>
                        <a:latin typeface="+mn-lt"/>
                        <a:ea typeface="Times New Roman"/>
                        <a:cs typeface="Times New Roman"/>
                      </a:endParaRPr>
                    </a:p>
                    <a:p>
                      <a:pPr algn="ctr">
                        <a:spcAft>
                          <a:spcPts val="0"/>
                        </a:spcAft>
                      </a:pPr>
                      <a:r>
                        <a:rPr lang="ru-RU" sz="2800" b="1" i="1" dirty="0" smtClean="0">
                          <a:solidFill>
                            <a:srgbClr val="006600"/>
                          </a:solidFill>
                          <a:latin typeface="+mn-lt"/>
                          <a:ea typeface="Times New Roman"/>
                          <a:cs typeface="Times New Roman"/>
                        </a:rPr>
                        <a:t>-</a:t>
                      </a:r>
                      <a:r>
                        <a:rPr lang="ru-RU" sz="2800" b="1" i="1" dirty="0" err="1">
                          <a:solidFill>
                            <a:srgbClr val="006600"/>
                          </a:solidFill>
                          <a:latin typeface="+mn-lt"/>
                          <a:ea typeface="Times New Roman"/>
                          <a:cs typeface="Times New Roman"/>
                        </a:rPr>
                        <a:t>ыва</a:t>
                      </a:r>
                      <a:r>
                        <a:rPr lang="ru-RU" sz="2800" b="1" i="1" dirty="0">
                          <a:solidFill>
                            <a:srgbClr val="006600"/>
                          </a:solidFill>
                          <a:latin typeface="+mn-lt"/>
                          <a:ea typeface="Times New Roman"/>
                          <a:cs typeface="Times New Roman"/>
                        </a:rPr>
                        <a:t>- (-ива-) </a:t>
                      </a:r>
                      <a:r>
                        <a:rPr lang="ru-RU" sz="2800" b="1" dirty="0">
                          <a:solidFill>
                            <a:srgbClr val="006600"/>
                          </a:solidFill>
                          <a:latin typeface="+mn-lt"/>
                          <a:ea typeface="Times New Roman"/>
                          <a:cs typeface="Times New Roman"/>
                        </a:rPr>
                        <a:t>и </a:t>
                      </a:r>
                      <a:r>
                        <a:rPr lang="ru-RU" sz="2800" b="1" i="1" dirty="0">
                          <a:solidFill>
                            <a:srgbClr val="006600"/>
                          </a:solidFill>
                          <a:latin typeface="+mn-lt"/>
                          <a:ea typeface="Times New Roman"/>
                          <a:cs typeface="Times New Roman"/>
                        </a:rPr>
                        <a:t>-</a:t>
                      </a:r>
                      <a:r>
                        <a:rPr lang="ru-RU" sz="2800" b="1" i="1" dirty="0" err="1">
                          <a:solidFill>
                            <a:srgbClr val="006600"/>
                          </a:solidFill>
                          <a:latin typeface="+mn-lt"/>
                          <a:ea typeface="Times New Roman"/>
                          <a:cs typeface="Times New Roman"/>
                        </a:rPr>
                        <a:t>ова</a:t>
                      </a:r>
                      <a:r>
                        <a:rPr lang="ru-RU" sz="2800" b="1" i="1" dirty="0">
                          <a:solidFill>
                            <a:srgbClr val="006600"/>
                          </a:solidFill>
                          <a:latin typeface="+mn-lt"/>
                          <a:ea typeface="Times New Roman"/>
                          <a:cs typeface="Times New Roman"/>
                        </a:rPr>
                        <a:t>- (-</a:t>
                      </a:r>
                      <a:r>
                        <a:rPr lang="ru-RU" sz="2800" b="1" i="1" dirty="0" err="1">
                          <a:solidFill>
                            <a:srgbClr val="006600"/>
                          </a:solidFill>
                          <a:latin typeface="+mn-lt"/>
                          <a:ea typeface="Times New Roman"/>
                          <a:cs typeface="Times New Roman"/>
                        </a:rPr>
                        <a:t>ева</a:t>
                      </a:r>
                      <a:r>
                        <a:rPr lang="ru-RU" sz="2800" b="1" i="1" dirty="0">
                          <a:solidFill>
                            <a:srgbClr val="006600"/>
                          </a:solidFill>
                          <a:latin typeface="+mn-lt"/>
                          <a:ea typeface="Times New Roman"/>
                          <a:cs typeface="Times New Roman"/>
                        </a:rPr>
                        <a:t>-)</a:t>
                      </a:r>
                      <a:endParaRPr lang="ru-RU" sz="2800" dirty="0">
                        <a:solidFill>
                          <a:srgbClr val="006600"/>
                        </a:solidFill>
                        <a:latin typeface="+mn-lt"/>
                        <a:ea typeface="Times New Roman"/>
                        <a:cs typeface="Times New Roman"/>
                      </a:endParaRPr>
                    </a:p>
                  </a:txBody>
                  <a:tcPr marL="68580" marR="68580" marT="0" marB="0"/>
                </a:tc>
                <a:tc hMerge="1">
                  <a:txBody>
                    <a:bodyPr/>
                    <a:lstStyle/>
                    <a:p>
                      <a:endParaRPr lang="ru-RU"/>
                    </a:p>
                  </a:txBody>
                  <a:tcPr/>
                </a:tc>
                <a:extLst>
                  <a:ext uri="{0D108BD9-81ED-4DB2-BD59-A6C34878D82A}">
                    <a16:rowId xmlns:a16="http://schemas.microsoft.com/office/drawing/2014/main" xmlns="" val="10000"/>
                  </a:ext>
                </a:extLst>
              </a:tr>
              <a:tr h="4029882">
                <a:tc>
                  <a:txBody>
                    <a:bodyPr/>
                    <a:lstStyle/>
                    <a:p>
                      <a:pPr>
                        <a:spcAft>
                          <a:spcPts val="0"/>
                        </a:spcAft>
                      </a:pPr>
                      <a:r>
                        <a:rPr lang="ru-RU" sz="2800" dirty="0">
                          <a:latin typeface="+mn-lt"/>
                          <a:ea typeface="Times New Roman"/>
                          <a:cs typeface="Times New Roman"/>
                        </a:rPr>
                        <a:t>Суффикс </a:t>
                      </a:r>
                      <a:r>
                        <a:rPr lang="ru-RU" sz="2800" b="1" i="1" dirty="0">
                          <a:latin typeface="+mn-lt"/>
                          <a:ea typeface="Times New Roman"/>
                          <a:cs typeface="Times New Roman"/>
                        </a:rPr>
                        <a:t>-</a:t>
                      </a:r>
                      <a:r>
                        <a:rPr lang="ru-RU" sz="2800" b="1" i="1" dirty="0" err="1">
                          <a:latin typeface="+mn-lt"/>
                          <a:ea typeface="Times New Roman"/>
                          <a:cs typeface="Times New Roman"/>
                        </a:rPr>
                        <a:t>ыва</a:t>
                      </a:r>
                      <a:r>
                        <a:rPr lang="ru-RU" sz="2800" b="1" i="1" dirty="0">
                          <a:latin typeface="+mn-lt"/>
                          <a:ea typeface="Times New Roman"/>
                          <a:cs typeface="Times New Roman"/>
                        </a:rPr>
                        <a:t>- (-ива-) </a:t>
                      </a:r>
                      <a:r>
                        <a:rPr lang="ru-RU" sz="2800" dirty="0">
                          <a:latin typeface="+mn-lt"/>
                          <a:ea typeface="Times New Roman"/>
                          <a:cs typeface="Times New Roman"/>
                        </a:rPr>
                        <a:t>пишется, </a:t>
                      </a:r>
                    </a:p>
                    <a:p>
                      <a:pPr>
                        <a:spcAft>
                          <a:spcPts val="0"/>
                        </a:spcAft>
                      </a:pPr>
                      <a:r>
                        <a:rPr lang="ru-RU" sz="2800" dirty="0">
                          <a:latin typeface="+mn-lt"/>
                          <a:ea typeface="Times New Roman"/>
                          <a:cs typeface="Times New Roman"/>
                        </a:rPr>
                        <a:t>если в настоящем времени глагол оканчивается на </a:t>
                      </a:r>
                      <a:r>
                        <a:rPr lang="ru-RU" sz="2800" b="1" i="1" dirty="0">
                          <a:latin typeface="+mn-lt"/>
                          <a:ea typeface="Times New Roman"/>
                          <a:cs typeface="Times New Roman"/>
                        </a:rPr>
                        <a:t>-</a:t>
                      </a:r>
                      <a:r>
                        <a:rPr lang="ru-RU" sz="2800" b="1" i="1" dirty="0" err="1">
                          <a:latin typeface="+mn-lt"/>
                          <a:ea typeface="Times New Roman"/>
                          <a:cs typeface="Times New Roman"/>
                        </a:rPr>
                        <a:t>ываю</a:t>
                      </a:r>
                      <a:r>
                        <a:rPr lang="ru-RU" sz="2800" b="1" i="1" dirty="0">
                          <a:latin typeface="+mn-lt"/>
                          <a:ea typeface="Times New Roman"/>
                          <a:cs typeface="Times New Roman"/>
                        </a:rPr>
                        <a:t> (-</a:t>
                      </a:r>
                      <a:r>
                        <a:rPr lang="ru-RU" sz="2800" b="1" i="1" dirty="0" err="1">
                          <a:latin typeface="+mn-lt"/>
                          <a:ea typeface="Times New Roman"/>
                          <a:cs typeface="Times New Roman"/>
                        </a:rPr>
                        <a:t>иваю</a:t>
                      </a:r>
                      <a:r>
                        <a:rPr lang="ru-RU" sz="2800" b="1" i="1" dirty="0" smtClean="0">
                          <a:latin typeface="+mn-lt"/>
                          <a:ea typeface="Times New Roman"/>
                          <a:cs typeface="Times New Roman"/>
                        </a:rPr>
                        <a:t>)</a:t>
                      </a:r>
                      <a:r>
                        <a:rPr lang="ru-RU" sz="2800" b="1" dirty="0" smtClean="0">
                          <a:latin typeface="+mn-lt"/>
                          <a:ea typeface="Times New Roman"/>
                          <a:cs typeface="Times New Roman"/>
                        </a:rPr>
                        <a:t>:</a:t>
                      </a:r>
                    </a:p>
                    <a:p>
                      <a:pPr>
                        <a:spcAft>
                          <a:spcPts val="0"/>
                        </a:spcAft>
                      </a:pPr>
                      <a:endParaRPr lang="ru-RU" sz="2800" dirty="0">
                        <a:latin typeface="+mn-lt"/>
                        <a:ea typeface="Times New Roman"/>
                        <a:cs typeface="Times New Roman"/>
                      </a:endParaRPr>
                    </a:p>
                    <a:p>
                      <a:pPr algn="just">
                        <a:spcAft>
                          <a:spcPts val="0"/>
                        </a:spcAft>
                      </a:pPr>
                      <a:r>
                        <a:rPr lang="ru-RU" sz="2800" i="1" dirty="0">
                          <a:latin typeface="+mn-lt"/>
                          <a:ea typeface="Times New Roman"/>
                          <a:cs typeface="Times New Roman"/>
                        </a:rPr>
                        <a:t>опазд</a:t>
                      </a:r>
                      <a:r>
                        <a:rPr lang="ru-RU" sz="2800" b="1" i="1" dirty="0">
                          <a:latin typeface="+mn-lt"/>
                          <a:ea typeface="Times New Roman"/>
                          <a:cs typeface="Times New Roman"/>
                        </a:rPr>
                        <a:t>ыва</a:t>
                      </a:r>
                      <a:r>
                        <a:rPr lang="ru-RU" sz="2800" i="1" dirty="0">
                          <a:latin typeface="+mn-lt"/>
                          <a:ea typeface="Times New Roman"/>
                          <a:cs typeface="Times New Roman"/>
                        </a:rPr>
                        <a:t>ть (опазд</a:t>
                      </a:r>
                      <a:r>
                        <a:rPr lang="ru-RU" sz="2800" b="1" i="1" dirty="0">
                          <a:latin typeface="+mn-lt"/>
                          <a:ea typeface="Times New Roman"/>
                          <a:cs typeface="Times New Roman"/>
                        </a:rPr>
                        <a:t>ываю</a:t>
                      </a:r>
                      <a:r>
                        <a:rPr lang="ru-RU" sz="2800" i="1" dirty="0">
                          <a:latin typeface="+mn-lt"/>
                          <a:ea typeface="Times New Roman"/>
                          <a:cs typeface="Times New Roman"/>
                        </a:rPr>
                        <a:t>), наста</a:t>
                      </a:r>
                      <a:r>
                        <a:rPr lang="ru-RU" sz="2800" b="1" i="1" dirty="0">
                          <a:latin typeface="+mn-lt"/>
                          <a:ea typeface="Times New Roman"/>
                          <a:cs typeface="Times New Roman"/>
                        </a:rPr>
                        <a:t>ива</a:t>
                      </a:r>
                      <a:r>
                        <a:rPr lang="ru-RU" sz="2800" i="1" dirty="0">
                          <a:latin typeface="+mn-lt"/>
                          <a:ea typeface="Times New Roman"/>
                          <a:cs typeface="Times New Roman"/>
                        </a:rPr>
                        <a:t>ть (наста</a:t>
                      </a:r>
                      <a:r>
                        <a:rPr lang="ru-RU" sz="2800" b="1" i="1" dirty="0">
                          <a:latin typeface="+mn-lt"/>
                          <a:ea typeface="Times New Roman"/>
                          <a:cs typeface="Times New Roman"/>
                        </a:rPr>
                        <a:t>иваю</a:t>
                      </a:r>
                      <a:r>
                        <a:rPr lang="ru-RU" sz="2800" i="1" dirty="0">
                          <a:latin typeface="+mn-lt"/>
                          <a:ea typeface="Times New Roman"/>
                          <a:cs typeface="Times New Roman"/>
                        </a:rPr>
                        <a:t>)</a:t>
                      </a:r>
                      <a:endParaRPr lang="ru-RU" sz="2800" dirty="0">
                        <a:latin typeface="+mn-lt"/>
                        <a:ea typeface="Times New Roman"/>
                        <a:cs typeface="Times New Roman"/>
                      </a:endParaRPr>
                    </a:p>
                  </a:txBody>
                  <a:tcPr marL="68580" marR="68580" marT="0" marB="0"/>
                </a:tc>
                <a:tc>
                  <a:txBody>
                    <a:bodyPr/>
                    <a:lstStyle/>
                    <a:p>
                      <a:pPr>
                        <a:spcAft>
                          <a:spcPts val="0"/>
                        </a:spcAft>
                      </a:pPr>
                      <a:r>
                        <a:rPr lang="ru-RU" sz="2800" dirty="0">
                          <a:latin typeface="+mn-lt"/>
                          <a:ea typeface="Times New Roman"/>
                          <a:cs typeface="Times New Roman"/>
                        </a:rPr>
                        <a:t>Суффикс </a:t>
                      </a:r>
                      <a:r>
                        <a:rPr lang="ru-RU" sz="2800" b="1" i="1" dirty="0">
                          <a:latin typeface="+mn-lt"/>
                          <a:ea typeface="Times New Roman"/>
                          <a:cs typeface="Times New Roman"/>
                        </a:rPr>
                        <a:t>-</a:t>
                      </a:r>
                      <a:r>
                        <a:rPr lang="ru-RU" sz="2800" b="1" i="1" dirty="0" err="1">
                          <a:latin typeface="+mn-lt"/>
                          <a:ea typeface="Times New Roman"/>
                          <a:cs typeface="Times New Roman"/>
                        </a:rPr>
                        <a:t>ова</a:t>
                      </a:r>
                      <a:r>
                        <a:rPr lang="ru-RU" sz="2800" b="1" i="1" dirty="0">
                          <a:latin typeface="+mn-lt"/>
                          <a:ea typeface="Times New Roman"/>
                          <a:cs typeface="Times New Roman"/>
                        </a:rPr>
                        <a:t>- (-</a:t>
                      </a:r>
                      <a:r>
                        <a:rPr lang="ru-RU" sz="2800" b="1" i="1" dirty="0" err="1">
                          <a:latin typeface="+mn-lt"/>
                          <a:ea typeface="Times New Roman"/>
                          <a:cs typeface="Times New Roman"/>
                        </a:rPr>
                        <a:t>ева</a:t>
                      </a:r>
                      <a:r>
                        <a:rPr lang="ru-RU" sz="2800" b="1" i="1" dirty="0">
                          <a:latin typeface="+mn-lt"/>
                          <a:ea typeface="Times New Roman"/>
                          <a:cs typeface="Times New Roman"/>
                        </a:rPr>
                        <a:t>-)</a:t>
                      </a:r>
                      <a:r>
                        <a:rPr lang="ru-RU" sz="2800" dirty="0">
                          <a:latin typeface="+mn-lt"/>
                          <a:ea typeface="Times New Roman"/>
                          <a:cs typeface="Times New Roman"/>
                        </a:rPr>
                        <a:t> пишется, </a:t>
                      </a:r>
                    </a:p>
                    <a:p>
                      <a:pPr>
                        <a:spcAft>
                          <a:spcPts val="0"/>
                        </a:spcAft>
                      </a:pPr>
                      <a:r>
                        <a:rPr lang="ru-RU" sz="2800" dirty="0">
                          <a:latin typeface="+mn-lt"/>
                          <a:ea typeface="Times New Roman"/>
                          <a:cs typeface="Times New Roman"/>
                        </a:rPr>
                        <a:t>если в настоящем времени глагол оканчивается на </a:t>
                      </a:r>
                      <a:endParaRPr lang="ru-RU" sz="2800" dirty="0" smtClean="0">
                        <a:latin typeface="+mn-lt"/>
                        <a:ea typeface="Times New Roman"/>
                        <a:cs typeface="Times New Roman"/>
                      </a:endParaRPr>
                    </a:p>
                    <a:p>
                      <a:pPr>
                        <a:spcAft>
                          <a:spcPts val="0"/>
                        </a:spcAft>
                      </a:pPr>
                      <a:r>
                        <a:rPr lang="ru-RU" sz="2800" b="1" i="1" dirty="0" smtClean="0">
                          <a:latin typeface="+mn-lt"/>
                          <a:ea typeface="Times New Roman"/>
                          <a:cs typeface="Times New Roman"/>
                        </a:rPr>
                        <a:t>-</a:t>
                      </a:r>
                      <a:r>
                        <a:rPr lang="ru-RU" sz="2800" b="1" i="1" dirty="0" err="1">
                          <a:latin typeface="+mn-lt"/>
                          <a:ea typeface="Times New Roman"/>
                          <a:cs typeface="Times New Roman"/>
                        </a:rPr>
                        <a:t>ую</a:t>
                      </a:r>
                      <a:r>
                        <a:rPr lang="ru-RU" sz="2800" b="1" i="1" dirty="0">
                          <a:latin typeface="+mn-lt"/>
                          <a:ea typeface="Times New Roman"/>
                          <a:cs typeface="Times New Roman"/>
                        </a:rPr>
                        <a:t> (-</a:t>
                      </a:r>
                      <a:r>
                        <a:rPr lang="ru-RU" sz="2800" b="1" i="1" dirty="0" err="1">
                          <a:latin typeface="+mn-lt"/>
                          <a:ea typeface="Times New Roman"/>
                          <a:cs typeface="Times New Roman"/>
                        </a:rPr>
                        <a:t>юю</a:t>
                      </a:r>
                      <a:r>
                        <a:rPr lang="ru-RU" sz="2800" b="1" i="1" dirty="0">
                          <a:latin typeface="+mn-lt"/>
                          <a:ea typeface="Times New Roman"/>
                          <a:cs typeface="Times New Roman"/>
                        </a:rPr>
                        <a:t>)</a:t>
                      </a:r>
                      <a:r>
                        <a:rPr lang="ru-RU" sz="2800" b="1" dirty="0">
                          <a:latin typeface="+mn-lt"/>
                          <a:ea typeface="Times New Roman"/>
                          <a:cs typeface="Times New Roman"/>
                        </a:rPr>
                        <a:t>: </a:t>
                      </a:r>
                      <a:endParaRPr lang="ru-RU" sz="2800" b="1" dirty="0" smtClean="0">
                        <a:latin typeface="+mn-lt"/>
                        <a:ea typeface="Times New Roman"/>
                        <a:cs typeface="Times New Roman"/>
                      </a:endParaRPr>
                    </a:p>
                    <a:p>
                      <a:pPr>
                        <a:spcAft>
                          <a:spcPts val="0"/>
                        </a:spcAft>
                      </a:pPr>
                      <a:endParaRPr lang="ru-RU" sz="2800" dirty="0">
                        <a:latin typeface="+mn-lt"/>
                        <a:ea typeface="Times New Roman"/>
                        <a:cs typeface="Times New Roman"/>
                      </a:endParaRPr>
                    </a:p>
                    <a:p>
                      <a:pPr>
                        <a:spcAft>
                          <a:spcPts val="0"/>
                        </a:spcAft>
                      </a:pPr>
                      <a:r>
                        <a:rPr lang="ru-RU" sz="2800" i="1" dirty="0">
                          <a:latin typeface="+mn-lt"/>
                          <a:ea typeface="Times New Roman"/>
                          <a:cs typeface="Times New Roman"/>
                        </a:rPr>
                        <a:t>бесед</a:t>
                      </a:r>
                      <a:r>
                        <a:rPr lang="ru-RU" sz="2800" b="1" i="1" dirty="0">
                          <a:latin typeface="+mn-lt"/>
                          <a:ea typeface="Times New Roman"/>
                          <a:cs typeface="Times New Roman"/>
                        </a:rPr>
                        <a:t>ова</a:t>
                      </a:r>
                      <a:r>
                        <a:rPr lang="ru-RU" sz="2800" i="1" dirty="0">
                          <a:latin typeface="+mn-lt"/>
                          <a:ea typeface="Times New Roman"/>
                          <a:cs typeface="Times New Roman"/>
                        </a:rPr>
                        <a:t>ть (бес</a:t>
                      </a:r>
                      <a:r>
                        <a:rPr lang="ru-RU" sz="2800" b="1" i="1" dirty="0">
                          <a:latin typeface="+mn-lt"/>
                          <a:ea typeface="Times New Roman"/>
                          <a:cs typeface="Times New Roman"/>
                        </a:rPr>
                        <a:t>едую</a:t>
                      </a:r>
                      <a:r>
                        <a:rPr lang="ru-RU" sz="2800" i="1" dirty="0">
                          <a:latin typeface="+mn-lt"/>
                          <a:ea typeface="Times New Roman"/>
                          <a:cs typeface="Times New Roman"/>
                        </a:rPr>
                        <a:t>), завед</a:t>
                      </a:r>
                      <a:r>
                        <a:rPr lang="ru-RU" sz="2800" b="1" i="1" dirty="0">
                          <a:latin typeface="+mn-lt"/>
                          <a:ea typeface="Times New Roman"/>
                          <a:cs typeface="Times New Roman"/>
                        </a:rPr>
                        <a:t>ова</a:t>
                      </a:r>
                      <a:r>
                        <a:rPr lang="ru-RU" sz="2800" i="1" dirty="0">
                          <a:latin typeface="+mn-lt"/>
                          <a:ea typeface="Times New Roman"/>
                          <a:cs typeface="Times New Roman"/>
                        </a:rPr>
                        <a:t>ть (зав</a:t>
                      </a:r>
                      <a:r>
                        <a:rPr lang="ru-RU" sz="2800" b="1" i="1" dirty="0">
                          <a:latin typeface="+mn-lt"/>
                          <a:ea typeface="Times New Roman"/>
                          <a:cs typeface="Times New Roman"/>
                        </a:rPr>
                        <a:t>едую</a:t>
                      </a: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ГЛАГОЛОВ</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847390"/>
          <a:ext cx="8892480" cy="3597834"/>
        </p:xfrm>
        <a:graphic>
          <a:graphicData uri="http://schemas.openxmlformats.org/drawingml/2006/table">
            <a:tbl>
              <a:tblPr firstRow="1" bandRow="1">
                <a:tableStyleId>{5C22544A-7EE6-4342-B048-85BDC9FD1C3A}</a:tableStyleId>
              </a:tblPr>
              <a:tblGrid>
                <a:gridCol w="8892480">
                  <a:extLst>
                    <a:ext uri="{9D8B030D-6E8A-4147-A177-3AD203B41FA5}">
                      <a16:colId xmlns:a16="http://schemas.microsoft.com/office/drawing/2014/main" xmlns="" val="20000"/>
                    </a:ext>
                  </a:extLst>
                </a:gridCol>
              </a:tblGrid>
              <a:tr h="3597834">
                <a:tc>
                  <a:txBody>
                    <a:bodyPr/>
                    <a:lstStyle/>
                    <a:p>
                      <a:pPr algn="ctr">
                        <a:spcAft>
                          <a:spcPts val="0"/>
                        </a:spcAft>
                      </a:pPr>
                      <a:r>
                        <a:rPr kumimoji="0" lang="ru-RU" sz="3200" b="1" kern="1200" dirty="0" smtClean="0">
                          <a:solidFill>
                            <a:srgbClr val="006600"/>
                          </a:solidFill>
                          <a:latin typeface="+mn-lt"/>
                          <a:ea typeface="+mn-ea"/>
                          <a:cs typeface="+mn-cs"/>
                        </a:rPr>
                        <a:t>В суффиксах глагольных форм прошедшего времени сохраняется та же гласная, что и в инфинитиве.</a:t>
                      </a:r>
                    </a:p>
                    <a:p>
                      <a:pPr algn="ctr">
                        <a:spcAft>
                          <a:spcPts val="0"/>
                        </a:spcAft>
                      </a:pPr>
                      <a:endParaRPr kumimoji="0" lang="ru-RU" sz="3200" b="1" kern="1200" dirty="0" smtClean="0">
                        <a:solidFill>
                          <a:srgbClr val="006600"/>
                        </a:solidFill>
                        <a:latin typeface="+mn-lt"/>
                        <a:ea typeface="+mn-ea"/>
                        <a:cs typeface="+mn-cs"/>
                      </a:endParaRPr>
                    </a:p>
                    <a:p>
                      <a:pPr algn="ctr">
                        <a:spcAft>
                          <a:spcPts val="0"/>
                        </a:spcAft>
                      </a:pPr>
                      <a:r>
                        <a:rPr kumimoji="0" lang="ru-RU" sz="3200" b="1" kern="1200" dirty="0" smtClean="0">
                          <a:solidFill>
                            <a:srgbClr val="006600"/>
                          </a:solidFill>
                          <a:latin typeface="+mn-lt"/>
                          <a:ea typeface="+mn-ea"/>
                          <a:cs typeface="+mn-cs"/>
                        </a:rPr>
                        <a:t> Ср.: </a:t>
                      </a:r>
                      <a:r>
                        <a:rPr kumimoji="0" lang="ru-RU" sz="3200" b="1" i="1" kern="1200" dirty="0" smtClean="0">
                          <a:solidFill>
                            <a:srgbClr val="006600"/>
                          </a:solidFill>
                          <a:latin typeface="+mn-lt"/>
                          <a:ea typeface="+mn-ea"/>
                          <a:cs typeface="+mn-cs"/>
                        </a:rPr>
                        <a:t>выздоров</a:t>
                      </a:r>
                      <a:r>
                        <a:rPr kumimoji="0" lang="ru-RU" sz="3200" b="1" i="1" u="sng" kern="1200" dirty="0" smtClean="0">
                          <a:solidFill>
                            <a:srgbClr val="006600"/>
                          </a:solidFill>
                          <a:latin typeface="+mn-lt"/>
                          <a:ea typeface="+mn-ea"/>
                          <a:cs typeface="+mn-cs"/>
                        </a:rPr>
                        <a:t>е</a:t>
                      </a:r>
                      <a:r>
                        <a:rPr kumimoji="0" lang="ru-RU" sz="3200" b="1" i="1" kern="1200" dirty="0" smtClean="0">
                          <a:solidFill>
                            <a:srgbClr val="006600"/>
                          </a:solidFill>
                          <a:latin typeface="+mn-lt"/>
                          <a:ea typeface="+mn-ea"/>
                          <a:cs typeface="+mn-cs"/>
                        </a:rPr>
                        <a:t>ть — выздоров</a:t>
                      </a:r>
                      <a:r>
                        <a:rPr kumimoji="0" lang="ru-RU" sz="3200" b="1" i="1" u="sng" kern="1200" dirty="0" smtClean="0">
                          <a:solidFill>
                            <a:srgbClr val="006600"/>
                          </a:solidFill>
                          <a:latin typeface="+mn-lt"/>
                          <a:ea typeface="+mn-ea"/>
                          <a:cs typeface="+mn-cs"/>
                        </a:rPr>
                        <a:t>е</a:t>
                      </a:r>
                      <a:r>
                        <a:rPr kumimoji="0" lang="ru-RU" sz="3200" b="1" i="1" kern="1200" dirty="0" smtClean="0">
                          <a:solidFill>
                            <a:srgbClr val="006600"/>
                          </a:solidFill>
                          <a:latin typeface="+mn-lt"/>
                          <a:ea typeface="+mn-ea"/>
                          <a:cs typeface="+mn-cs"/>
                        </a:rPr>
                        <a:t>л, ла</a:t>
                      </a:r>
                      <a:r>
                        <a:rPr kumimoji="0" lang="ru-RU" sz="3200" b="1" i="1" u="sng" kern="1200" dirty="0" smtClean="0">
                          <a:solidFill>
                            <a:srgbClr val="006600"/>
                          </a:solidFill>
                          <a:latin typeface="+mn-lt"/>
                          <a:ea typeface="+mn-ea"/>
                          <a:cs typeface="+mn-cs"/>
                        </a:rPr>
                        <a:t>я</a:t>
                      </a:r>
                      <a:r>
                        <a:rPr kumimoji="0" lang="ru-RU" sz="3200" b="1" i="1" kern="1200" dirty="0" smtClean="0">
                          <a:solidFill>
                            <a:srgbClr val="006600"/>
                          </a:solidFill>
                          <a:latin typeface="+mn-lt"/>
                          <a:ea typeface="+mn-ea"/>
                          <a:cs typeface="+mn-cs"/>
                        </a:rPr>
                        <a:t>ть — ла</a:t>
                      </a:r>
                      <a:r>
                        <a:rPr kumimoji="0" lang="ru-RU" sz="3200" b="1" i="1" u="sng" kern="1200" dirty="0" smtClean="0">
                          <a:solidFill>
                            <a:srgbClr val="006600"/>
                          </a:solidFill>
                          <a:latin typeface="+mn-lt"/>
                          <a:ea typeface="+mn-ea"/>
                          <a:cs typeface="+mn-cs"/>
                        </a:rPr>
                        <a:t>я</a:t>
                      </a:r>
                      <a:r>
                        <a:rPr kumimoji="0" lang="ru-RU" sz="3200" b="1" i="1" kern="1200" dirty="0" smtClean="0">
                          <a:solidFill>
                            <a:srgbClr val="006600"/>
                          </a:solidFill>
                          <a:latin typeface="+mn-lt"/>
                          <a:ea typeface="+mn-ea"/>
                          <a:cs typeface="+mn-cs"/>
                        </a:rPr>
                        <a:t>л, кле</a:t>
                      </a:r>
                      <a:r>
                        <a:rPr kumimoji="0" lang="ru-RU" sz="3200" b="1" i="1" u="sng" kern="1200" dirty="0" smtClean="0">
                          <a:solidFill>
                            <a:srgbClr val="006600"/>
                          </a:solidFill>
                          <a:latin typeface="+mn-lt"/>
                          <a:ea typeface="+mn-ea"/>
                          <a:cs typeface="+mn-cs"/>
                        </a:rPr>
                        <a:t>и</a:t>
                      </a:r>
                      <a:r>
                        <a:rPr kumimoji="0" lang="ru-RU" sz="3200" b="1" i="1" kern="1200" dirty="0" smtClean="0">
                          <a:solidFill>
                            <a:srgbClr val="006600"/>
                          </a:solidFill>
                          <a:latin typeface="+mn-lt"/>
                          <a:ea typeface="+mn-ea"/>
                          <a:cs typeface="+mn-cs"/>
                        </a:rPr>
                        <a:t>ть — кле</a:t>
                      </a:r>
                      <a:r>
                        <a:rPr kumimoji="0" lang="ru-RU" sz="3200" b="1" i="1" u="sng" kern="1200" dirty="0" smtClean="0">
                          <a:solidFill>
                            <a:srgbClr val="006600"/>
                          </a:solidFill>
                          <a:latin typeface="+mn-lt"/>
                          <a:ea typeface="+mn-ea"/>
                          <a:cs typeface="+mn-cs"/>
                        </a:rPr>
                        <a:t>и</a:t>
                      </a:r>
                      <a:r>
                        <a:rPr kumimoji="0" lang="ru-RU" sz="3200" b="1" i="1" kern="1200" dirty="0" smtClean="0">
                          <a:solidFill>
                            <a:srgbClr val="006600"/>
                          </a:solidFill>
                          <a:latin typeface="+mn-lt"/>
                          <a:ea typeface="+mn-ea"/>
                          <a:cs typeface="+mn-cs"/>
                        </a:rPr>
                        <a:t>л.</a:t>
                      </a:r>
                      <a:endParaRPr lang="ru-RU" sz="3200" dirty="0">
                        <a:solidFill>
                          <a:srgbClr val="006600"/>
                        </a:solidFill>
                        <a:latin typeface="Calibri"/>
                        <a:ea typeface="Times New Roman"/>
                        <a:cs typeface="Times New Roman"/>
                      </a:endParaRPr>
                    </a:p>
                  </a:txBody>
                  <a:tcPr marL="68580" marR="68580" marT="0" marB="0"/>
                </a:tc>
                <a:extLst>
                  <a:ext uri="{0D108BD9-81ED-4DB2-BD59-A6C34878D82A}">
                    <a16:rowId xmlns:a16="http://schemas.microsoft.com/office/drawing/2014/main" xmlns="" val="10000"/>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ПРИЧАСТИЙ</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5342"/>
          <a:ext cx="8892480" cy="4965986"/>
        </p:xfrm>
        <a:graphic>
          <a:graphicData uri="http://schemas.openxmlformats.org/drawingml/2006/table">
            <a:tbl>
              <a:tblPr firstRow="1" bandRow="1">
                <a:tableStyleId>{5C22544A-7EE6-4342-B048-85BDC9FD1C3A}</a:tableStyleId>
              </a:tblPr>
              <a:tblGrid>
                <a:gridCol w="4283968">
                  <a:extLst>
                    <a:ext uri="{9D8B030D-6E8A-4147-A177-3AD203B41FA5}">
                      <a16:colId xmlns:a16="http://schemas.microsoft.com/office/drawing/2014/main" xmlns="" val="20000"/>
                    </a:ext>
                  </a:extLst>
                </a:gridCol>
                <a:gridCol w="4608512">
                  <a:extLst>
                    <a:ext uri="{9D8B030D-6E8A-4147-A177-3AD203B41FA5}">
                      <a16:colId xmlns:a16="http://schemas.microsoft.com/office/drawing/2014/main" xmlns="" val="20001"/>
                    </a:ext>
                  </a:extLst>
                </a:gridCol>
              </a:tblGrid>
              <a:tr h="936104">
                <a:tc>
                  <a:txBody>
                    <a:bodyPr/>
                    <a:lstStyle/>
                    <a:p>
                      <a:pPr algn="ctr">
                        <a:spcAft>
                          <a:spcPts val="0"/>
                        </a:spcAft>
                      </a:pPr>
                      <a:r>
                        <a:rPr lang="ru-RU" sz="2800" b="1" i="1" dirty="0">
                          <a:solidFill>
                            <a:srgbClr val="003300"/>
                          </a:solidFill>
                          <a:latin typeface="Times New Roman"/>
                          <a:ea typeface="Times New Roman"/>
                          <a:cs typeface="Times New Roman"/>
                        </a:rPr>
                        <a:t>-УЩ-, -ЮЩ-, -ОМ-, -ЕМ-</a:t>
                      </a:r>
                      <a:r>
                        <a:rPr lang="ru-RU" sz="2800" b="1" dirty="0">
                          <a:solidFill>
                            <a:srgbClr val="003300"/>
                          </a:solidFill>
                          <a:latin typeface="Times New Roman"/>
                          <a:ea typeface="Times New Roman"/>
                          <a:cs typeface="Times New Roman"/>
                        </a:rPr>
                        <a:t> пишутся</a:t>
                      </a:r>
                      <a:endParaRPr lang="ru-RU" sz="2800" dirty="0">
                        <a:solidFill>
                          <a:srgbClr val="003300"/>
                        </a:solidFill>
                        <a:latin typeface="Times New Roman"/>
                        <a:ea typeface="Times New Roman"/>
                        <a:cs typeface="Times New Roman"/>
                      </a:endParaRPr>
                    </a:p>
                  </a:txBody>
                  <a:tcPr marL="68580" marR="68580" marT="0" marB="0"/>
                </a:tc>
                <a:tc>
                  <a:txBody>
                    <a:bodyPr/>
                    <a:lstStyle/>
                    <a:p>
                      <a:pPr algn="ctr">
                        <a:spcAft>
                          <a:spcPts val="0"/>
                        </a:spcAft>
                      </a:pPr>
                      <a:r>
                        <a:rPr lang="ru-RU" sz="2800" b="1" i="1" dirty="0">
                          <a:solidFill>
                            <a:srgbClr val="003300"/>
                          </a:solidFill>
                          <a:latin typeface="Times New Roman"/>
                          <a:ea typeface="Times New Roman"/>
                          <a:cs typeface="Times New Roman"/>
                        </a:rPr>
                        <a:t>-АЩ-, -ЯЩ-, -ИМ- </a:t>
                      </a:r>
                      <a:endParaRPr lang="ru-RU" sz="2800" b="1" i="1" dirty="0" smtClean="0">
                        <a:solidFill>
                          <a:srgbClr val="003300"/>
                        </a:solidFill>
                        <a:latin typeface="Times New Roman"/>
                        <a:ea typeface="Times New Roman"/>
                        <a:cs typeface="Times New Roman"/>
                      </a:endParaRPr>
                    </a:p>
                    <a:p>
                      <a:pPr algn="ctr">
                        <a:spcAft>
                          <a:spcPts val="0"/>
                        </a:spcAft>
                      </a:pPr>
                      <a:r>
                        <a:rPr lang="ru-RU" sz="2800" b="1" dirty="0" smtClean="0">
                          <a:solidFill>
                            <a:srgbClr val="003300"/>
                          </a:solidFill>
                          <a:latin typeface="Times New Roman"/>
                          <a:ea typeface="Times New Roman"/>
                          <a:cs typeface="Times New Roman"/>
                        </a:rPr>
                        <a:t>пишутся</a:t>
                      </a:r>
                      <a:endParaRPr lang="ru-RU" sz="2800" dirty="0">
                        <a:solidFill>
                          <a:srgbClr val="003300"/>
                        </a:solidFill>
                        <a:latin typeface="Times New Roman"/>
                        <a:ea typeface="Times New Roman"/>
                        <a:cs typeface="Times New Roman"/>
                      </a:endParaRPr>
                    </a:p>
                  </a:txBody>
                  <a:tcPr marL="68580" marR="68580" marT="0" marB="0"/>
                </a:tc>
                <a:extLst>
                  <a:ext uri="{0D108BD9-81ED-4DB2-BD59-A6C34878D82A}">
                    <a16:rowId xmlns:a16="http://schemas.microsoft.com/office/drawing/2014/main" xmlns="" val="10000"/>
                  </a:ext>
                </a:extLst>
              </a:tr>
              <a:tr h="4029882">
                <a:tc>
                  <a:txBody>
                    <a:bodyPr/>
                    <a:lstStyle/>
                    <a:p>
                      <a:pPr>
                        <a:spcAft>
                          <a:spcPts val="0"/>
                        </a:spcAft>
                      </a:pPr>
                      <a:r>
                        <a:rPr lang="ru-RU" sz="2800" dirty="0">
                          <a:latin typeface="+mn-lt"/>
                          <a:ea typeface="Times New Roman"/>
                          <a:cs typeface="Times New Roman"/>
                        </a:rPr>
                        <a:t>в причастиях, образованных от глаголов </a:t>
                      </a:r>
                      <a:endParaRPr lang="ru-RU" sz="2800" dirty="0" smtClean="0">
                        <a:latin typeface="+mn-lt"/>
                        <a:ea typeface="Times New Roman"/>
                        <a:cs typeface="Times New Roman"/>
                      </a:endParaRPr>
                    </a:p>
                    <a:p>
                      <a:pPr>
                        <a:spcAft>
                          <a:spcPts val="0"/>
                        </a:spcAft>
                      </a:pPr>
                      <a:r>
                        <a:rPr lang="ru-RU" sz="2800" dirty="0" smtClean="0">
                          <a:latin typeface="+mn-lt"/>
                          <a:ea typeface="Times New Roman"/>
                          <a:cs typeface="Times New Roman"/>
                        </a:rPr>
                        <a:t>I </a:t>
                      </a:r>
                      <a:r>
                        <a:rPr lang="ru-RU" sz="2800" dirty="0">
                          <a:latin typeface="+mn-lt"/>
                          <a:ea typeface="Times New Roman"/>
                          <a:cs typeface="Times New Roman"/>
                        </a:rPr>
                        <a:t>спряжения</a:t>
                      </a:r>
                      <a:r>
                        <a:rPr lang="ru-RU" sz="2800" dirty="0" smtClean="0">
                          <a:latin typeface="+mn-lt"/>
                          <a:ea typeface="Times New Roman"/>
                          <a:cs typeface="Times New Roman"/>
                        </a:rPr>
                        <a:t>:</a:t>
                      </a:r>
                    </a:p>
                    <a:p>
                      <a:pPr>
                        <a:spcAft>
                          <a:spcPts val="0"/>
                        </a:spcAft>
                      </a:pPr>
                      <a:r>
                        <a:rPr lang="ru-RU" sz="2800" i="1" dirty="0" smtClean="0">
                          <a:latin typeface="+mn-lt"/>
                          <a:ea typeface="Times New Roman"/>
                          <a:cs typeface="Times New Roman"/>
                        </a:rPr>
                        <a:t>дремл</a:t>
                      </a:r>
                      <a:r>
                        <a:rPr lang="ru-RU" sz="2800" b="1" i="1" dirty="0" smtClean="0">
                          <a:latin typeface="+mn-lt"/>
                          <a:ea typeface="Times New Roman"/>
                          <a:cs typeface="Times New Roman"/>
                        </a:rPr>
                        <a:t>ющ</a:t>
                      </a:r>
                      <a:r>
                        <a:rPr lang="ru-RU" sz="2800" i="1" dirty="0" smtClean="0">
                          <a:latin typeface="+mn-lt"/>
                          <a:ea typeface="Times New Roman"/>
                          <a:cs typeface="Times New Roman"/>
                        </a:rPr>
                        <a:t>ий </a:t>
                      </a: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дремать —  </a:t>
                      </a:r>
                      <a:r>
                        <a:rPr lang="ru-RU" sz="2800" dirty="0">
                          <a:latin typeface="+mn-lt"/>
                          <a:ea typeface="Times New Roman"/>
                          <a:cs typeface="Times New Roman"/>
                        </a:rPr>
                        <a:t>I </a:t>
                      </a:r>
                      <a:r>
                        <a:rPr lang="ru-RU" sz="2800" dirty="0" err="1">
                          <a:latin typeface="+mn-lt"/>
                          <a:ea typeface="Times New Roman"/>
                          <a:cs typeface="Times New Roman"/>
                        </a:rPr>
                        <a:t>спр</a:t>
                      </a:r>
                      <a:r>
                        <a:rPr lang="ru-RU" sz="2800" dirty="0">
                          <a:latin typeface="+mn-lt"/>
                          <a:ea typeface="Times New Roman"/>
                          <a:cs typeface="Times New Roman"/>
                        </a:rPr>
                        <a:t>.)</a:t>
                      </a:r>
                    </a:p>
                    <a:p>
                      <a:pPr>
                        <a:spcAft>
                          <a:spcPts val="0"/>
                        </a:spcAft>
                      </a:pPr>
                      <a:r>
                        <a:rPr lang="ru-RU" sz="2800" i="1" dirty="0">
                          <a:latin typeface="+mn-lt"/>
                          <a:ea typeface="Times New Roman"/>
                          <a:cs typeface="Times New Roman"/>
                        </a:rPr>
                        <a:t>шепч</a:t>
                      </a:r>
                      <a:r>
                        <a:rPr lang="ru-RU" sz="2800" b="1" i="1" dirty="0">
                          <a:latin typeface="+mn-lt"/>
                          <a:ea typeface="Times New Roman"/>
                          <a:cs typeface="Times New Roman"/>
                        </a:rPr>
                        <a:t>ущ</a:t>
                      </a:r>
                      <a:r>
                        <a:rPr lang="ru-RU" sz="2800" i="1" dirty="0">
                          <a:latin typeface="+mn-lt"/>
                          <a:ea typeface="Times New Roman"/>
                          <a:cs typeface="Times New Roman"/>
                        </a:rPr>
                        <a:t>ий </a:t>
                      </a:r>
                      <a:endParaRPr lang="ru-RU" sz="2800" i="1" dirty="0" smtClean="0">
                        <a:latin typeface="+mn-lt"/>
                        <a:ea typeface="Times New Roman"/>
                        <a:cs typeface="Times New Roman"/>
                      </a:endParaRP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шептать — </a:t>
                      </a:r>
                      <a:r>
                        <a:rPr lang="ru-RU" sz="2800" dirty="0">
                          <a:latin typeface="+mn-lt"/>
                          <a:ea typeface="Times New Roman"/>
                          <a:cs typeface="Times New Roman"/>
                        </a:rPr>
                        <a:t>I </a:t>
                      </a:r>
                      <a:r>
                        <a:rPr lang="ru-RU" sz="2800" dirty="0" err="1">
                          <a:latin typeface="+mn-lt"/>
                          <a:ea typeface="Times New Roman"/>
                          <a:cs typeface="Times New Roman"/>
                        </a:rPr>
                        <a:t>спр</a:t>
                      </a:r>
                      <a:r>
                        <a:rPr lang="ru-RU" sz="2800" dirty="0">
                          <a:latin typeface="+mn-lt"/>
                          <a:ea typeface="Times New Roman"/>
                          <a:cs typeface="Times New Roman"/>
                        </a:rPr>
                        <a:t>.)</a:t>
                      </a:r>
                    </a:p>
                    <a:p>
                      <a:pPr>
                        <a:spcAft>
                          <a:spcPts val="0"/>
                        </a:spcAft>
                      </a:pPr>
                      <a:r>
                        <a:rPr lang="ru-RU" sz="2800" i="1" dirty="0">
                          <a:latin typeface="+mn-lt"/>
                          <a:ea typeface="Times New Roman"/>
                          <a:cs typeface="Times New Roman"/>
                        </a:rPr>
                        <a:t>чита</a:t>
                      </a:r>
                      <a:r>
                        <a:rPr lang="ru-RU" sz="2800" b="1" i="1" dirty="0">
                          <a:latin typeface="+mn-lt"/>
                          <a:ea typeface="Times New Roman"/>
                          <a:cs typeface="Times New Roman"/>
                        </a:rPr>
                        <a:t>ем</a:t>
                      </a:r>
                      <a:r>
                        <a:rPr lang="ru-RU" sz="2800" i="1" dirty="0">
                          <a:latin typeface="+mn-lt"/>
                          <a:ea typeface="Times New Roman"/>
                          <a:cs typeface="Times New Roman"/>
                        </a:rPr>
                        <a:t>ый </a:t>
                      </a:r>
                      <a:endParaRPr lang="ru-RU" sz="2800" i="1" dirty="0" smtClean="0">
                        <a:latin typeface="+mn-lt"/>
                        <a:ea typeface="Times New Roman"/>
                        <a:cs typeface="Times New Roman"/>
                      </a:endParaRP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читать — </a:t>
                      </a:r>
                      <a:r>
                        <a:rPr lang="ru-RU" sz="2800" dirty="0">
                          <a:latin typeface="+mn-lt"/>
                          <a:ea typeface="Times New Roman"/>
                          <a:cs typeface="Times New Roman"/>
                        </a:rPr>
                        <a:t>I </a:t>
                      </a:r>
                      <a:r>
                        <a:rPr lang="ru-RU" sz="2800" dirty="0" err="1">
                          <a:latin typeface="+mn-lt"/>
                          <a:ea typeface="Times New Roman"/>
                          <a:cs typeface="Times New Roman"/>
                        </a:rPr>
                        <a:t>спр</a:t>
                      </a:r>
                      <a:r>
                        <a:rPr lang="ru-RU" sz="2800" dirty="0">
                          <a:latin typeface="+mn-lt"/>
                          <a:ea typeface="Times New Roman"/>
                          <a:cs typeface="Times New Roman"/>
                        </a:rPr>
                        <a:t>.)</a:t>
                      </a:r>
                    </a:p>
                  </a:txBody>
                  <a:tcPr marL="68580" marR="68580" marT="0" marB="0"/>
                </a:tc>
                <a:tc>
                  <a:txBody>
                    <a:bodyPr/>
                    <a:lstStyle/>
                    <a:p>
                      <a:pPr>
                        <a:spcAft>
                          <a:spcPts val="0"/>
                        </a:spcAft>
                      </a:pPr>
                      <a:r>
                        <a:rPr lang="ru-RU" sz="2800" dirty="0">
                          <a:latin typeface="+mn-lt"/>
                          <a:ea typeface="Times New Roman"/>
                          <a:cs typeface="Times New Roman"/>
                        </a:rPr>
                        <a:t>в причастиях, образованных от глаголов II спряжения</a:t>
                      </a:r>
                      <a:r>
                        <a:rPr lang="ru-RU" sz="2800" dirty="0" smtClean="0">
                          <a:latin typeface="+mn-lt"/>
                          <a:ea typeface="Times New Roman"/>
                          <a:cs typeface="Times New Roman"/>
                        </a:rPr>
                        <a:t>:</a:t>
                      </a:r>
                    </a:p>
                    <a:p>
                      <a:pPr>
                        <a:spcAft>
                          <a:spcPts val="0"/>
                        </a:spcAft>
                      </a:pPr>
                      <a:endParaRPr lang="ru-RU" sz="2800" dirty="0">
                        <a:latin typeface="+mn-lt"/>
                        <a:ea typeface="Times New Roman"/>
                        <a:cs typeface="Times New Roman"/>
                      </a:endParaRPr>
                    </a:p>
                    <a:p>
                      <a:pPr>
                        <a:spcAft>
                          <a:spcPts val="0"/>
                        </a:spcAft>
                      </a:pPr>
                      <a:r>
                        <a:rPr lang="ru-RU" sz="2800" i="1" dirty="0">
                          <a:latin typeface="+mn-lt"/>
                          <a:ea typeface="Times New Roman"/>
                          <a:cs typeface="Times New Roman"/>
                        </a:rPr>
                        <a:t>стро</a:t>
                      </a:r>
                      <a:r>
                        <a:rPr lang="ru-RU" sz="2800" b="1" i="1" dirty="0">
                          <a:latin typeface="+mn-lt"/>
                          <a:ea typeface="Times New Roman"/>
                          <a:cs typeface="Times New Roman"/>
                        </a:rPr>
                        <a:t>ящ</a:t>
                      </a:r>
                      <a:r>
                        <a:rPr lang="ru-RU" sz="2800" i="1" dirty="0">
                          <a:latin typeface="+mn-lt"/>
                          <a:ea typeface="Times New Roman"/>
                          <a:cs typeface="Times New Roman"/>
                        </a:rPr>
                        <a:t>ий </a:t>
                      </a:r>
                      <a:endParaRPr lang="ru-RU" sz="2800" i="1" dirty="0" smtClean="0">
                        <a:latin typeface="+mn-lt"/>
                        <a:ea typeface="Times New Roman"/>
                        <a:cs typeface="Times New Roman"/>
                      </a:endParaRP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строить — </a:t>
                      </a:r>
                      <a:r>
                        <a:rPr lang="ru-RU" sz="2800" dirty="0">
                          <a:latin typeface="+mn-lt"/>
                          <a:ea typeface="Times New Roman"/>
                          <a:cs typeface="Times New Roman"/>
                        </a:rPr>
                        <a:t>II </a:t>
                      </a:r>
                      <a:r>
                        <a:rPr lang="ru-RU" sz="2800" dirty="0" err="1">
                          <a:latin typeface="+mn-lt"/>
                          <a:ea typeface="Times New Roman"/>
                          <a:cs typeface="Times New Roman"/>
                        </a:rPr>
                        <a:t>спр</a:t>
                      </a:r>
                      <a:r>
                        <a:rPr lang="ru-RU" sz="2800" dirty="0">
                          <a:latin typeface="+mn-lt"/>
                          <a:ea typeface="Times New Roman"/>
                          <a:cs typeface="Times New Roman"/>
                        </a:rPr>
                        <a:t>.)</a:t>
                      </a:r>
                    </a:p>
                    <a:p>
                      <a:pPr>
                        <a:spcAft>
                          <a:spcPts val="0"/>
                        </a:spcAft>
                      </a:pPr>
                      <a:r>
                        <a:rPr lang="ru-RU" sz="2800" i="1" dirty="0">
                          <a:latin typeface="+mn-lt"/>
                          <a:ea typeface="Times New Roman"/>
                          <a:cs typeface="Times New Roman"/>
                        </a:rPr>
                        <a:t>верт</a:t>
                      </a:r>
                      <a:r>
                        <a:rPr lang="ru-RU" sz="2800" b="1" i="1" dirty="0">
                          <a:latin typeface="+mn-lt"/>
                          <a:ea typeface="Times New Roman"/>
                          <a:cs typeface="Times New Roman"/>
                        </a:rPr>
                        <a:t>ящ</a:t>
                      </a:r>
                      <a:r>
                        <a:rPr lang="ru-RU" sz="2800" i="1" dirty="0">
                          <a:latin typeface="+mn-lt"/>
                          <a:ea typeface="Times New Roman"/>
                          <a:cs typeface="Times New Roman"/>
                        </a:rPr>
                        <a:t>ий </a:t>
                      </a:r>
                      <a:endParaRPr lang="ru-RU" sz="2800" i="1" dirty="0" smtClean="0">
                        <a:latin typeface="+mn-lt"/>
                        <a:ea typeface="Times New Roman"/>
                        <a:cs typeface="Times New Roman"/>
                      </a:endParaRP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вертеть — </a:t>
                      </a:r>
                      <a:r>
                        <a:rPr lang="ru-RU" sz="2800" dirty="0">
                          <a:latin typeface="+mn-lt"/>
                          <a:ea typeface="Times New Roman"/>
                          <a:cs typeface="Times New Roman"/>
                        </a:rPr>
                        <a:t>II </a:t>
                      </a:r>
                      <a:r>
                        <a:rPr lang="ru-RU" sz="2800" dirty="0" err="1">
                          <a:latin typeface="+mn-lt"/>
                          <a:ea typeface="Times New Roman"/>
                          <a:cs typeface="Times New Roman"/>
                        </a:rPr>
                        <a:t>спр</a:t>
                      </a:r>
                      <a:r>
                        <a:rPr lang="ru-RU" sz="2800" dirty="0">
                          <a:latin typeface="+mn-lt"/>
                          <a:ea typeface="Times New Roman"/>
                          <a:cs typeface="Times New Roman"/>
                        </a:rPr>
                        <a:t>.)</a:t>
                      </a:r>
                    </a:p>
                    <a:p>
                      <a:pPr>
                        <a:spcAft>
                          <a:spcPts val="0"/>
                        </a:spcAft>
                      </a:pPr>
                      <a:r>
                        <a:rPr lang="ru-RU" sz="2800" i="1" dirty="0">
                          <a:latin typeface="+mn-lt"/>
                          <a:ea typeface="Times New Roman"/>
                          <a:cs typeface="Times New Roman"/>
                        </a:rPr>
                        <a:t>слыш</a:t>
                      </a:r>
                      <a:r>
                        <a:rPr lang="ru-RU" sz="2800" b="1" i="1" dirty="0">
                          <a:latin typeface="+mn-lt"/>
                          <a:ea typeface="Times New Roman"/>
                          <a:cs typeface="Times New Roman"/>
                        </a:rPr>
                        <a:t>им</a:t>
                      </a:r>
                      <a:r>
                        <a:rPr lang="ru-RU" sz="2800" i="1" dirty="0">
                          <a:latin typeface="+mn-lt"/>
                          <a:ea typeface="Times New Roman"/>
                          <a:cs typeface="Times New Roman"/>
                        </a:rPr>
                        <a:t>ый </a:t>
                      </a:r>
                      <a:endParaRPr lang="ru-RU" sz="2800" i="1" dirty="0" smtClean="0">
                        <a:latin typeface="+mn-lt"/>
                        <a:ea typeface="Times New Roman"/>
                        <a:cs typeface="Times New Roman"/>
                      </a:endParaRPr>
                    </a:p>
                    <a:p>
                      <a:pPr>
                        <a:spcAft>
                          <a:spcPts val="0"/>
                        </a:spcAft>
                      </a:pPr>
                      <a:r>
                        <a:rPr lang="ru-RU" sz="2800" i="1" dirty="0" smtClean="0">
                          <a:latin typeface="+mn-lt"/>
                          <a:ea typeface="Times New Roman"/>
                          <a:cs typeface="Times New Roman"/>
                        </a:rPr>
                        <a:t>(</a:t>
                      </a:r>
                      <a:r>
                        <a:rPr lang="ru-RU" sz="2800" i="1" dirty="0">
                          <a:latin typeface="+mn-lt"/>
                          <a:ea typeface="Times New Roman"/>
                          <a:cs typeface="Times New Roman"/>
                        </a:rPr>
                        <a:t>слышать — </a:t>
                      </a:r>
                      <a:r>
                        <a:rPr lang="ru-RU" sz="2800" dirty="0">
                          <a:latin typeface="+mn-lt"/>
                          <a:ea typeface="Times New Roman"/>
                          <a:cs typeface="Times New Roman"/>
                        </a:rPr>
                        <a:t>II </a:t>
                      </a:r>
                      <a:r>
                        <a:rPr lang="ru-RU" sz="2800" dirty="0" err="1">
                          <a:latin typeface="+mn-lt"/>
                          <a:ea typeface="Times New Roman"/>
                          <a:cs typeface="Times New Roman"/>
                        </a:rPr>
                        <a:t>спр</a:t>
                      </a:r>
                      <a:r>
                        <a:rPr lang="ru-RU" sz="2800" dirty="0">
                          <a:latin typeface="+mn-lt"/>
                          <a:ea typeface="Times New Roman"/>
                          <a:cs typeface="Times New Roman"/>
                        </a:rPr>
                        <a:t>.)</a:t>
                      </a: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ПРИЧАСТИЙ</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5342"/>
          <a:ext cx="8892480" cy="5005242"/>
        </p:xfrm>
        <a:graphic>
          <a:graphicData uri="http://schemas.openxmlformats.org/drawingml/2006/table">
            <a:tbl>
              <a:tblPr firstRow="1" bandRow="1">
                <a:tableStyleId>{5C22544A-7EE6-4342-B048-85BDC9FD1C3A}</a:tableStyleId>
              </a:tblPr>
              <a:tblGrid>
                <a:gridCol w="4283968">
                  <a:extLst>
                    <a:ext uri="{9D8B030D-6E8A-4147-A177-3AD203B41FA5}">
                      <a16:colId xmlns:a16="http://schemas.microsoft.com/office/drawing/2014/main" xmlns="" val="20000"/>
                    </a:ext>
                  </a:extLst>
                </a:gridCol>
                <a:gridCol w="4608512">
                  <a:extLst>
                    <a:ext uri="{9D8B030D-6E8A-4147-A177-3AD203B41FA5}">
                      <a16:colId xmlns:a16="http://schemas.microsoft.com/office/drawing/2014/main" xmlns="" val="20001"/>
                    </a:ext>
                  </a:extLst>
                </a:gridCol>
              </a:tblGrid>
              <a:tr h="936104">
                <a:tc>
                  <a:txBody>
                    <a:bodyPr/>
                    <a:lstStyle/>
                    <a:p>
                      <a:pPr algn="ctr">
                        <a:spcAft>
                          <a:spcPts val="0"/>
                        </a:spcAft>
                      </a:pPr>
                      <a:r>
                        <a:rPr lang="ru-RU" sz="3200" dirty="0">
                          <a:solidFill>
                            <a:srgbClr val="003300"/>
                          </a:solidFill>
                          <a:latin typeface="Times New Roman"/>
                          <a:ea typeface="Times New Roman"/>
                          <a:cs typeface="Times New Roman"/>
                        </a:rPr>
                        <a:t>перед </a:t>
                      </a:r>
                      <a:r>
                        <a:rPr lang="ru-RU" sz="3200" b="1" dirty="0" smtClean="0">
                          <a:solidFill>
                            <a:srgbClr val="003300"/>
                          </a:solidFill>
                          <a:latin typeface="Times New Roman"/>
                          <a:ea typeface="Times New Roman"/>
                          <a:cs typeface="Times New Roman"/>
                        </a:rPr>
                        <a:t>Н</a:t>
                      </a:r>
                      <a:r>
                        <a:rPr lang="ru-RU" sz="3200" dirty="0" smtClean="0">
                          <a:solidFill>
                            <a:srgbClr val="003300"/>
                          </a:solidFill>
                          <a:latin typeface="Times New Roman"/>
                          <a:ea typeface="Times New Roman"/>
                          <a:cs typeface="Times New Roman"/>
                        </a:rPr>
                        <a:t> </a:t>
                      </a:r>
                      <a:r>
                        <a:rPr lang="ru-RU" sz="3200" dirty="0">
                          <a:solidFill>
                            <a:srgbClr val="003300"/>
                          </a:solidFill>
                          <a:latin typeface="Times New Roman"/>
                          <a:ea typeface="Times New Roman"/>
                          <a:cs typeface="Times New Roman"/>
                        </a:rPr>
                        <a:t>пишется </a:t>
                      </a:r>
                      <a:endParaRPr lang="ru-RU" sz="3200" dirty="0" smtClean="0">
                        <a:solidFill>
                          <a:srgbClr val="003300"/>
                        </a:solidFill>
                        <a:latin typeface="Times New Roman"/>
                        <a:ea typeface="Times New Roman"/>
                        <a:cs typeface="Times New Roman"/>
                      </a:endParaRPr>
                    </a:p>
                    <a:p>
                      <a:pPr algn="ctr">
                        <a:spcAft>
                          <a:spcPts val="0"/>
                        </a:spcAft>
                      </a:pPr>
                      <a:r>
                        <a:rPr lang="ru-RU" sz="3200" b="1" dirty="0" smtClean="0">
                          <a:solidFill>
                            <a:srgbClr val="003300"/>
                          </a:solidFill>
                          <a:latin typeface="Times New Roman"/>
                          <a:ea typeface="Times New Roman"/>
                          <a:cs typeface="Times New Roman"/>
                        </a:rPr>
                        <a:t>-</a:t>
                      </a:r>
                      <a:r>
                        <a:rPr lang="ru-RU" sz="3200" b="1" dirty="0">
                          <a:solidFill>
                            <a:srgbClr val="003300"/>
                          </a:solidFill>
                          <a:latin typeface="Times New Roman"/>
                          <a:ea typeface="Times New Roman"/>
                          <a:cs typeface="Times New Roman"/>
                        </a:rPr>
                        <a:t>а (-я)</a:t>
                      </a:r>
                      <a:r>
                        <a:rPr lang="ru-RU" sz="3200" dirty="0">
                          <a:solidFill>
                            <a:srgbClr val="003300"/>
                          </a:solidFill>
                          <a:latin typeface="Times New Roman"/>
                          <a:ea typeface="Times New Roman"/>
                          <a:cs typeface="Times New Roman"/>
                        </a:rPr>
                        <a:t>:</a:t>
                      </a:r>
                    </a:p>
                  </a:txBody>
                  <a:tcPr marL="68580" marR="68580" marT="0" marB="0"/>
                </a:tc>
                <a:tc>
                  <a:txBody>
                    <a:bodyPr/>
                    <a:lstStyle/>
                    <a:p>
                      <a:pPr algn="ctr">
                        <a:spcAft>
                          <a:spcPts val="0"/>
                        </a:spcAft>
                      </a:pPr>
                      <a:r>
                        <a:rPr lang="ru-RU" sz="3200" dirty="0">
                          <a:solidFill>
                            <a:srgbClr val="003300"/>
                          </a:solidFill>
                          <a:latin typeface="Times New Roman"/>
                          <a:ea typeface="Times New Roman"/>
                          <a:cs typeface="Times New Roman"/>
                        </a:rPr>
                        <a:t>перед</a:t>
                      </a:r>
                      <a:r>
                        <a:rPr lang="ru-RU" sz="3200" b="1" i="0" dirty="0">
                          <a:solidFill>
                            <a:srgbClr val="003300"/>
                          </a:solidFill>
                          <a:latin typeface="Times New Roman"/>
                          <a:ea typeface="Times New Roman"/>
                          <a:cs typeface="Times New Roman"/>
                        </a:rPr>
                        <a:t> </a:t>
                      </a:r>
                      <a:r>
                        <a:rPr lang="ru-RU" sz="3200" b="1" i="0" dirty="0" smtClean="0">
                          <a:solidFill>
                            <a:srgbClr val="003300"/>
                          </a:solidFill>
                          <a:latin typeface="Times New Roman"/>
                          <a:ea typeface="Times New Roman"/>
                          <a:cs typeface="Times New Roman"/>
                        </a:rPr>
                        <a:t>Н </a:t>
                      </a:r>
                      <a:r>
                        <a:rPr lang="ru-RU" sz="3200" dirty="0">
                          <a:solidFill>
                            <a:srgbClr val="003300"/>
                          </a:solidFill>
                          <a:latin typeface="Times New Roman"/>
                          <a:ea typeface="Times New Roman"/>
                          <a:cs typeface="Times New Roman"/>
                        </a:rPr>
                        <a:t>пишется </a:t>
                      </a:r>
                      <a:r>
                        <a:rPr lang="ru-RU" sz="3200" b="1" dirty="0">
                          <a:solidFill>
                            <a:srgbClr val="003300"/>
                          </a:solidFill>
                          <a:latin typeface="Times New Roman"/>
                          <a:ea typeface="Times New Roman"/>
                          <a:cs typeface="Times New Roman"/>
                        </a:rPr>
                        <a:t>е</a:t>
                      </a:r>
                      <a:endParaRPr lang="ru-RU" sz="3200" dirty="0">
                        <a:solidFill>
                          <a:srgbClr val="003300"/>
                        </a:solidFill>
                        <a:latin typeface="Times New Roman"/>
                        <a:ea typeface="Times New Roman"/>
                        <a:cs typeface="Times New Roman"/>
                      </a:endParaRPr>
                    </a:p>
                  </a:txBody>
                  <a:tcPr marL="68580" marR="68580" marT="0" marB="0"/>
                </a:tc>
                <a:extLst>
                  <a:ext uri="{0D108BD9-81ED-4DB2-BD59-A6C34878D82A}">
                    <a16:rowId xmlns:a16="http://schemas.microsoft.com/office/drawing/2014/main" xmlns="" val="10000"/>
                  </a:ext>
                </a:extLst>
              </a:tr>
              <a:tr h="4029882">
                <a:tc>
                  <a:txBody>
                    <a:bodyPr/>
                    <a:lstStyle/>
                    <a:p>
                      <a:pPr>
                        <a:spcAft>
                          <a:spcPts val="0"/>
                        </a:spcAft>
                      </a:pPr>
                      <a:r>
                        <a:rPr lang="ru-RU" sz="3200" dirty="0">
                          <a:latin typeface="Times New Roman"/>
                          <a:ea typeface="Times New Roman"/>
                          <a:cs typeface="Times New Roman"/>
                        </a:rPr>
                        <a:t>— если причастие образовано от глагола на </a:t>
                      </a:r>
                      <a:r>
                        <a:rPr lang="ru-RU" sz="3200" b="1" dirty="0">
                          <a:latin typeface="Times New Roman"/>
                          <a:ea typeface="Times New Roman"/>
                          <a:cs typeface="Times New Roman"/>
                        </a:rPr>
                        <a:t>-</a:t>
                      </a:r>
                      <a:r>
                        <a:rPr lang="ru-RU" sz="3200" b="1" dirty="0" err="1">
                          <a:latin typeface="Times New Roman"/>
                          <a:ea typeface="Times New Roman"/>
                          <a:cs typeface="Times New Roman"/>
                        </a:rPr>
                        <a:t>ать</a:t>
                      </a:r>
                      <a:r>
                        <a:rPr lang="ru-RU" sz="3200" b="1" dirty="0">
                          <a:latin typeface="Times New Roman"/>
                          <a:ea typeface="Times New Roman"/>
                          <a:cs typeface="Times New Roman"/>
                        </a:rPr>
                        <a:t> (-ять)</a:t>
                      </a:r>
                      <a:r>
                        <a:rPr lang="ru-RU" sz="3200" dirty="0">
                          <a:latin typeface="Times New Roman"/>
                          <a:ea typeface="Times New Roman"/>
                          <a:cs typeface="Times New Roman"/>
                        </a:rPr>
                        <a:t>:</a:t>
                      </a:r>
                      <a:r>
                        <a:rPr lang="ru-RU" sz="3200" i="1" dirty="0">
                          <a:latin typeface="Times New Roman"/>
                          <a:ea typeface="Times New Roman"/>
                          <a:cs typeface="Times New Roman"/>
                        </a:rPr>
                        <a:t> </a:t>
                      </a:r>
                      <a:endParaRPr lang="ru-RU" sz="3200" i="1" dirty="0" smtClean="0">
                        <a:latin typeface="Times New Roman"/>
                        <a:ea typeface="Times New Roman"/>
                        <a:cs typeface="Times New Roman"/>
                      </a:endParaRPr>
                    </a:p>
                    <a:p>
                      <a:pPr>
                        <a:spcAft>
                          <a:spcPts val="0"/>
                        </a:spcAft>
                      </a:pPr>
                      <a:r>
                        <a:rPr lang="ru-RU" sz="3200" i="1" dirty="0" smtClean="0">
                          <a:latin typeface="Times New Roman"/>
                          <a:ea typeface="Times New Roman"/>
                          <a:cs typeface="Times New Roman"/>
                        </a:rPr>
                        <a:t>увеш</a:t>
                      </a:r>
                      <a:r>
                        <a:rPr lang="ru-RU" sz="3200" b="1" i="1" dirty="0" smtClean="0">
                          <a:latin typeface="Times New Roman"/>
                          <a:ea typeface="Times New Roman"/>
                          <a:cs typeface="Times New Roman"/>
                        </a:rPr>
                        <a:t>а</a:t>
                      </a:r>
                      <a:r>
                        <a:rPr lang="ru-RU" sz="3200" i="1" dirty="0" smtClean="0">
                          <a:latin typeface="Times New Roman"/>
                          <a:ea typeface="Times New Roman"/>
                          <a:cs typeface="Times New Roman"/>
                        </a:rPr>
                        <a:t>ть-</a:t>
                      </a:r>
                      <a:r>
                        <a:rPr lang="ru-RU" sz="3200" dirty="0" smtClean="0">
                          <a:latin typeface="Times New Roman"/>
                          <a:ea typeface="Times New Roman"/>
                          <a:cs typeface="Times New Roman"/>
                        </a:rPr>
                        <a:t> </a:t>
                      </a:r>
                      <a:r>
                        <a:rPr lang="ru-RU" sz="3200" i="1" dirty="0">
                          <a:latin typeface="Times New Roman"/>
                          <a:ea typeface="Times New Roman"/>
                          <a:cs typeface="Times New Roman"/>
                        </a:rPr>
                        <a:t>увеш</a:t>
                      </a:r>
                      <a:r>
                        <a:rPr lang="ru-RU" sz="3200" b="1" i="1" dirty="0">
                          <a:latin typeface="Times New Roman"/>
                          <a:ea typeface="Times New Roman"/>
                          <a:cs typeface="Times New Roman"/>
                        </a:rPr>
                        <a:t>а</a:t>
                      </a:r>
                      <a:r>
                        <a:rPr lang="ru-RU" sz="3200" i="1" dirty="0">
                          <a:latin typeface="Times New Roman"/>
                          <a:ea typeface="Times New Roman"/>
                          <a:cs typeface="Times New Roman"/>
                        </a:rPr>
                        <a:t>нный, увеш</a:t>
                      </a:r>
                      <a:r>
                        <a:rPr lang="ru-RU" sz="3200" b="1" i="1" dirty="0">
                          <a:latin typeface="Times New Roman"/>
                          <a:ea typeface="Times New Roman"/>
                          <a:cs typeface="Times New Roman"/>
                        </a:rPr>
                        <a:t>а</a:t>
                      </a:r>
                      <a:r>
                        <a:rPr lang="ru-RU" sz="3200" i="1" dirty="0">
                          <a:latin typeface="Times New Roman"/>
                          <a:ea typeface="Times New Roman"/>
                          <a:cs typeface="Times New Roman"/>
                        </a:rPr>
                        <a:t>н; зате</a:t>
                      </a:r>
                      <a:r>
                        <a:rPr lang="ru-RU" sz="3200" b="1" i="1" dirty="0">
                          <a:latin typeface="Times New Roman"/>
                          <a:ea typeface="Times New Roman"/>
                          <a:cs typeface="Times New Roman"/>
                        </a:rPr>
                        <a:t>я</a:t>
                      </a:r>
                      <a:r>
                        <a:rPr lang="ru-RU" sz="3200" i="1" dirty="0">
                          <a:latin typeface="Times New Roman"/>
                          <a:ea typeface="Times New Roman"/>
                          <a:cs typeface="Times New Roman"/>
                        </a:rPr>
                        <a:t>ть</a:t>
                      </a:r>
                      <a:r>
                        <a:rPr lang="ru-RU" sz="3200" dirty="0">
                          <a:latin typeface="Times New Roman"/>
                          <a:ea typeface="Times New Roman"/>
                          <a:cs typeface="Times New Roman"/>
                        </a:rPr>
                        <a:t> </a:t>
                      </a:r>
                      <a:r>
                        <a:rPr lang="ru-RU" sz="3200" dirty="0" smtClean="0">
                          <a:latin typeface="Times New Roman"/>
                          <a:ea typeface="Times New Roman"/>
                          <a:cs typeface="Times New Roman"/>
                        </a:rPr>
                        <a:t>-</a:t>
                      </a:r>
                      <a:r>
                        <a:rPr lang="ru-RU" sz="3200" i="1" dirty="0" smtClean="0">
                          <a:latin typeface="Times New Roman"/>
                          <a:ea typeface="Times New Roman"/>
                          <a:cs typeface="Times New Roman"/>
                        </a:rPr>
                        <a:t>зате</a:t>
                      </a:r>
                      <a:r>
                        <a:rPr lang="ru-RU" sz="3200" b="1" i="1" dirty="0" smtClean="0">
                          <a:latin typeface="Times New Roman"/>
                          <a:ea typeface="Times New Roman"/>
                          <a:cs typeface="Times New Roman"/>
                        </a:rPr>
                        <a:t>я</a:t>
                      </a:r>
                      <a:r>
                        <a:rPr lang="ru-RU" sz="3200" i="1" dirty="0" smtClean="0">
                          <a:latin typeface="Times New Roman"/>
                          <a:ea typeface="Times New Roman"/>
                          <a:cs typeface="Times New Roman"/>
                        </a:rPr>
                        <a:t>нный</a:t>
                      </a:r>
                      <a:r>
                        <a:rPr lang="ru-RU" sz="3200" i="1" dirty="0">
                          <a:latin typeface="Times New Roman"/>
                          <a:ea typeface="Times New Roman"/>
                          <a:cs typeface="Times New Roman"/>
                        </a:rPr>
                        <a:t>, затеян</a:t>
                      </a:r>
                      <a:r>
                        <a:rPr lang="ru-RU" sz="3200" dirty="0">
                          <a:latin typeface="Times New Roman"/>
                          <a:ea typeface="Times New Roman"/>
                          <a:cs typeface="Times New Roman"/>
                        </a:rPr>
                        <a:t>;</a:t>
                      </a:r>
                    </a:p>
                  </a:txBody>
                  <a:tcPr marL="68580" marR="68580" marT="0" marB="0"/>
                </a:tc>
                <a:tc>
                  <a:txBody>
                    <a:bodyPr/>
                    <a:lstStyle/>
                    <a:p>
                      <a:pPr>
                        <a:spcAft>
                          <a:spcPts val="0"/>
                        </a:spcAft>
                      </a:pPr>
                      <a:r>
                        <a:rPr lang="ru-RU" sz="3200" dirty="0">
                          <a:latin typeface="Times New Roman"/>
                          <a:ea typeface="Times New Roman"/>
                          <a:cs typeface="Times New Roman"/>
                        </a:rPr>
                        <a:t>— если причастие образовано от других глаголов: </a:t>
                      </a:r>
                      <a:endParaRPr lang="ru-RU" sz="3200" dirty="0" smtClean="0">
                        <a:latin typeface="Times New Roman"/>
                        <a:ea typeface="Times New Roman"/>
                        <a:cs typeface="Times New Roman"/>
                      </a:endParaRPr>
                    </a:p>
                    <a:p>
                      <a:pPr>
                        <a:spcAft>
                          <a:spcPts val="0"/>
                        </a:spcAft>
                      </a:pPr>
                      <a:r>
                        <a:rPr lang="ru-RU" sz="3200" i="1" dirty="0" smtClean="0">
                          <a:latin typeface="Times New Roman"/>
                          <a:ea typeface="Times New Roman"/>
                          <a:cs typeface="Times New Roman"/>
                        </a:rPr>
                        <a:t>засуч</a:t>
                      </a:r>
                      <a:r>
                        <a:rPr lang="ru-RU" sz="3200" b="1" i="1" dirty="0" smtClean="0">
                          <a:latin typeface="Times New Roman"/>
                          <a:ea typeface="Times New Roman"/>
                          <a:cs typeface="Times New Roman"/>
                        </a:rPr>
                        <a:t>и</a:t>
                      </a:r>
                      <a:r>
                        <a:rPr lang="ru-RU" sz="3200" i="1" dirty="0" smtClean="0">
                          <a:latin typeface="Times New Roman"/>
                          <a:ea typeface="Times New Roman"/>
                          <a:cs typeface="Times New Roman"/>
                        </a:rPr>
                        <a:t>ть</a:t>
                      </a:r>
                      <a:r>
                        <a:rPr lang="ru-RU" sz="3200" dirty="0" smtClean="0">
                          <a:latin typeface="Times New Roman"/>
                          <a:ea typeface="Times New Roman"/>
                          <a:cs typeface="Times New Roman"/>
                        </a:rPr>
                        <a:t> -</a:t>
                      </a:r>
                      <a:r>
                        <a:rPr lang="ru-RU" sz="3200" i="1" dirty="0" smtClean="0">
                          <a:latin typeface="Times New Roman"/>
                          <a:ea typeface="Times New Roman"/>
                          <a:cs typeface="Times New Roman"/>
                        </a:rPr>
                        <a:t>засуч</a:t>
                      </a:r>
                      <a:r>
                        <a:rPr lang="ru-RU" sz="3200" b="0" i="1" dirty="0" smtClean="0">
                          <a:latin typeface="Times New Roman"/>
                          <a:ea typeface="Times New Roman"/>
                          <a:cs typeface="Times New Roman"/>
                        </a:rPr>
                        <a:t>е</a:t>
                      </a:r>
                      <a:r>
                        <a:rPr lang="ru-RU" sz="3200" b="1" i="1" dirty="0" smtClean="0">
                          <a:latin typeface="Times New Roman"/>
                          <a:ea typeface="Times New Roman"/>
                          <a:cs typeface="Times New Roman"/>
                        </a:rPr>
                        <a:t>нн</a:t>
                      </a:r>
                      <a:r>
                        <a:rPr lang="ru-RU" sz="3200" i="1" dirty="0" smtClean="0">
                          <a:latin typeface="Times New Roman"/>
                          <a:ea typeface="Times New Roman"/>
                          <a:cs typeface="Times New Roman"/>
                        </a:rPr>
                        <a:t>ый</a:t>
                      </a:r>
                      <a:r>
                        <a:rPr lang="ru-RU" sz="3200" i="1" dirty="0">
                          <a:latin typeface="Times New Roman"/>
                          <a:ea typeface="Times New Roman"/>
                          <a:cs typeface="Times New Roman"/>
                        </a:rPr>
                        <a:t>, засуч</a:t>
                      </a:r>
                      <a:r>
                        <a:rPr lang="ru-RU" sz="3200" b="0" i="1" dirty="0">
                          <a:latin typeface="Times New Roman"/>
                          <a:ea typeface="Times New Roman"/>
                          <a:cs typeface="Times New Roman"/>
                        </a:rPr>
                        <a:t>е</a:t>
                      </a:r>
                      <a:r>
                        <a:rPr lang="ru-RU" sz="3200" b="1" i="1" dirty="0">
                          <a:latin typeface="Times New Roman"/>
                          <a:ea typeface="Times New Roman"/>
                          <a:cs typeface="Times New Roman"/>
                        </a:rPr>
                        <a:t>н</a:t>
                      </a:r>
                      <a:r>
                        <a:rPr lang="ru-RU" sz="3200" i="1" dirty="0">
                          <a:latin typeface="Times New Roman"/>
                          <a:ea typeface="Times New Roman"/>
                          <a:cs typeface="Times New Roman"/>
                        </a:rPr>
                        <a:t>; окле</a:t>
                      </a:r>
                      <a:r>
                        <a:rPr lang="ru-RU" sz="3200" b="1" i="1" dirty="0">
                          <a:latin typeface="Times New Roman"/>
                          <a:ea typeface="Times New Roman"/>
                          <a:cs typeface="Times New Roman"/>
                        </a:rPr>
                        <a:t>и</a:t>
                      </a:r>
                      <a:r>
                        <a:rPr lang="ru-RU" sz="3200" i="1" dirty="0">
                          <a:latin typeface="Times New Roman"/>
                          <a:ea typeface="Times New Roman"/>
                          <a:cs typeface="Times New Roman"/>
                        </a:rPr>
                        <a:t>ть</a:t>
                      </a:r>
                      <a:r>
                        <a:rPr lang="ru-RU" sz="3200" dirty="0">
                          <a:latin typeface="Times New Roman"/>
                          <a:ea typeface="Times New Roman"/>
                          <a:cs typeface="Times New Roman"/>
                        </a:rPr>
                        <a:t> </a:t>
                      </a:r>
                      <a:r>
                        <a:rPr lang="ru-RU" sz="3200" dirty="0" smtClean="0">
                          <a:latin typeface="Times New Roman"/>
                          <a:ea typeface="Times New Roman"/>
                          <a:cs typeface="Times New Roman"/>
                        </a:rPr>
                        <a:t>-</a:t>
                      </a:r>
                      <a:r>
                        <a:rPr lang="ru-RU" sz="3200" i="1" dirty="0" smtClean="0">
                          <a:latin typeface="Times New Roman"/>
                          <a:ea typeface="Times New Roman"/>
                          <a:cs typeface="Times New Roman"/>
                        </a:rPr>
                        <a:t>окле</a:t>
                      </a:r>
                      <a:r>
                        <a:rPr lang="ru-RU" sz="3200" b="0" i="1" dirty="0" smtClean="0">
                          <a:latin typeface="Times New Roman"/>
                          <a:ea typeface="Times New Roman"/>
                          <a:cs typeface="Times New Roman"/>
                        </a:rPr>
                        <a:t>е</a:t>
                      </a:r>
                      <a:r>
                        <a:rPr lang="ru-RU" sz="3200" b="1" i="1" dirty="0" smtClean="0">
                          <a:latin typeface="Times New Roman"/>
                          <a:ea typeface="Times New Roman"/>
                          <a:cs typeface="Times New Roman"/>
                        </a:rPr>
                        <a:t>нн</a:t>
                      </a:r>
                      <a:r>
                        <a:rPr lang="ru-RU" sz="3200" i="1" dirty="0" smtClean="0">
                          <a:latin typeface="Times New Roman"/>
                          <a:ea typeface="Times New Roman"/>
                          <a:cs typeface="Times New Roman"/>
                        </a:rPr>
                        <a:t>ый</a:t>
                      </a:r>
                      <a:r>
                        <a:rPr lang="ru-RU" sz="3200" i="1" dirty="0">
                          <a:latin typeface="Times New Roman"/>
                          <a:ea typeface="Times New Roman"/>
                          <a:cs typeface="Times New Roman"/>
                        </a:rPr>
                        <a:t>, окле</a:t>
                      </a:r>
                      <a:r>
                        <a:rPr lang="ru-RU" sz="3200" b="0" i="1" dirty="0">
                          <a:latin typeface="Times New Roman"/>
                          <a:ea typeface="Times New Roman"/>
                          <a:cs typeface="Times New Roman"/>
                        </a:rPr>
                        <a:t>е</a:t>
                      </a:r>
                      <a:r>
                        <a:rPr lang="ru-RU" sz="3200" b="1" i="1" dirty="0">
                          <a:latin typeface="Times New Roman"/>
                          <a:ea typeface="Times New Roman"/>
                          <a:cs typeface="Times New Roman"/>
                        </a:rPr>
                        <a:t>н</a:t>
                      </a:r>
                      <a:r>
                        <a:rPr lang="ru-RU" sz="3200" i="1" dirty="0">
                          <a:latin typeface="Times New Roman"/>
                          <a:ea typeface="Times New Roman"/>
                          <a:cs typeface="Times New Roman"/>
                        </a:rPr>
                        <a:t>.</a:t>
                      </a:r>
                      <a:endParaRPr lang="ru-RU" sz="3200" dirty="0">
                        <a:latin typeface="Times New Roman"/>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НАРЕЧИЙ</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5342"/>
          <a:ext cx="8892480" cy="4965986"/>
        </p:xfrm>
        <a:graphic>
          <a:graphicData uri="http://schemas.openxmlformats.org/drawingml/2006/table">
            <a:tbl>
              <a:tblPr firstRow="1" bandRow="1">
                <a:tableStyleId>{5C22544A-7EE6-4342-B048-85BDC9FD1C3A}</a:tableStyleId>
              </a:tblPr>
              <a:tblGrid>
                <a:gridCol w="4499992">
                  <a:extLst>
                    <a:ext uri="{9D8B030D-6E8A-4147-A177-3AD203B41FA5}">
                      <a16:colId xmlns:a16="http://schemas.microsoft.com/office/drawing/2014/main" xmlns="" val="20000"/>
                    </a:ext>
                  </a:extLst>
                </a:gridCol>
                <a:gridCol w="4392488">
                  <a:extLst>
                    <a:ext uri="{9D8B030D-6E8A-4147-A177-3AD203B41FA5}">
                      <a16:colId xmlns:a16="http://schemas.microsoft.com/office/drawing/2014/main" xmlns="" val="20001"/>
                    </a:ext>
                  </a:extLst>
                </a:gridCol>
              </a:tblGrid>
              <a:tr h="936104">
                <a:tc gridSpan="2">
                  <a:txBody>
                    <a:bodyPr/>
                    <a:lstStyle/>
                    <a:p>
                      <a:pPr algn="ctr">
                        <a:spcAft>
                          <a:spcPts val="0"/>
                        </a:spcAft>
                      </a:pPr>
                      <a:r>
                        <a:rPr lang="ru-RU" sz="3200" b="1" dirty="0">
                          <a:solidFill>
                            <a:srgbClr val="003300"/>
                          </a:solidFill>
                          <a:latin typeface="+mn-lt"/>
                          <a:ea typeface="Times New Roman"/>
                          <a:cs typeface="Times New Roman"/>
                        </a:rPr>
                        <a:t>Гласные </a:t>
                      </a:r>
                      <a:r>
                        <a:rPr lang="ru-RU" sz="3200" b="1" i="1" dirty="0">
                          <a:solidFill>
                            <a:srgbClr val="003300"/>
                          </a:solidFill>
                          <a:latin typeface="+mn-lt"/>
                          <a:ea typeface="Times New Roman"/>
                          <a:cs typeface="Times New Roman"/>
                        </a:rPr>
                        <a:t>-а</a:t>
                      </a:r>
                      <a:r>
                        <a:rPr lang="ru-RU" sz="3200" b="1" dirty="0">
                          <a:solidFill>
                            <a:srgbClr val="003300"/>
                          </a:solidFill>
                          <a:latin typeface="+mn-lt"/>
                          <a:ea typeface="Times New Roman"/>
                          <a:cs typeface="Times New Roman"/>
                        </a:rPr>
                        <a:t> и </a:t>
                      </a:r>
                      <a:r>
                        <a:rPr lang="ru-RU" sz="3200" b="1" i="1" dirty="0">
                          <a:solidFill>
                            <a:srgbClr val="003300"/>
                          </a:solidFill>
                          <a:latin typeface="+mn-lt"/>
                          <a:ea typeface="Times New Roman"/>
                          <a:cs typeface="Times New Roman"/>
                        </a:rPr>
                        <a:t>-о </a:t>
                      </a:r>
                      <a:r>
                        <a:rPr lang="ru-RU" sz="3200" b="1" dirty="0">
                          <a:solidFill>
                            <a:srgbClr val="003300"/>
                          </a:solidFill>
                          <a:latin typeface="+mn-lt"/>
                          <a:ea typeface="Times New Roman"/>
                          <a:cs typeface="Times New Roman"/>
                        </a:rPr>
                        <a:t>на конце наречий </a:t>
                      </a:r>
                      <a:endParaRPr lang="ru-RU" sz="3200" dirty="0">
                        <a:solidFill>
                          <a:srgbClr val="003300"/>
                        </a:solidFill>
                        <a:latin typeface="+mn-lt"/>
                        <a:ea typeface="Times New Roman"/>
                        <a:cs typeface="Times New Roman"/>
                      </a:endParaRPr>
                    </a:p>
                  </a:txBody>
                  <a:tcPr marL="47625" marR="47625" marT="47625" marB="47625"/>
                </a:tc>
                <a:tc hMerge="1">
                  <a:txBody>
                    <a:bodyPr/>
                    <a:lstStyle/>
                    <a:p>
                      <a:endParaRPr lang="ru-RU"/>
                    </a:p>
                  </a:txBody>
                  <a:tcPr/>
                </a:tc>
                <a:extLst>
                  <a:ext uri="{0D108BD9-81ED-4DB2-BD59-A6C34878D82A}">
                    <a16:rowId xmlns:a16="http://schemas.microsoft.com/office/drawing/2014/main" xmlns="" val="10000"/>
                  </a:ext>
                </a:extLst>
              </a:tr>
              <a:tr h="4029882">
                <a:tc>
                  <a:txBody>
                    <a:bodyPr/>
                    <a:lstStyle/>
                    <a:p>
                      <a:pPr>
                        <a:spcAft>
                          <a:spcPts val="0"/>
                        </a:spcAft>
                      </a:pPr>
                      <a:r>
                        <a:rPr lang="ru-RU" sz="3200" dirty="0">
                          <a:latin typeface="+mn-lt"/>
                          <a:ea typeface="Times New Roman"/>
                          <a:cs typeface="Times New Roman"/>
                        </a:rPr>
                        <a:t>Суффикс </a:t>
                      </a:r>
                      <a:r>
                        <a:rPr lang="ru-RU" sz="3200" i="1" dirty="0">
                          <a:latin typeface="+mn-lt"/>
                          <a:ea typeface="Times New Roman"/>
                          <a:cs typeface="Times New Roman"/>
                        </a:rPr>
                        <a:t>-а-</a:t>
                      </a:r>
                      <a:r>
                        <a:rPr lang="ru-RU" sz="3200" dirty="0">
                          <a:latin typeface="+mn-lt"/>
                          <a:ea typeface="Times New Roman"/>
                          <a:cs typeface="Times New Roman"/>
                        </a:rPr>
                        <a:t> пишется в наречиях с приставками </a:t>
                      </a:r>
                      <a:r>
                        <a:rPr lang="ru-RU" sz="3200" b="1" i="1" dirty="0">
                          <a:latin typeface="+mn-lt"/>
                          <a:ea typeface="Times New Roman"/>
                          <a:cs typeface="Times New Roman"/>
                        </a:rPr>
                        <a:t>из-, до-, с-</a:t>
                      </a:r>
                      <a:r>
                        <a:rPr lang="ru-RU" sz="3200" b="1" dirty="0">
                          <a:latin typeface="+mn-lt"/>
                          <a:ea typeface="Times New Roman"/>
                          <a:cs typeface="Times New Roman"/>
                        </a:rPr>
                        <a:t>:</a:t>
                      </a:r>
                      <a:r>
                        <a:rPr lang="ru-RU" sz="3200" b="1" i="1" dirty="0">
                          <a:latin typeface="+mn-lt"/>
                          <a:ea typeface="Times New Roman"/>
                          <a:cs typeface="Times New Roman"/>
                        </a:rPr>
                        <a:t> </a:t>
                      </a:r>
                      <a:endParaRPr lang="ru-RU" sz="3200" dirty="0">
                        <a:latin typeface="+mn-lt"/>
                        <a:ea typeface="Times New Roman"/>
                        <a:cs typeface="Times New Roman"/>
                      </a:endParaRPr>
                    </a:p>
                    <a:p>
                      <a:pPr>
                        <a:spcAft>
                          <a:spcPts val="0"/>
                        </a:spcAft>
                      </a:pPr>
                      <a:r>
                        <a:rPr lang="ru-RU" sz="3200" b="1" i="1" dirty="0">
                          <a:latin typeface="+mn-lt"/>
                          <a:ea typeface="Times New Roman"/>
                          <a:cs typeface="Times New Roman"/>
                        </a:rPr>
                        <a:t>из</a:t>
                      </a:r>
                      <a:r>
                        <a:rPr lang="ru-RU" sz="3200" i="1" dirty="0">
                          <a:latin typeface="+mn-lt"/>
                          <a:ea typeface="Times New Roman"/>
                          <a:cs typeface="Times New Roman"/>
                        </a:rPr>
                        <a:t>давн</a:t>
                      </a:r>
                      <a:r>
                        <a:rPr lang="ru-RU" sz="3200" b="1" i="1" dirty="0">
                          <a:latin typeface="+mn-lt"/>
                          <a:ea typeface="Times New Roman"/>
                          <a:cs typeface="Times New Roman"/>
                        </a:rPr>
                        <a:t>а</a:t>
                      </a:r>
                      <a:r>
                        <a:rPr lang="ru-RU" sz="3200" i="1" dirty="0">
                          <a:latin typeface="+mn-lt"/>
                          <a:ea typeface="Times New Roman"/>
                          <a:cs typeface="Times New Roman"/>
                        </a:rPr>
                        <a:t>, издалек</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до</a:t>
                      </a:r>
                      <a:r>
                        <a:rPr lang="ru-RU" sz="3200" i="1" dirty="0">
                          <a:latin typeface="+mn-lt"/>
                          <a:ea typeface="Times New Roman"/>
                          <a:cs typeface="Times New Roman"/>
                        </a:rPr>
                        <a:t>сух</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до</a:t>
                      </a:r>
                      <a:r>
                        <a:rPr lang="ru-RU" sz="3200" i="1" dirty="0">
                          <a:latin typeface="+mn-lt"/>
                          <a:ea typeface="Times New Roman"/>
                          <a:cs typeface="Times New Roman"/>
                        </a:rPr>
                        <a:t>красн</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с</a:t>
                      </a:r>
                      <a:r>
                        <a:rPr lang="ru-RU" sz="3200" i="1" dirty="0">
                          <a:latin typeface="+mn-lt"/>
                          <a:ea typeface="Times New Roman"/>
                          <a:cs typeface="Times New Roman"/>
                        </a:rPr>
                        <a:t>прав</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с</a:t>
                      </a:r>
                      <a:r>
                        <a:rPr lang="ru-RU" sz="3200" i="1" dirty="0">
                          <a:latin typeface="+mn-lt"/>
                          <a:ea typeface="Times New Roman"/>
                          <a:cs typeface="Times New Roman"/>
                        </a:rPr>
                        <a:t>лев</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с</a:t>
                      </a:r>
                      <a:r>
                        <a:rPr lang="ru-RU" sz="3200" i="1" dirty="0">
                          <a:latin typeface="+mn-lt"/>
                          <a:ea typeface="Times New Roman"/>
                          <a:cs typeface="Times New Roman"/>
                        </a:rPr>
                        <a:t>начал</a:t>
                      </a:r>
                      <a:r>
                        <a:rPr lang="ru-RU" sz="3200" b="1" i="1" dirty="0">
                          <a:latin typeface="+mn-lt"/>
                          <a:ea typeface="Times New Roman"/>
                          <a:cs typeface="Times New Roman"/>
                        </a:rPr>
                        <a:t>а</a:t>
                      </a:r>
                      <a:r>
                        <a:rPr lang="ru-RU" sz="3200" i="1" dirty="0">
                          <a:latin typeface="+mn-lt"/>
                          <a:ea typeface="Times New Roman"/>
                          <a:cs typeface="Times New Roman"/>
                        </a:rPr>
                        <a:t>, </a:t>
                      </a:r>
                      <a:r>
                        <a:rPr lang="ru-RU" sz="3200" b="1" i="1" dirty="0">
                          <a:latin typeface="+mn-lt"/>
                          <a:ea typeface="Times New Roman"/>
                          <a:cs typeface="Times New Roman"/>
                        </a:rPr>
                        <a:t>с</a:t>
                      </a:r>
                      <a:r>
                        <a:rPr lang="ru-RU" sz="3200" i="1" dirty="0">
                          <a:latin typeface="+mn-lt"/>
                          <a:ea typeface="Times New Roman"/>
                          <a:cs typeface="Times New Roman"/>
                        </a:rPr>
                        <a:t>ызнов</a:t>
                      </a:r>
                      <a:r>
                        <a:rPr lang="ru-RU" sz="3200" b="1" i="1" dirty="0">
                          <a:latin typeface="+mn-lt"/>
                          <a:ea typeface="Times New Roman"/>
                          <a:cs typeface="Times New Roman"/>
                        </a:rPr>
                        <a:t>а</a:t>
                      </a:r>
                      <a:endParaRPr lang="ru-RU" sz="3200" dirty="0">
                        <a:latin typeface="+mn-lt"/>
                        <a:ea typeface="Times New Roman"/>
                        <a:cs typeface="Times New Roman"/>
                      </a:endParaRPr>
                    </a:p>
                  </a:txBody>
                  <a:tcPr marL="47625" marR="47625" marT="47625" marB="47625"/>
                </a:tc>
                <a:tc>
                  <a:txBody>
                    <a:bodyPr/>
                    <a:lstStyle/>
                    <a:p>
                      <a:pPr>
                        <a:spcAft>
                          <a:spcPts val="0"/>
                        </a:spcAft>
                      </a:pPr>
                      <a:r>
                        <a:rPr lang="ru-RU" sz="3200" dirty="0">
                          <a:latin typeface="+mn-lt"/>
                          <a:ea typeface="Times New Roman"/>
                          <a:cs typeface="Times New Roman"/>
                        </a:rPr>
                        <a:t>Суффикс </a:t>
                      </a:r>
                      <a:r>
                        <a:rPr lang="ru-RU" sz="3200" b="1" i="1" dirty="0">
                          <a:latin typeface="+mn-lt"/>
                          <a:ea typeface="Times New Roman"/>
                          <a:cs typeface="Times New Roman"/>
                        </a:rPr>
                        <a:t>-о-</a:t>
                      </a:r>
                      <a:r>
                        <a:rPr lang="ru-RU" sz="3200" dirty="0">
                          <a:latin typeface="+mn-lt"/>
                          <a:ea typeface="Times New Roman"/>
                          <a:cs typeface="Times New Roman"/>
                        </a:rPr>
                        <a:t> пишется в наречиях с приставками </a:t>
                      </a:r>
                      <a:r>
                        <a:rPr lang="ru-RU" sz="3200" b="1" i="1" dirty="0">
                          <a:latin typeface="+mn-lt"/>
                          <a:ea typeface="Times New Roman"/>
                          <a:cs typeface="Times New Roman"/>
                        </a:rPr>
                        <a:t>в-, на-, за-</a:t>
                      </a:r>
                      <a:r>
                        <a:rPr lang="ru-RU" sz="3200" dirty="0">
                          <a:latin typeface="+mn-lt"/>
                          <a:ea typeface="Times New Roman"/>
                          <a:cs typeface="Times New Roman"/>
                        </a:rPr>
                        <a:t>: </a:t>
                      </a:r>
                    </a:p>
                    <a:p>
                      <a:pPr>
                        <a:spcAft>
                          <a:spcPts val="0"/>
                        </a:spcAft>
                      </a:pPr>
                      <a:r>
                        <a:rPr lang="ru-RU" sz="3200" b="1" i="1" dirty="0">
                          <a:latin typeface="+mn-lt"/>
                          <a:ea typeface="Times New Roman"/>
                          <a:cs typeface="Times New Roman"/>
                        </a:rPr>
                        <a:t>в</a:t>
                      </a:r>
                      <a:r>
                        <a:rPr lang="ru-RU" sz="3200" i="1" dirty="0">
                          <a:latin typeface="+mn-lt"/>
                          <a:ea typeface="Times New Roman"/>
                          <a:cs typeface="Times New Roman"/>
                        </a:rPr>
                        <a:t>прав</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на</a:t>
                      </a:r>
                      <a:r>
                        <a:rPr lang="ru-RU" sz="3200" i="1" dirty="0">
                          <a:latin typeface="+mn-lt"/>
                          <a:ea typeface="Times New Roman"/>
                          <a:cs typeface="Times New Roman"/>
                        </a:rPr>
                        <a:t>лев</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на</a:t>
                      </a:r>
                      <a:r>
                        <a:rPr lang="ru-RU" sz="3200" i="1" dirty="0">
                          <a:latin typeface="+mn-lt"/>
                          <a:ea typeface="Times New Roman"/>
                          <a:cs typeface="Times New Roman"/>
                        </a:rPr>
                        <a:t>прав</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в</a:t>
                      </a:r>
                      <a:r>
                        <a:rPr lang="ru-RU" sz="3200" i="1" dirty="0">
                          <a:latin typeface="+mn-lt"/>
                          <a:ea typeface="Times New Roman"/>
                          <a:cs typeface="Times New Roman"/>
                        </a:rPr>
                        <a:t>лев</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за</a:t>
                      </a:r>
                      <a:r>
                        <a:rPr lang="ru-RU" sz="3200" i="1" dirty="0">
                          <a:latin typeface="+mn-lt"/>
                          <a:ea typeface="Times New Roman"/>
                          <a:cs typeface="Times New Roman"/>
                        </a:rPr>
                        <a:t>прост</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за</a:t>
                      </a:r>
                      <a:r>
                        <a:rPr lang="ru-RU" sz="3200" i="1" dirty="0">
                          <a:latin typeface="+mn-lt"/>
                          <a:ea typeface="Times New Roman"/>
                          <a:cs typeface="Times New Roman"/>
                        </a:rPr>
                        <a:t>жив</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за</a:t>
                      </a:r>
                      <a:r>
                        <a:rPr lang="ru-RU" sz="3200" i="1" dirty="0">
                          <a:latin typeface="+mn-lt"/>
                          <a:ea typeface="Times New Roman"/>
                          <a:cs typeface="Times New Roman"/>
                        </a:rPr>
                        <a:t>светл</a:t>
                      </a:r>
                      <a:r>
                        <a:rPr lang="ru-RU" sz="3200" b="1" i="1" dirty="0">
                          <a:latin typeface="+mn-lt"/>
                          <a:ea typeface="Times New Roman"/>
                          <a:cs typeface="Times New Roman"/>
                        </a:rPr>
                        <a:t>о,</a:t>
                      </a:r>
                      <a:r>
                        <a:rPr lang="ru-RU" sz="3200" i="1" dirty="0">
                          <a:latin typeface="+mn-lt"/>
                          <a:ea typeface="Times New Roman"/>
                          <a:cs typeface="Times New Roman"/>
                        </a:rPr>
                        <a:t> </a:t>
                      </a:r>
                      <a:r>
                        <a:rPr lang="ru-RU" sz="3200" b="1" i="1" dirty="0">
                          <a:latin typeface="+mn-lt"/>
                          <a:ea typeface="Times New Roman"/>
                          <a:cs typeface="Times New Roman"/>
                        </a:rPr>
                        <a:t>за</a:t>
                      </a:r>
                      <a:r>
                        <a:rPr lang="ru-RU" sz="3200" i="1" dirty="0">
                          <a:latin typeface="+mn-lt"/>
                          <a:ea typeface="Times New Roman"/>
                          <a:cs typeface="Times New Roman"/>
                        </a:rPr>
                        <a:t>долг</a:t>
                      </a:r>
                      <a:r>
                        <a:rPr lang="ru-RU" sz="3200" b="1" i="1" dirty="0">
                          <a:latin typeface="+mn-lt"/>
                          <a:ea typeface="Times New Roman"/>
                          <a:cs typeface="Times New Roman"/>
                        </a:rPr>
                        <a:t>о</a:t>
                      </a:r>
                      <a:endParaRPr lang="ru-RU" sz="3200" dirty="0">
                        <a:latin typeface="+mn-lt"/>
                        <a:ea typeface="Times New Roman"/>
                        <a:cs typeface="Times New Roman"/>
                      </a:endParaRPr>
                    </a:p>
                  </a:txBody>
                  <a:tcPr marL="47625" marR="47625" marT="47625" marB="47625"/>
                </a:tc>
                <a:extLst>
                  <a:ext uri="{0D108BD9-81ED-4DB2-BD59-A6C34878D82A}">
                    <a16:rowId xmlns:a16="http://schemas.microsoft.com/office/drawing/2014/main" xmlns="" val="10001"/>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a:t>
            </a:r>
            <a:br>
              <a:rPr lang="ru-RU" sz="3600" dirty="0" smtClean="0">
                <a:solidFill>
                  <a:srgbClr val="002060"/>
                </a:solidFill>
                <a:latin typeface="+mn-lt"/>
              </a:rPr>
            </a:br>
            <a:r>
              <a:rPr lang="ru-RU" sz="3600" dirty="0" smtClean="0">
                <a:solidFill>
                  <a:srgbClr val="002060"/>
                </a:solidFill>
                <a:latin typeface="+mn-lt"/>
              </a:rPr>
              <a:t>НАРЕЧИЙ И МЕСТОИМЕНИЙ</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44016" y="1415342"/>
          <a:ext cx="8892480" cy="5395468"/>
        </p:xfrm>
        <a:graphic>
          <a:graphicData uri="http://schemas.openxmlformats.org/drawingml/2006/table">
            <a:tbl>
              <a:tblPr firstRow="1" bandRow="1">
                <a:tableStyleId>{5C22544A-7EE6-4342-B048-85BDC9FD1C3A}</a:tableStyleId>
              </a:tblPr>
              <a:tblGrid>
                <a:gridCol w="4499992">
                  <a:extLst>
                    <a:ext uri="{9D8B030D-6E8A-4147-A177-3AD203B41FA5}">
                      <a16:colId xmlns:a16="http://schemas.microsoft.com/office/drawing/2014/main" xmlns="" val="20000"/>
                    </a:ext>
                  </a:extLst>
                </a:gridCol>
                <a:gridCol w="4392488">
                  <a:extLst>
                    <a:ext uri="{9D8B030D-6E8A-4147-A177-3AD203B41FA5}">
                      <a16:colId xmlns:a16="http://schemas.microsoft.com/office/drawing/2014/main" xmlns="" val="20001"/>
                    </a:ext>
                  </a:extLst>
                </a:gridCol>
              </a:tblGrid>
              <a:tr h="1365586">
                <a:tc gridSpan="2">
                  <a:txBody>
                    <a:bodyPr/>
                    <a:lstStyle/>
                    <a:p>
                      <a:pPr algn="ctr">
                        <a:spcAft>
                          <a:spcPts val="0"/>
                        </a:spcAft>
                      </a:pPr>
                      <a:r>
                        <a:rPr lang="ru-RU" sz="3200" b="1" dirty="0" smtClean="0">
                          <a:solidFill>
                            <a:srgbClr val="003300"/>
                          </a:solidFill>
                          <a:latin typeface="+mn-lt"/>
                          <a:ea typeface="Times New Roman"/>
                          <a:cs typeface="Times New Roman"/>
                        </a:rPr>
                        <a:t>Суффиксы</a:t>
                      </a:r>
                      <a:r>
                        <a:rPr lang="ru-RU" sz="3200" b="1" baseline="0" dirty="0" smtClean="0">
                          <a:solidFill>
                            <a:srgbClr val="003300"/>
                          </a:solidFill>
                          <a:latin typeface="+mn-lt"/>
                          <a:ea typeface="Times New Roman"/>
                          <a:cs typeface="Times New Roman"/>
                        </a:rPr>
                        <a:t> -то, -либо, -</a:t>
                      </a:r>
                      <a:r>
                        <a:rPr lang="ru-RU" sz="3200" b="1" baseline="0" dirty="0" err="1" smtClean="0">
                          <a:solidFill>
                            <a:srgbClr val="003300"/>
                          </a:solidFill>
                          <a:latin typeface="+mn-lt"/>
                          <a:ea typeface="Times New Roman"/>
                          <a:cs typeface="Times New Roman"/>
                        </a:rPr>
                        <a:t>нибудь</a:t>
                      </a:r>
                      <a:r>
                        <a:rPr lang="ru-RU" sz="3200" b="1" baseline="0" dirty="0" smtClean="0">
                          <a:solidFill>
                            <a:srgbClr val="003300"/>
                          </a:solidFill>
                          <a:latin typeface="+mn-lt"/>
                          <a:ea typeface="Times New Roman"/>
                          <a:cs typeface="Times New Roman"/>
                        </a:rPr>
                        <a:t> </a:t>
                      </a:r>
                    </a:p>
                    <a:p>
                      <a:pPr algn="ctr">
                        <a:spcAft>
                          <a:spcPts val="0"/>
                        </a:spcAft>
                      </a:pPr>
                      <a:r>
                        <a:rPr lang="ru-RU" sz="3200" b="1" baseline="0" dirty="0" smtClean="0">
                          <a:solidFill>
                            <a:srgbClr val="003300"/>
                          </a:solidFill>
                          <a:latin typeface="+mn-lt"/>
                          <a:ea typeface="Times New Roman"/>
                          <a:cs typeface="Times New Roman"/>
                        </a:rPr>
                        <a:t>и приставка кое- пишутся через дефис</a:t>
                      </a:r>
                      <a:endParaRPr lang="ru-RU" sz="3200" dirty="0">
                        <a:solidFill>
                          <a:srgbClr val="003300"/>
                        </a:solidFill>
                        <a:latin typeface="+mn-lt"/>
                        <a:ea typeface="Times New Roman"/>
                        <a:cs typeface="Times New Roman"/>
                      </a:endParaRPr>
                    </a:p>
                  </a:txBody>
                  <a:tcPr marL="47625" marR="47625" marT="47625" marB="47625"/>
                </a:tc>
                <a:tc hMerge="1">
                  <a:txBody>
                    <a:bodyPr/>
                    <a:lstStyle/>
                    <a:p>
                      <a:endParaRPr lang="ru-RU"/>
                    </a:p>
                  </a:txBody>
                  <a:tcPr/>
                </a:tc>
                <a:extLst>
                  <a:ext uri="{0D108BD9-81ED-4DB2-BD59-A6C34878D82A}">
                    <a16:rowId xmlns:a16="http://schemas.microsoft.com/office/drawing/2014/main" xmlns="" val="10000"/>
                  </a:ext>
                </a:extLst>
              </a:tr>
              <a:tr h="4029882">
                <a:tc>
                  <a:txBody>
                    <a:bodyPr/>
                    <a:lstStyle/>
                    <a:p>
                      <a:pPr>
                        <a:spcAft>
                          <a:spcPts val="0"/>
                        </a:spcAft>
                      </a:pPr>
                      <a:r>
                        <a:rPr lang="ru-RU" sz="3400" b="1" dirty="0" smtClean="0">
                          <a:latin typeface="+mn-lt"/>
                          <a:ea typeface="Times New Roman"/>
                          <a:cs typeface="Times New Roman"/>
                        </a:rPr>
                        <a:t>В местоимениях</a:t>
                      </a:r>
                    </a:p>
                    <a:p>
                      <a:pPr>
                        <a:spcAft>
                          <a:spcPts val="0"/>
                        </a:spcAft>
                      </a:pPr>
                      <a:endParaRPr lang="ru-RU" sz="3400" b="1" dirty="0" smtClean="0">
                        <a:latin typeface="+mn-lt"/>
                        <a:ea typeface="Times New Roman"/>
                        <a:cs typeface="Times New Roman"/>
                      </a:endParaRPr>
                    </a:p>
                    <a:p>
                      <a:pPr>
                        <a:spcAft>
                          <a:spcPts val="0"/>
                        </a:spcAft>
                      </a:pPr>
                      <a:r>
                        <a:rPr lang="ru-RU" sz="3400" b="1" dirty="0" smtClean="0">
                          <a:latin typeface="+mn-lt"/>
                          <a:ea typeface="Times New Roman"/>
                          <a:cs typeface="Times New Roman"/>
                        </a:rPr>
                        <a:t>Кто-то       </a:t>
                      </a:r>
                    </a:p>
                    <a:p>
                      <a:pPr>
                        <a:spcAft>
                          <a:spcPts val="0"/>
                        </a:spcAft>
                      </a:pPr>
                      <a:r>
                        <a:rPr lang="ru-RU" sz="3400" b="1" dirty="0" smtClean="0">
                          <a:latin typeface="+mn-lt"/>
                          <a:ea typeface="Times New Roman"/>
                          <a:cs typeface="Times New Roman"/>
                        </a:rPr>
                        <a:t>Кто-либо</a:t>
                      </a:r>
                    </a:p>
                    <a:p>
                      <a:pPr>
                        <a:spcAft>
                          <a:spcPts val="0"/>
                        </a:spcAft>
                      </a:pPr>
                      <a:r>
                        <a:rPr lang="ru-RU" sz="3400" b="1" dirty="0" smtClean="0">
                          <a:latin typeface="+mn-lt"/>
                          <a:ea typeface="Times New Roman"/>
                          <a:cs typeface="Times New Roman"/>
                        </a:rPr>
                        <a:t>Кто-нибудь</a:t>
                      </a:r>
                    </a:p>
                    <a:p>
                      <a:pPr>
                        <a:spcAft>
                          <a:spcPts val="0"/>
                        </a:spcAft>
                      </a:pPr>
                      <a:r>
                        <a:rPr lang="ru-RU" sz="3400" b="1" dirty="0" smtClean="0">
                          <a:latin typeface="+mn-lt"/>
                          <a:ea typeface="Times New Roman"/>
                          <a:cs typeface="Times New Roman"/>
                        </a:rPr>
                        <a:t>Кое-кто</a:t>
                      </a:r>
                      <a:endParaRPr lang="ru-RU" sz="3400" b="1" dirty="0">
                        <a:latin typeface="+mn-lt"/>
                        <a:ea typeface="Times New Roman"/>
                        <a:cs typeface="Times New Roman"/>
                      </a:endParaRPr>
                    </a:p>
                  </a:txBody>
                  <a:tcPr marL="47625" marR="47625" marT="47625" marB="47625"/>
                </a:tc>
                <a:tc>
                  <a:txBody>
                    <a:bodyPr/>
                    <a:lstStyle/>
                    <a:p>
                      <a:pPr>
                        <a:spcAft>
                          <a:spcPts val="0"/>
                        </a:spcAft>
                      </a:pPr>
                      <a:r>
                        <a:rPr lang="ru-RU" sz="3400" b="1" dirty="0" smtClean="0">
                          <a:latin typeface="+mn-lt"/>
                          <a:ea typeface="Times New Roman"/>
                          <a:cs typeface="Times New Roman"/>
                        </a:rPr>
                        <a:t>В наречиях </a:t>
                      </a:r>
                    </a:p>
                    <a:p>
                      <a:pPr>
                        <a:spcAft>
                          <a:spcPts val="0"/>
                        </a:spcAft>
                      </a:pPr>
                      <a:endParaRPr lang="ru-RU" sz="3400" b="1" dirty="0" smtClean="0">
                        <a:latin typeface="+mn-lt"/>
                        <a:ea typeface="Times New Roman"/>
                        <a:cs typeface="Times New Roman"/>
                      </a:endParaRPr>
                    </a:p>
                    <a:p>
                      <a:pPr>
                        <a:spcAft>
                          <a:spcPts val="0"/>
                        </a:spcAft>
                      </a:pPr>
                      <a:r>
                        <a:rPr lang="ru-RU" sz="3400" b="1" dirty="0" smtClean="0">
                          <a:latin typeface="+mn-lt"/>
                          <a:ea typeface="Times New Roman"/>
                          <a:cs typeface="Times New Roman"/>
                        </a:rPr>
                        <a:t>Где-то</a:t>
                      </a:r>
                    </a:p>
                    <a:p>
                      <a:pPr>
                        <a:spcAft>
                          <a:spcPts val="0"/>
                        </a:spcAft>
                      </a:pPr>
                      <a:r>
                        <a:rPr lang="ru-RU" sz="3400" b="1" dirty="0" smtClean="0">
                          <a:latin typeface="+mn-lt"/>
                          <a:ea typeface="Times New Roman"/>
                          <a:cs typeface="Times New Roman"/>
                        </a:rPr>
                        <a:t>Где-либо</a:t>
                      </a:r>
                    </a:p>
                    <a:p>
                      <a:pPr>
                        <a:spcAft>
                          <a:spcPts val="0"/>
                        </a:spcAft>
                      </a:pPr>
                      <a:r>
                        <a:rPr lang="ru-RU" sz="3400" b="1" dirty="0" smtClean="0">
                          <a:latin typeface="+mn-lt"/>
                          <a:ea typeface="Times New Roman"/>
                          <a:cs typeface="Times New Roman"/>
                        </a:rPr>
                        <a:t>Где-нибудь</a:t>
                      </a:r>
                    </a:p>
                    <a:p>
                      <a:pPr>
                        <a:spcAft>
                          <a:spcPts val="0"/>
                        </a:spcAft>
                      </a:pPr>
                      <a:r>
                        <a:rPr lang="ru-RU" sz="3400" b="1" dirty="0" smtClean="0">
                          <a:latin typeface="+mn-lt"/>
                          <a:ea typeface="Times New Roman"/>
                          <a:cs typeface="Times New Roman"/>
                        </a:rPr>
                        <a:t>Кое-где</a:t>
                      </a:r>
                      <a:endParaRPr lang="ru-RU" sz="3400" b="1" dirty="0">
                        <a:latin typeface="+mn-lt"/>
                        <a:ea typeface="Times New Roman"/>
                        <a:cs typeface="Times New Roman"/>
                      </a:endParaRPr>
                    </a:p>
                  </a:txBody>
                  <a:tcPr marL="47625" marR="47625" marT="47625" marB="47625"/>
                </a:tc>
                <a:extLst>
                  <a:ext uri="{0D108BD9-81ED-4DB2-BD59-A6C34878D82A}">
                    <a16:rowId xmlns:a16="http://schemas.microsoft.com/office/drawing/2014/main" xmlns="" val="10001"/>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712968" cy="1008112"/>
          </a:xfrm>
        </p:spPr>
        <p:txBody>
          <a:bodyPr>
            <a:normAutofit fontScale="90000"/>
          </a:bodyPr>
          <a:lstStyle/>
          <a:p>
            <a:r>
              <a:rPr lang="ru-RU" dirty="0" smtClean="0">
                <a:solidFill>
                  <a:srgbClr val="002060"/>
                </a:solidFill>
                <a:latin typeface="+mn-lt"/>
              </a:rPr>
              <a:t>Н-НН</a:t>
            </a:r>
            <a:r>
              <a:rPr lang="ru-RU" dirty="0" smtClean="0">
                <a:solidFill>
                  <a:srgbClr val="002060"/>
                </a:solidFill>
              </a:rPr>
              <a:t> в суффиксах </a:t>
            </a:r>
            <a:br>
              <a:rPr lang="ru-RU" dirty="0" smtClean="0">
                <a:solidFill>
                  <a:srgbClr val="002060"/>
                </a:solidFill>
              </a:rPr>
            </a:br>
            <a:r>
              <a:rPr lang="ru-RU" dirty="0" smtClean="0">
                <a:solidFill>
                  <a:srgbClr val="002060"/>
                </a:solidFill>
              </a:rPr>
              <a:t>прилагательных</a:t>
            </a:r>
            <a:r>
              <a:rPr lang="ru-RU" dirty="0" smtClean="0"/>
              <a:t/>
            </a:r>
            <a:br>
              <a:rPr lang="ru-RU" dirty="0" smtClean="0"/>
            </a:br>
            <a:endParaRPr lang="ru-RU" dirty="0"/>
          </a:p>
        </p:txBody>
      </p:sp>
      <p:graphicFrame>
        <p:nvGraphicFramePr>
          <p:cNvPr id="4" name="Таблица 3"/>
          <p:cNvGraphicFramePr>
            <a:graphicFrameLocks noGrp="1"/>
          </p:cNvGraphicFramePr>
          <p:nvPr/>
        </p:nvGraphicFramePr>
        <p:xfrm>
          <a:off x="323528" y="1268760"/>
          <a:ext cx="8568952" cy="5181600"/>
        </p:xfrm>
        <a:graphic>
          <a:graphicData uri="http://schemas.openxmlformats.org/drawingml/2006/table">
            <a:tbl>
              <a:tblPr firstRow="1" bandRow="1">
                <a:tableStyleId>{5C22544A-7EE6-4342-B048-85BDC9FD1C3A}</a:tableStyleId>
              </a:tblPr>
              <a:tblGrid>
                <a:gridCol w="4117276">
                  <a:extLst>
                    <a:ext uri="{9D8B030D-6E8A-4147-A177-3AD203B41FA5}">
                      <a16:colId xmlns:a16="http://schemas.microsoft.com/office/drawing/2014/main" xmlns="" val="20000"/>
                    </a:ext>
                  </a:extLst>
                </a:gridCol>
                <a:gridCol w="4451676">
                  <a:extLst>
                    <a:ext uri="{9D8B030D-6E8A-4147-A177-3AD203B41FA5}">
                      <a16:colId xmlns:a16="http://schemas.microsoft.com/office/drawing/2014/main" xmlns="" val="20001"/>
                    </a:ext>
                  </a:extLst>
                </a:gridCol>
              </a:tblGrid>
              <a:tr h="2160240">
                <a:tc>
                  <a:txBody>
                    <a:bodyPr/>
                    <a:lstStyle/>
                    <a:p>
                      <a:pPr algn="ctr">
                        <a:buNone/>
                      </a:pPr>
                      <a:r>
                        <a:rPr lang="ru-RU" sz="4000" b="1" dirty="0" smtClean="0">
                          <a:solidFill>
                            <a:schemeClr val="bg1">
                              <a:lumMod val="95000"/>
                              <a:lumOff val="5000"/>
                            </a:schemeClr>
                          </a:solidFill>
                        </a:rPr>
                        <a:t>Н</a:t>
                      </a:r>
                    </a:p>
                    <a:p>
                      <a:pPr>
                        <a:buNone/>
                      </a:pPr>
                      <a:r>
                        <a:rPr lang="ru-RU" sz="2800" b="1" dirty="0" smtClean="0">
                          <a:solidFill>
                            <a:schemeClr val="bg1">
                              <a:lumMod val="95000"/>
                              <a:lumOff val="5000"/>
                            </a:schemeClr>
                          </a:solidFill>
                        </a:rPr>
                        <a:t>суффиксы</a:t>
                      </a:r>
                    </a:p>
                    <a:p>
                      <a:pPr>
                        <a:buNone/>
                      </a:pPr>
                      <a:r>
                        <a:rPr lang="ru-RU" sz="2800" b="1" dirty="0" smtClean="0">
                          <a:solidFill>
                            <a:schemeClr val="bg1">
                              <a:lumMod val="95000"/>
                              <a:lumOff val="5000"/>
                            </a:schemeClr>
                          </a:solidFill>
                        </a:rPr>
                        <a:t>АН</a:t>
                      </a:r>
                      <a:endParaRPr lang="ru-RU" sz="2800" dirty="0" smtClean="0">
                        <a:solidFill>
                          <a:schemeClr val="bg1">
                            <a:lumMod val="95000"/>
                            <a:lumOff val="5000"/>
                          </a:schemeClr>
                        </a:solidFill>
                      </a:endParaRPr>
                    </a:p>
                    <a:p>
                      <a:pPr>
                        <a:buNone/>
                      </a:pPr>
                      <a:r>
                        <a:rPr lang="ru-RU" sz="2800" b="1" dirty="0" smtClean="0">
                          <a:solidFill>
                            <a:schemeClr val="bg1">
                              <a:lumMod val="95000"/>
                              <a:lumOff val="5000"/>
                            </a:schemeClr>
                          </a:solidFill>
                        </a:rPr>
                        <a:t>ЯН</a:t>
                      </a:r>
                      <a:endParaRPr lang="ru-RU" sz="2800" dirty="0" smtClean="0">
                        <a:solidFill>
                          <a:schemeClr val="bg1">
                            <a:lumMod val="95000"/>
                            <a:lumOff val="5000"/>
                          </a:schemeClr>
                        </a:solidFill>
                      </a:endParaRPr>
                    </a:p>
                    <a:p>
                      <a:pPr algn="l">
                        <a:buNone/>
                      </a:pPr>
                      <a:r>
                        <a:rPr lang="ru-RU" sz="2800" b="1" dirty="0" smtClean="0">
                          <a:solidFill>
                            <a:schemeClr val="bg1">
                              <a:lumMod val="95000"/>
                              <a:lumOff val="5000"/>
                            </a:schemeClr>
                          </a:solidFill>
                        </a:rPr>
                        <a:t>ИН</a:t>
                      </a:r>
                      <a:endParaRPr lang="ru-RU" sz="2800" dirty="0" smtClean="0">
                        <a:solidFill>
                          <a:schemeClr val="bg1">
                            <a:lumMod val="95000"/>
                            <a:lumOff val="5000"/>
                          </a:schemeClr>
                        </a:solidFill>
                      </a:endParaRPr>
                    </a:p>
                    <a:p>
                      <a:pPr>
                        <a:buNone/>
                      </a:pPr>
                      <a:r>
                        <a:rPr lang="ru-RU" sz="2800" dirty="0" smtClean="0">
                          <a:solidFill>
                            <a:schemeClr val="bg1">
                              <a:lumMod val="95000"/>
                              <a:lumOff val="5000"/>
                            </a:schemeClr>
                          </a:solidFill>
                        </a:rPr>
                        <a:t> сделанный  из чего-то</a:t>
                      </a:r>
                    </a:p>
                    <a:p>
                      <a:pPr>
                        <a:buNone/>
                      </a:pPr>
                      <a:endParaRPr lang="ru-RU" sz="1400" i="1" dirty="0" smtClean="0">
                        <a:solidFill>
                          <a:schemeClr val="bg1">
                            <a:lumMod val="95000"/>
                            <a:lumOff val="5000"/>
                          </a:schemeClr>
                        </a:solidFill>
                      </a:endParaRPr>
                    </a:p>
                    <a:p>
                      <a:pPr>
                        <a:buNone/>
                      </a:pPr>
                      <a:r>
                        <a:rPr lang="ru-RU" sz="2800" i="1" dirty="0" err="1" smtClean="0">
                          <a:solidFill>
                            <a:schemeClr val="bg1">
                              <a:lumMod val="95000"/>
                              <a:lumOff val="5000"/>
                            </a:schemeClr>
                          </a:solidFill>
                        </a:rPr>
                        <a:t>кожАНый</a:t>
                      </a:r>
                      <a:r>
                        <a:rPr lang="ru-RU" sz="2800" i="1" dirty="0" smtClean="0">
                          <a:solidFill>
                            <a:schemeClr val="bg1">
                              <a:lumMod val="95000"/>
                              <a:lumOff val="5000"/>
                            </a:schemeClr>
                          </a:solidFill>
                        </a:rPr>
                        <a:t>, </a:t>
                      </a:r>
                      <a:r>
                        <a:rPr lang="ru-RU" sz="2800" i="1" dirty="0" err="1" smtClean="0">
                          <a:solidFill>
                            <a:schemeClr val="bg1">
                              <a:lumMod val="95000"/>
                              <a:lumOff val="5000"/>
                            </a:schemeClr>
                          </a:solidFill>
                        </a:rPr>
                        <a:t>льнЯНой</a:t>
                      </a:r>
                      <a:r>
                        <a:rPr lang="ru-RU" sz="2800" i="1" dirty="0" smtClean="0">
                          <a:solidFill>
                            <a:schemeClr val="bg1">
                              <a:lumMod val="95000"/>
                              <a:lumOff val="5000"/>
                            </a:schemeClr>
                          </a:solidFill>
                        </a:rPr>
                        <a:t>, </a:t>
                      </a:r>
                      <a:r>
                        <a:rPr lang="ru-RU" sz="2800" i="1" dirty="0" err="1" smtClean="0">
                          <a:solidFill>
                            <a:schemeClr val="bg1">
                              <a:lumMod val="95000"/>
                              <a:lumOff val="5000"/>
                            </a:schemeClr>
                          </a:solidFill>
                        </a:rPr>
                        <a:t>лебедИНый</a:t>
                      </a:r>
                      <a:r>
                        <a:rPr lang="ru-RU" sz="2800" i="1" dirty="0" smtClean="0">
                          <a:solidFill>
                            <a:schemeClr val="bg1">
                              <a:lumMod val="95000"/>
                              <a:lumOff val="5000"/>
                            </a:schemeClr>
                          </a:solidFill>
                        </a:rPr>
                        <a:t> </a:t>
                      </a:r>
                      <a:endParaRPr lang="ru-RU" sz="2800" dirty="0" smtClean="0">
                        <a:solidFill>
                          <a:schemeClr val="bg1">
                            <a:lumMod val="95000"/>
                            <a:lumOff val="5000"/>
                          </a:schemeClr>
                        </a:solidFill>
                      </a:endParaRPr>
                    </a:p>
                    <a:p>
                      <a:endParaRPr lang="ru-RU" sz="2800" dirty="0"/>
                    </a:p>
                  </a:txBody>
                  <a:tcPr>
                    <a:solidFill>
                      <a:schemeClr val="tx1">
                        <a:alpha val="72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4000" b="1" dirty="0" smtClean="0">
                          <a:solidFill>
                            <a:schemeClr val="bg1">
                              <a:lumMod val="95000"/>
                              <a:lumOff val="5000"/>
                            </a:schemeClr>
                          </a:solidFill>
                        </a:rPr>
                        <a:t>НН</a:t>
                      </a:r>
                    </a:p>
                    <a:p>
                      <a:pPr marL="0" marR="0" indent="0" algn="ctr" defTabSz="914400" rtl="0" eaLnBrk="1" fontAlgn="auto" latinLnBrk="0" hangingPunct="1">
                        <a:lnSpc>
                          <a:spcPct val="100000"/>
                        </a:lnSpc>
                        <a:spcBef>
                          <a:spcPts val="0"/>
                        </a:spcBef>
                        <a:spcAft>
                          <a:spcPts val="0"/>
                        </a:spcAft>
                        <a:buClrTx/>
                        <a:buSzTx/>
                        <a:buFontTx/>
                        <a:buNone/>
                        <a:tabLst/>
                        <a:defRPr/>
                      </a:pPr>
                      <a:r>
                        <a:rPr lang="ru-RU" sz="2800" dirty="0" smtClean="0">
                          <a:solidFill>
                            <a:schemeClr val="bg1">
                              <a:lumMod val="95000"/>
                              <a:lumOff val="5000"/>
                            </a:schemeClr>
                          </a:solidFill>
                        </a:rPr>
                        <a:t>суффиксы</a:t>
                      </a:r>
                    </a:p>
                    <a:p>
                      <a:r>
                        <a:rPr lang="ru-RU" sz="2800" b="1" dirty="0" smtClean="0">
                          <a:solidFill>
                            <a:schemeClr val="bg1">
                              <a:lumMod val="95000"/>
                              <a:lumOff val="5000"/>
                            </a:schemeClr>
                          </a:solidFill>
                        </a:rPr>
                        <a:t>ОНН</a:t>
                      </a:r>
                      <a:r>
                        <a:rPr lang="ru-RU" sz="2800" dirty="0" smtClean="0">
                          <a:solidFill>
                            <a:schemeClr val="bg1">
                              <a:lumMod val="95000"/>
                              <a:lumOff val="5000"/>
                            </a:schemeClr>
                          </a:solidFill>
                        </a:rPr>
                        <a:t> (всегда ударный)</a:t>
                      </a:r>
                      <a:r>
                        <a:rPr lang="ru-RU" sz="2800" b="1" dirty="0" smtClean="0">
                          <a:solidFill>
                            <a:schemeClr val="bg1">
                              <a:lumMod val="95000"/>
                              <a:lumOff val="5000"/>
                            </a:schemeClr>
                          </a:solidFill>
                        </a:rPr>
                        <a:t> ЕНН</a:t>
                      </a:r>
                      <a:r>
                        <a:rPr lang="ru-RU" sz="2800" dirty="0" smtClean="0">
                          <a:solidFill>
                            <a:schemeClr val="bg1">
                              <a:lumMod val="95000"/>
                              <a:lumOff val="5000"/>
                            </a:schemeClr>
                          </a:solidFill>
                        </a:rPr>
                        <a:t> (проверить по словарю) </a:t>
                      </a:r>
                    </a:p>
                    <a:p>
                      <a:r>
                        <a:rPr lang="ru-RU" sz="2800" dirty="0" smtClean="0">
                          <a:solidFill>
                            <a:schemeClr val="bg1">
                              <a:lumMod val="95000"/>
                              <a:lumOff val="5000"/>
                            </a:schemeClr>
                          </a:solidFill>
                        </a:rPr>
                        <a:t>корень на </a:t>
                      </a:r>
                      <a:r>
                        <a:rPr lang="ru-RU" sz="2800" b="1" dirty="0" smtClean="0">
                          <a:solidFill>
                            <a:schemeClr val="bg1">
                              <a:lumMod val="95000"/>
                              <a:lumOff val="5000"/>
                            </a:schemeClr>
                          </a:solidFill>
                        </a:rPr>
                        <a:t>Н </a:t>
                      </a:r>
                      <a:r>
                        <a:rPr lang="ru-RU" sz="2800" dirty="0" smtClean="0">
                          <a:solidFill>
                            <a:schemeClr val="bg1">
                              <a:lumMod val="95000"/>
                              <a:lumOff val="5000"/>
                            </a:schemeClr>
                          </a:solidFill>
                        </a:rPr>
                        <a:t>+ суффикс </a:t>
                      </a:r>
                      <a:r>
                        <a:rPr lang="ru-RU" sz="2800" b="1" dirty="0" smtClean="0">
                          <a:solidFill>
                            <a:schemeClr val="bg1">
                              <a:lumMod val="95000"/>
                              <a:lumOff val="5000"/>
                            </a:schemeClr>
                          </a:solidFill>
                        </a:rPr>
                        <a:t>Н</a:t>
                      </a:r>
                    </a:p>
                    <a:p>
                      <a:endParaRPr lang="ru-RU" sz="1400" i="1" dirty="0" smtClean="0">
                        <a:solidFill>
                          <a:schemeClr val="bg1">
                            <a:lumMod val="95000"/>
                            <a:lumOff val="5000"/>
                          </a:schemeClr>
                        </a:solidFill>
                      </a:endParaRPr>
                    </a:p>
                    <a:p>
                      <a:r>
                        <a:rPr lang="ru-RU" sz="2800" i="1" dirty="0" err="1" smtClean="0">
                          <a:solidFill>
                            <a:schemeClr val="bg1">
                              <a:lumMod val="95000"/>
                              <a:lumOff val="5000"/>
                            </a:schemeClr>
                          </a:solidFill>
                        </a:rPr>
                        <a:t>революциОННый</a:t>
                      </a:r>
                      <a:r>
                        <a:rPr lang="ru-RU" sz="2800" i="1" dirty="0" smtClean="0">
                          <a:solidFill>
                            <a:schemeClr val="bg1">
                              <a:lumMod val="95000"/>
                              <a:lumOff val="5000"/>
                            </a:schemeClr>
                          </a:solidFill>
                        </a:rPr>
                        <a:t>, </a:t>
                      </a:r>
                      <a:r>
                        <a:rPr lang="ru-RU" sz="2800" i="1" dirty="0" err="1" smtClean="0">
                          <a:solidFill>
                            <a:schemeClr val="bg1">
                              <a:lumMod val="95000"/>
                              <a:lumOff val="5000"/>
                            </a:schemeClr>
                          </a:solidFill>
                        </a:rPr>
                        <a:t>лекарствЕННый</a:t>
                      </a:r>
                      <a:r>
                        <a:rPr lang="ru-RU" sz="2800" i="1" dirty="0" smtClean="0">
                          <a:solidFill>
                            <a:schemeClr val="bg1">
                              <a:lumMod val="95000"/>
                              <a:lumOff val="5000"/>
                            </a:schemeClr>
                          </a:solidFill>
                        </a:rPr>
                        <a:t>, </a:t>
                      </a:r>
                      <a:r>
                        <a:rPr lang="ru-RU" sz="2800" i="1" dirty="0" err="1" smtClean="0">
                          <a:solidFill>
                            <a:schemeClr val="bg1">
                              <a:lumMod val="95000"/>
                              <a:lumOff val="5000"/>
                            </a:schemeClr>
                          </a:solidFill>
                        </a:rPr>
                        <a:t>лимоННый</a:t>
                      </a:r>
                      <a:endParaRPr lang="ru-RU" sz="2800" i="1" dirty="0" smtClean="0">
                        <a:solidFill>
                          <a:schemeClr val="bg1">
                            <a:lumMod val="95000"/>
                            <a:lumOff val="5000"/>
                          </a:schemeClr>
                        </a:solidFill>
                      </a:endParaRPr>
                    </a:p>
                    <a:p>
                      <a:r>
                        <a:rPr lang="ru-RU" sz="2800" i="1" dirty="0" err="1" smtClean="0">
                          <a:solidFill>
                            <a:schemeClr val="bg1">
                              <a:lumMod val="95000"/>
                              <a:lumOff val="5000"/>
                            </a:schemeClr>
                          </a:solidFill>
                        </a:rPr>
                        <a:t>овчиННый</a:t>
                      </a:r>
                      <a:endParaRPr lang="ru-RU" sz="2800" i="1" dirty="0" smtClean="0">
                        <a:solidFill>
                          <a:schemeClr val="bg1">
                            <a:lumMod val="95000"/>
                            <a:lumOff val="5000"/>
                          </a:schemeClr>
                        </a:solidFill>
                      </a:endParaRPr>
                    </a:p>
                    <a:p>
                      <a:r>
                        <a:rPr lang="ru-RU" sz="2800" i="1" dirty="0" err="1" smtClean="0">
                          <a:solidFill>
                            <a:schemeClr val="bg1">
                              <a:lumMod val="95000"/>
                              <a:lumOff val="5000"/>
                            </a:schemeClr>
                          </a:solidFill>
                        </a:rPr>
                        <a:t>стариННый</a:t>
                      </a:r>
                      <a:r>
                        <a:rPr lang="ru-RU" sz="2800" i="1" dirty="0" smtClean="0">
                          <a:solidFill>
                            <a:schemeClr val="bg1">
                              <a:lumMod val="95000"/>
                              <a:lumOff val="5000"/>
                            </a:schemeClr>
                          </a:solidFill>
                        </a:rPr>
                        <a:t> </a:t>
                      </a:r>
                      <a:endParaRPr lang="ru-RU" sz="2800" dirty="0"/>
                    </a:p>
                  </a:txBody>
                  <a:tcPr>
                    <a:solidFill>
                      <a:schemeClr val="tx1">
                        <a:alpha val="72000"/>
                      </a:schemeClr>
                    </a:solidFill>
                  </a:tcPr>
                </a:tc>
                <a:extLst>
                  <a:ext uri="{0D108BD9-81ED-4DB2-BD59-A6C34878D82A}">
                    <a16:rowId xmlns:a16="http://schemas.microsoft.com/office/drawing/2014/main" xmlns="" val="10000"/>
                  </a:ext>
                </a:extLst>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18654"/>
            <a:ext cx="8712968" cy="1282154"/>
          </a:xfrm>
        </p:spPr>
        <p:txBody>
          <a:bodyPr>
            <a:normAutofit fontScale="90000"/>
          </a:bodyPr>
          <a:lstStyle/>
          <a:p>
            <a:r>
              <a:rPr lang="ru-RU" sz="3600" dirty="0" smtClean="0">
                <a:solidFill>
                  <a:srgbClr val="002060"/>
                </a:solidFill>
                <a:latin typeface="+mn-lt"/>
              </a:rPr>
              <a:t>О-Е после шипящих и Ц в суффиксах существительных, прилагательных, наречий</a:t>
            </a:r>
            <a:r>
              <a:rPr lang="ru-RU" dirty="0" smtClean="0"/>
              <a:t/>
            </a:r>
            <a:br>
              <a:rPr lang="ru-RU" dirty="0" smtClean="0"/>
            </a:br>
            <a:endParaRPr lang="ru-RU" dirty="0"/>
          </a:p>
        </p:txBody>
      </p:sp>
      <p:graphicFrame>
        <p:nvGraphicFramePr>
          <p:cNvPr id="5" name="Таблица 4"/>
          <p:cNvGraphicFramePr>
            <a:graphicFrameLocks noGrp="1"/>
          </p:cNvGraphicFramePr>
          <p:nvPr/>
        </p:nvGraphicFramePr>
        <p:xfrm>
          <a:off x="467544" y="1844824"/>
          <a:ext cx="7704856" cy="4297288"/>
        </p:xfrm>
        <a:graphic>
          <a:graphicData uri="http://schemas.openxmlformats.org/drawingml/2006/table">
            <a:tbl>
              <a:tblPr firstRow="1" bandRow="1">
                <a:tableStyleId>{5C22544A-7EE6-4342-B048-85BDC9FD1C3A}</a:tableStyleId>
              </a:tblPr>
              <a:tblGrid>
                <a:gridCol w="3852428">
                  <a:extLst>
                    <a:ext uri="{9D8B030D-6E8A-4147-A177-3AD203B41FA5}">
                      <a16:colId xmlns:a16="http://schemas.microsoft.com/office/drawing/2014/main" xmlns="" val="20000"/>
                    </a:ext>
                  </a:extLst>
                </a:gridCol>
                <a:gridCol w="3852428">
                  <a:extLst>
                    <a:ext uri="{9D8B030D-6E8A-4147-A177-3AD203B41FA5}">
                      <a16:colId xmlns:a16="http://schemas.microsoft.com/office/drawing/2014/main" xmlns="" val="20001"/>
                    </a:ext>
                  </a:extLst>
                </a:gridCol>
              </a:tblGrid>
              <a:tr h="792088">
                <a:tc>
                  <a:txBody>
                    <a:bodyPr/>
                    <a:lstStyle/>
                    <a:p>
                      <a:pPr algn="ctr"/>
                      <a:r>
                        <a:rPr lang="ru-RU" sz="3200" b="1" dirty="0" smtClean="0">
                          <a:solidFill>
                            <a:srgbClr val="003300"/>
                          </a:solidFill>
                        </a:rPr>
                        <a:t>Под</a:t>
                      </a:r>
                      <a:r>
                        <a:rPr lang="ru-RU" sz="3200" b="1" baseline="0" dirty="0" smtClean="0">
                          <a:solidFill>
                            <a:srgbClr val="003300"/>
                          </a:solidFill>
                        </a:rPr>
                        <a:t> ударением О </a:t>
                      </a:r>
                      <a:endParaRPr lang="ru-RU" sz="3200" b="1" dirty="0">
                        <a:solidFill>
                          <a:srgbClr val="003300"/>
                        </a:solidFill>
                      </a:endParaRPr>
                    </a:p>
                  </a:txBody>
                  <a:tcPr/>
                </a:tc>
                <a:tc>
                  <a:txBody>
                    <a:bodyPr/>
                    <a:lstStyle/>
                    <a:p>
                      <a:pPr algn="ctr"/>
                      <a:r>
                        <a:rPr lang="ru-RU" sz="3200" b="1" dirty="0" smtClean="0">
                          <a:solidFill>
                            <a:srgbClr val="003300"/>
                          </a:solidFill>
                        </a:rPr>
                        <a:t>Без ударения Е</a:t>
                      </a:r>
                      <a:endParaRPr lang="ru-RU" sz="3200" b="1" dirty="0">
                        <a:solidFill>
                          <a:srgbClr val="003300"/>
                        </a:solidFill>
                      </a:endParaRPr>
                    </a:p>
                  </a:txBody>
                  <a:tcPr/>
                </a:tc>
                <a:extLst>
                  <a:ext uri="{0D108BD9-81ED-4DB2-BD59-A6C34878D82A}">
                    <a16:rowId xmlns:a16="http://schemas.microsoft.com/office/drawing/2014/main" xmlns="" val="10000"/>
                  </a:ext>
                </a:extLst>
              </a:tr>
              <a:tr h="1026695">
                <a:tc>
                  <a:txBody>
                    <a:bodyPr/>
                    <a:lstStyle/>
                    <a:p>
                      <a:r>
                        <a:rPr lang="ru-RU" sz="3200" b="1" dirty="0" err="1" smtClean="0"/>
                        <a:t>реч</a:t>
                      </a:r>
                      <a:r>
                        <a:rPr lang="ru-RU" sz="3200" b="1" u="sng" dirty="0" err="1" smtClean="0"/>
                        <a:t>о́</a:t>
                      </a:r>
                      <a:r>
                        <a:rPr lang="ru-RU" sz="3200" b="1" dirty="0" err="1" smtClean="0"/>
                        <a:t>нка</a:t>
                      </a:r>
                      <a:endParaRPr lang="ru-RU" sz="3200" b="1" dirty="0" smtClean="0"/>
                    </a:p>
                    <a:p>
                      <a:r>
                        <a:rPr lang="ru-RU" sz="3200" b="1" dirty="0" err="1" smtClean="0"/>
                        <a:t>девч</a:t>
                      </a:r>
                      <a:r>
                        <a:rPr lang="ru-RU" sz="3200" b="1" u="sng" dirty="0" err="1" smtClean="0"/>
                        <a:t>о́</a:t>
                      </a:r>
                      <a:r>
                        <a:rPr lang="ru-RU" sz="3200" b="1" dirty="0" err="1" smtClean="0"/>
                        <a:t>нка</a:t>
                      </a:r>
                      <a:endParaRPr lang="ru-RU" sz="3200" b="1" dirty="0" smtClean="0"/>
                    </a:p>
                    <a:p>
                      <a:r>
                        <a:rPr lang="ru-RU" sz="3200" b="1" dirty="0" err="1" smtClean="0"/>
                        <a:t>пунц</a:t>
                      </a:r>
                      <a:r>
                        <a:rPr lang="ru-RU" sz="3200" b="1" u="sng" dirty="0" err="1" smtClean="0"/>
                        <a:t>о́</a:t>
                      </a:r>
                      <a:r>
                        <a:rPr lang="ru-RU" sz="3200" b="1" dirty="0" err="1" smtClean="0"/>
                        <a:t>вый</a:t>
                      </a:r>
                      <a:r>
                        <a:rPr lang="ru-RU" sz="3200" b="1" dirty="0" smtClean="0"/>
                        <a:t> </a:t>
                      </a:r>
                    </a:p>
                    <a:p>
                      <a:r>
                        <a:rPr lang="ru-RU" sz="3200" b="1" dirty="0" err="1" smtClean="0"/>
                        <a:t>дворц</a:t>
                      </a:r>
                      <a:r>
                        <a:rPr lang="ru-RU" sz="3200" b="1" u="sng" dirty="0" err="1" smtClean="0"/>
                        <a:t>о́</a:t>
                      </a:r>
                      <a:r>
                        <a:rPr lang="ru-RU" sz="3200" b="1" dirty="0" err="1" smtClean="0"/>
                        <a:t>вый</a:t>
                      </a:r>
                      <a:r>
                        <a:rPr lang="ru-RU" sz="3200" b="1" dirty="0" smtClean="0"/>
                        <a:t> </a:t>
                      </a:r>
                    </a:p>
                    <a:p>
                      <a:r>
                        <a:rPr lang="ru-RU" sz="3200" b="1" dirty="0" smtClean="0"/>
                        <a:t>горяч</a:t>
                      </a:r>
                      <a:r>
                        <a:rPr lang="ru-RU" sz="3200" b="1" u="sng" dirty="0" smtClean="0"/>
                        <a:t>о́ </a:t>
                      </a:r>
                    </a:p>
                    <a:p>
                      <a:r>
                        <a:rPr lang="ru-RU" sz="3200" b="1" dirty="0" smtClean="0"/>
                        <a:t>свеж</a:t>
                      </a:r>
                      <a:r>
                        <a:rPr lang="ru-RU" sz="3200" b="1" u="sng" dirty="0" smtClean="0"/>
                        <a:t>о́ </a:t>
                      </a:r>
                    </a:p>
                    <a:p>
                      <a:endParaRPr lang="ru-RU" sz="3200" b="1" dirty="0"/>
                    </a:p>
                  </a:txBody>
                  <a:tcPr/>
                </a:tc>
                <a:tc>
                  <a:txBody>
                    <a:bodyPr/>
                    <a:lstStyle/>
                    <a:p>
                      <a:r>
                        <a:rPr lang="ru-RU" sz="3200" b="1" dirty="0" err="1" smtClean="0"/>
                        <a:t>ре́ч</a:t>
                      </a:r>
                      <a:r>
                        <a:rPr lang="ru-RU" sz="3200" b="1" u="sng" dirty="0" err="1" smtClean="0"/>
                        <a:t>е</a:t>
                      </a:r>
                      <a:r>
                        <a:rPr lang="ru-RU" sz="3200" b="1" dirty="0" err="1" smtClean="0"/>
                        <a:t>нька</a:t>
                      </a:r>
                      <a:endParaRPr lang="ru-RU" sz="3200" b="1" dirty="0" smtClean="0"/>
                    </a:p>
                    <a:p>
                      <a:r>
                        <a:rPr lang="ru-RU" sz="3200" b="1" dirty="0" err="1" smtClean="0"/>
                        <a:t>ру́ч</a:t>
                      </a:r>
                      <a:r>
                        <a:rPr lang="ru-RU" sz="3200" b="1" u="sng" dirty="0" err="1" smtClean="0"/>
                        <a:t>е</a:t>
                      </a:r>
                      <a:r>
                        <a:rPr lang="ru-RU" sz="3200" b="1" dirty="0" err="1" smtClean="0"/>
                        <a:t>нька</a:t>
                      </a:r>
                      <a:endParaRPr lang="ru-RU" sz="3200" b="1" dirty="0" smtClean="0"/>
                    </a:p>
                    <a:p>
                      <a:r>
                        <a:rPr lang="ru-RU" sz="3200" b="1" dirty="0" err="1" smtClean="0"/>
                        <a:t>лиц</a:t>
                      </a:r>
                      <a:r>
                        <a:rPr lang="ru-RU" sz="3200" b="1" u="sng" dirty="0" err="1" smtClean="0"/>
                        <a:t>е</a:t>
                      </a:r>
                      <a:r>
                        <a:rPr lang="ru-RU" sz="3200" b="1" dirty="0" err="1" smtClean="0"/>
                        <a:t>во́й</a:t>
                      </a:r>
                      <a:endParaRPr lang="ru-RU" sz="3200" b="1" dirty="0" smtClean="0"/>
                    </a:p>
                    <a:p>
                      <a:r>
                        <a:rPr lang="ru-RU" sz="3200" b="1" dirty="0" err="1" smtClean="0"/>
                        <a:t>кольц</a:t>
                      </a:r>
                      <a:r>
                        <a:rPr lang="ru-RU" sz="3200" b="1" u="sng" dirty="0" err="1" smtClean="0"/>
                        <a:t>е</a:t>
                      </a:r>
                      <a:r>
                        <a:rPr lang="ru-RU" sz="3200" b="1" dirty="0" err="1" smtClean="0"/>
                        <a:t>во́й</a:t>
                      </a:r>
                      <a:r>
                        <a:rPr lang="ru-RU" sz="3200" b="1" dirty="0" smtClean="0"/>
                        <a:t> </a:t>
                      </a:r>
                    </a:p>
                    <a:p>
                      <a:r>
                        <a:rPr lang="ru-RU" sz="3200" b="1" dirty="0" err="1" smtClean="0"/>
                        <a:t>певу́ч</a:t>
                      </a:r>
                      <a:r>
                        <a:rPr lang="ru-RU" sz="3200" b="1" u="sng" dirty="0" err="1" smtClean="0"/>
                        <a:t>е</a:t>
                      </a:r>
                      <a:endParaRPr lang="ru-RU" sz="3200" b="1" u="sng" dirty="0" smtClean="0"/>
                    </a:p>
                    <a:p>
                      <a:r>
                        <a:rPr lang="ru-RU" sz="3200" b="1" dirty="0" err="1" smtClean="0"/>
                        <a:t>паху́ч</a:t>
                      </a:r>
                      <a:r>
                        <a:rPr lang="ru-RU" sz="3200" b="1" u="sng" dirty="0" err="1" smtClean="0"/>
                        <a:t>е</a:t>
                      </a:r>
                      <a:r>
                        <a:rPr lang="ru-RU" sz="3200" b="1" u="sng" dirty="0" smtClean="0"/>
                        <a:t> </a:t>
                      </a:r>
                    </a:p>
                    <a:p>
                      <a:endParaRPr lang="ru-RU" sz="3200" b="1" dirty="0"/>
                    </a:p>
                  </a:txBody>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052736"/>
            <a:ext cx="8062912" cy="5328592"/>
          </a:xfrm>
        </p:spPr>
        <p:style>
          <a:lnRef idx="1">
            <a:schemeClr val="accent2"/>
          </a:lnRef>
          <a:fillRef idx="2">
            <a:schemeClr val="accent2"/>
          </a:fillRef>
          <a:effectRef idx="1">
            <a:schemeClr val="accent2"/>
          </a:effectRef>
          <a:fontRef idx="minor">
            <a:schemeClr val="dk1"/>
          </a:fontRef>
        </p:style>
        <p:txBody>
          <a:bodyPr>
            <a:noAutofit/>
          </a:bodyPr>
          <a:lstStyle/>
          <a:p>
            <a:r>
              <a:rPr lang="ru-RU" sz="4500" b="1" dirty="0" smtClean="0">
                <a:solidFill>
                  <a:schemeClr val="accent6"/>
                </a:solidFill>
                <a:effectLst>
                  <a:outerShdw blurRad="38100" dist="38100" dir="2700000" algn="tl">
                    <a:srgbClr val="000000">
                      <a:alpha val="43137"/>
                    </a:srgbClr>
                  </a:outerShdw>
                </a:effectLst>
                <a:latin typeface="+mn-lt"/>
              </a:rPr>
              <a:t/>
            </a:r>
            <a:br>
              <a:rPr lang="ru-RU" sz="4500" b="1" dirty="0" smtClean="0">
                <a:solidFill>
                  <a:schemeClr val="accent6"/>
                </a:solidFill>
                <a:effectLst>
                  <a:outerShdw blurRad="38100" dist="38100" dir="2700000" algn="tl">
                    <a:srgbClr val="000000">
                      <a:alpha val="43137"/>
                    </a:srgbClr>
                  </a:outerShdw>
                </a:effectLst>
                <a:latin typeface="+mn-lt"/>
              </a:rPr>
            </a:br>
            <a:r>
              <a:rPr lang="ru-RU" sz="4500" b="1" dirty="0" smtClean="0">
                <a:solidFill>
                  <a:schemeClr val="accent6"/>
                </a:solidFill>
                <a:effectLst>
                  <a:outerShdw blurRad="38100" dist="38100" dir="2700000" algn="tl">
                    <a:srgbClr val="000000">
                      <a:alpha val="43137"/>
                    </a:srgbClr>
                  </a:outerShdw>
                </a:effectLst>
                <a:latin typeface="+mn-lt"/>
              </a:rPr>
              <a:t> </a:t>
            </a:r>
            <a:r>
              <a:rPr lang="ru-RU" sz="4500" u="sng" dirty="0" smtClean="0">
                <a:solidFill>
                  <a:srgbClr val="002060"/>
                </a:solidFill>
                <a:effectLst>
                  <a:outerShdw blurRad="38100" dist="38100" dir="2700000" algn="tl">
                    <a:srgbClr val="000000">
                      <a:alpha val="43137"/>
                    </a:srgbClr>
                  </a:outerShdw>
                </a:effectLst>
                <a:latin typeface="+mn-lt"/>
              </a:rPr>
              <a:t>Задание 5. </a:t>
            </a:r>
            <a:br>
              <a:rPr lang="ru-RU" sz="4500" u="sng" dirty="0" smtClean="0">
                <a:solidFill>
                  <a:srgbClr val="002060"/>
                </a:solidFill>
                <a:effectLst>
                  <a:outerShdw blurRad="38100" dist="38100" dir="2700000" algn="tl">
                    <a:srgbClr val="000000">
                      <a:alpha val="43137"/>
                    </a:srgbClr>
                  </a:outerShdw>
                </a:effectLst>
                <a:latin typeface="+mn-lt"/>
              </a:rPr>
            </a:br>
            <a:r>
              <a:rPr lang="ru-RU" sz="4500" dirty="0" smtClean="0">
                <a:solidFill>
                  <a:srgbClr val="002060"/>
                </a:solidFill>
                <a:effectLst>
                  <a:outerShdw blurRad="38100" dist="38100" dir="2700000" algn="tl">
                    <a:srgbClr val="000000">
                      <a:alpha val="43137"/>
                    </a:srgbClr>
                  </a:outerShdw>
                </a:effectLst>
                <a:latin typeface="+mn-lt"/>
              </a:rPr>
              <a:t/>
            </a:r>
            <a:br>
              <a:rPr lang="ru-RU" sz="4500" dirty="0" smtClean="0">
                <a:solidFill>
                  <a:srgbClr val="002060"/>
                </a:solidFill>
                <a:effectLst>
                  <a:outerShdw blurRad="38100" dist="38100" dir="2700000" algn="tl">
                    <a:srgbClr val="000000">
                      <a:alpha val="43137"/>
                    </a:srgbClr>
                  </a:outerShdw>
                </a:effectLst>
                <a:latin typeface="+mn-lt"/>
              </a:rPr>
            </a:br>
            <a:r>
              <a:rPr lang="ru-RU" sz="4500" dirty="0" smtClean="0">
                <a:solidFill>
                  <a:srgbClr val="002060"/>
                </a:solidFill>
                <a:effectLst>
                  <a:outerShdw blurRad="38100" dist="38100" dir="2700000" algn="tl">
                    <a:srgbClr val="000000">
                      <a:alpha val="43137"/>
                    </a:srgbClr>
                  </a:outerShdw>
                </a:effectLst>
                <a:latin typeface="+mn-lt"/>
              </a:rPr>
              <a:t>Правописание суффиксов. </a:t>
            </a:r>
            <a:br>
              <a:rPr lang="ru-RU" sz="4500" dirty="0" smtClean="0">
                <a:solidFill>
                  <a:srgbClr val="002060"/>
                </a:solidFill>
                <a:effectLst>
                  <a:outerShdw blurRad="38100" dist="38100" dir="2700000" algn="tl">
                    <a:srgbClr val="000000">
                      <a:alpha val="43137"/>
                    </a:srgbClr>
                  </a:outerShdw>
                </a:effectLst>
                <a:latin typeface="+mn-lt"/>
              </a:rPr>
            </a:br>
            <a:r>
              <a:rPr lang="ru-RU" sz="4500" dirty="0" smtClean="0">
                <a:solidFill>
                  <a:srgbClr val="002060"/>
                </a:solidFill>
                <a:effectLst>
                  <a:outerShdw blurRad="38100" dist="38100" dir="2700000" algn="tl">
                    <a:srgbClr val="000000">
                      <a:alpha val="43137"/>
                    </a:srgbClr>
                  </a:outerShdw>
                </a:effectLst>
                <a:latin typeface="+mn-lt"/>
              </a:rPr>
              <a:t/>
            </a:r>
            <a:br>
              <a:rPr lang="ru-RU" sz="4500" dirty="0" smtClean="0">
                <a:solidFill>
                  <a:srgbClr val="002060"/>
                </a:solidFill>
                <a:effectLst>
                  <a:outerShdw blurRad="38100" dist="38100" dir="2700000" algn="tl">
                    <a:srgbClr val="000000">
                      <a:alpha val="43137"/>
                    </a:srgbClr>
                  </a:outerShdw>
                </a:effectLst>
                <a:latin typeface="+mn-lt"/>
              </a:rPr>
            </a:br>
            <a:r>
              <a:rPr lang="ru-RU" sz="4500" dirty="0" smtClean="0">
                <a:solidFill>
                  <a:srgbClr val="002060"/>
                </a:solidFill>
                <a:effectLst>
                  <a:outerShdw blurRad="38100" dist="38100" dir="2700000" algn="tl">
                    <a:srgbClr val="000000">
                      <a:alpha val="43137"/>
                    </a:srgbClr>
                  </a:outerShdw>
                </a:effectLst>
                <a:latin typeface="+mn-lt"/>
              </a:rPr>
              <a:t>ПРАКТИКУМ.</a:t>
            </a:r>
            <a:br>
              <a:rPr lang="ru-RU" sz="4500" dirty="0" smtClean="0">
                <a:solidFill>
                  <a:srgbClr val="002060"/>
                </a:solidFill>
                <a:effectLst>
                  <a:outerShdw blurRad="38100" dist="38100" dir="2700000" algn="tl">
                    <a:srgbClr val="000000">
                      <a:alpha val="43137"/>
                    </a:srgbClr>
                  </a:outerShdw>
                </a:effectLst>
                <a:latin typeface="+mn-lt"/>
              </a:rPr>
            </a:br>
            <a:endParaRPr lang="ru-RU" sz="4500" dirty="0">
              <a:solidFill>
                <a:srgbClr val="002060"/>
              </a:solidFill>
              <a:effectLst>
                <a:outerShdw blurRad="38100" dist="38100" dir="2700000" algn="tl">
                  <a:srgbClr val="000000">
                    <a:alpha val="43137"/>
                  </a:srgbClr>
                </a:outerShdw>
              </a:effectLst>
              <a:latin typeface="+mn-l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a:spLocks noChangeArrowheads="1"/>
          </p:cNvSpPr>
          <p:nvPr/>
        </p:nvSpPr>
        <p:spPr bwMode="auto">
          <a:xfrm>
            <a:off x="323528" y="333375"/>
            <a:ext cx="8496944" cy="6309420"/>
          </a:xfrm>
          <a:prstGeom prst="rect">
            <a:avLst/>
          </a:prstGeom>
          <a:solidFill>
            <a:schemeClr val="tx1">
              <a:alpha val="58000"/>
            </a:schemeClr>
          </a:solidFill>
          <a:ln w="9525">
            <a:noFill/>
            <a:miter lim="800000"/>
            <a:headEnd/>
            <a:tailEnd/>
          </a:ln>
        </p:spPr>
        <p:txBody>
          <a:bodyPr wrap="square">
            <a:spAutoFit/>
          </a:bodyPr>
          <a:lstStyle/>
          <a:p>
            <a:pPr algn="just"/>
            <a:r>
              <a:rPr lang="ru-RU" sz="2600" i="1" dirty="0">
                <a:solidFill>
                  <a:schemeClr val="bg1"/>
                </a:solidFill>
              </a:rPr>
              <a:t>Из предложений 14–16 выпишите слово, в котором правописание </a:t>
            </a:r>
            <a:r>
              <a:rPr lang="ru-RU" sz="2600" b="1" i="1" dirty="0" smtClean="0">
                <a:solidFill>
                  <a:schemeClr val="bg1"/>
                </a:solidFill>
              </a:rPr>
              <a:t>суффикса </a:t>
            </a:r>
            <a:r>
              <a:rPr lang="ru-RU" sz="2600" i="1" dirty="0" smtClean="0">
                <a:solidFill>
                  <a:schemeClr val="bg1"/>
                </a:solidFill>
              </a:rPr>
              <a:t>является </a:t>
            </a:r>
            <a:r>
              <a:rPr lang="ru-RU" sz="2600" i="1" dirty="0">
                <a:solidFill>
                  <a:schemeClr val="bg1"/>
                </a:solidFill>
              </a:rPr>
              <a:t>исключением из правила.</a:t>
            </a:r>
          </a:p>
          <a:p>
            <a:endParaRPr lang="ru-RU" sz="3200" dirty="0">
              <a:solidFill>
                <a:schemeClr val="bg1"/>
              </a:solidFill>
            </a:endParaRPr>
          </a:p>
          <a:p>
            <a:pPr algn="just"/>
            <a:r>
              <a:rPr lang="ru-RU" sz="3200" dirty="0">
                <a:solidFill>
                  <a:schemeClr val="bg1"/>
                </a:solidFill>
              </a:rPr>
              <a:t>– (14)Правильно, это копии, потому что настоящими письмами я очень</a:t>
            </a:r>
          </a:p>
          <a:p>
            <a:pPr algn="just"/>
            <a:r>
              <a:rPr lang="ru-RU" sz="3200" dirty="0">
                <a:solidFill>
                  <a:schemeClr val="bg1"/>
                </a:solidFill>
              </a:rPr>
              <a:t>дорожу, – пояснила Анна Федотовна, хотя ей не очень-то понравился тон. –</a:t>
            </a:r>
          </a:p>
          <a:p>
            <a:pPr algn="just"/>
            <a:r>
              <a:rPr lang="ru-RU" sz="3200" dirty="0">
                <a:solidFill>
                  <a:schemeClr val="bg1"/>
                </a:solidFill>
              </a:rPr>
              <a:t>(15)Откройте верхний ящик комода. (16)Достаньте деревянную шкатулку</a:t>
            </a:r>
          </a:p>
          <a:p>
            <a:pPr algn="just"/>
            <a:r>
              <a:rPr lang="ru-RU" sz="3200" dirty="0">
                <a:solidFill>
                  <a:schemeClr val="bg1"/>
                </a:solidFill>
              </a:rPr>
              <a:t>и передайте её мне</a:t>
            </a:r>
            <a:r>
              <a:rPr lang="ru-RU" dirty="0">
                <a:solidFill>
                  <a:schemeClr val="bg1"/>
                </a:solidFill>
              </a:rPr>
              <a:t>.</a:t>
            </a:r>
          </a:p>
          <a:p>
            <a:pPr algn="ctr"/>
            <a:endParaRPr lang="ru-RU" sz="2400" b="1" dirty="0"/>
          </a:p>
          <a:p>
            <a:pPr algn="r"/>
            <a:r>
              <a:rPr lang="ru-RU" sz="3200" b="1" dirty="0" smtClean="0">
                <a:solidFill>
                  <a:schemeClr val="bg1"/>
                </a:solidFill>
              </a:rPr>
              <a:t>дерев</a:t>
            </a:r>
            <a:r>
              <a:rPr lang="ru-RU" sz="3200" b="1" u="sng" dirty="0" smtClean="0">
                <a:solidFill>
                  <a:schemeClr val="bg1"/>
                </a:solidFill>
              </a:rPr>
              <a:t>янн</a:t>
            </a:r>
            <a:r>
              <a:rPr lang="ru-RU" sz="3200" b="1" dirty="0" smtClean="0">
                <a:solidFill>
                  <a:schemeClr val="bg1"/>
                </a:solidFill>
              </a:rPr>
              <a:t>ую</a:t>
            </a:r>
            <a:endParaRPr lang="ru-RU" sz="2400" dirty="0">
              <a:solidFill>
                <a:schemeClr val="bg1"/>
              </a:solidFill>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animEffect transition="in" filter="blinds(horizontal)">
                                      <p:cBhvr>
                                        <p:cTn id="7"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a:xfrm>
            <a:off x="446088" y="215900"/>
            <a:ext cx="8229600" cy="1557338"/>
          </a:xfrm>
        </p:spPr>
        <p:txBody>
          <a:bodyPr>
            <a:normAutofit fontScale="90000"/>
          </a:bodyPr>
          <a:lstStyle/>
          <a:p>
            <a:pPr eaLnBrk="1" hangingPunct="1"/>
            <a:r>
              <a:rPr lang="ru-RU" sz="2000" dirty="0" smtClean="0">
                <a:solidFill>
                  <a:schemeClr val="bg1"/>
                </a:solidFill>
                <a:effectLst/>
                <a:latin typeface="+mn-lt"/>
              </a:rPr>
              <a:t/>
            </a:r>
            <a:br>
              <a:rPr lang="ru-RU" sz="2000" dirty="0" smtClean="0">
                <a:solidFill>
                  <a:schemeClr val="bg1"/>
                </a:solidFill>
                <a:effectLst/>
                <a:latin typeface="+mn-lt"/>
              </a:rPr>
            </a:br>
            <a:r>
              <a:rPr lang="ru-RU" sz="2000" dirty="0" smtClean="0">
                <a:solidFill>
                  <a:schemeClr val="bg1"/>
                </a:solidFill>
                <a:effectLst/>
                <a:latin typeface="+mn-lt"/>
              </a:rPr>
              <a:t/>
            </a:r>
            <a:br>
              <a:rPr lang="ru-RU" sz="2000" dirty="0" smtClean="0">
                <a:solidFill>
                  <a:schemeClr val="bg1"/>
                </a:solidFill>
                <a:effectLst/>
                <a:latin typeface="+mn-lt"/>
              </a:rPr>
            </a:br>
            <a:r>
              <a:rPr lang="ru-RU" sz="2900" b="0" i="1" dirty="0" smtClean="0">
                <a:solidFill>
                  <a:schemeClr val="bg1"/>
                </a:solidFill>
                <a:effectLst/>
                <a:latin typeface="+mn-lt"/>
              </a:rPr>
              <a:t/>
            </a:r>
            <a:br>
              <a:rPr lang="ru-RU" sz="2900" b="0" i="1" dirty="0" smtClean="0">
                <a:solidFill>
                  <a:schemeClr val="bg1"/>
                </a:solidFill>
                <a:effectLst/>
                <a:latin typeface="+mn-lt"/>
              </a:rPr>
            </a:br>
            <a:endParaRPr lang="ru-RU" sz="2900" b="0" i="1" dirty="0" smtClean="0">
              <a:solidFill>
                <a:schemeClr val="bg1"/>
              </a:solidFill>
              <a:effectLst/>
              <a:latin typeface="+mn-lt"/>
            </a:endParaRPr>
          </a:p>
        </p:txBody>
      </p:sp>
      <p:sp>
        <p:nvSpPr>
          <p:cNvPr id="4099" name="Содержимое 2"/>
          <p:cNvSpPr>
            <a:spLocks noGrp="1"/>
          </p:cNvSpPr>
          <p:nvPr>
            <p:ph idx="1"/>
          </p:nvPr>
        </p:nvSpPr>
        <p:spPr>
          <a:xfrm>
            <a:off x="323528" y="476672"/>
            <a:ext cx="8496944" cy="5966717"/>
          </a:xfrm>
          <a:solidFill>
            <a:schemeClr val="lt1">
              <a:alpha val="57000"/>
            </a:schemeClr>
          </a:solidFill>
        </p:spPr>
        <p:style>
          <a:lnRef idx="2">
            <a:schemeClr val="accent2"/>
          </a:lnRef>
          <a:fillRef idx="1">
            <a:schemeClr val="lt1"/>
          </a:fillRef>
          <a:effectRef idx="0">
            <a:schemeClr val="accent2"/>
          </a:effectRef>
          <a:fontRef idx="minor">
            <a:schemeClr val="dk1"/>
          </a:fontRef>
        </p:style>
        <p:txBody>
          <a:bodyPr>
            <a:normAutofit/>
          </a:bodyPr>
          <a:lstStyle/>
          <a:p>
            <a:pPr>
              <a:buNone/>
            </a:pPr>
            <a:r>
              <a:rPr lang="ru-RU" i="1" dirty="0" smtClean="0">
                <a:solidFill>
                  <a:schemeClr val="bg1"/>
                </a:solidFill>
              </a:rPr>
              <a:t>     Из предложений выпишите слово, в котором правописание </a:t>
            </a:r>
            <a:r>
              <a:rPr lang="ru-RU" b="1" i="1" dirty="0" smtClean="0">
                <a:solidFill>
                  <a:schemeClr val="bg1"/>
                </a:solidFill>
              </a:rPr>
              <a:t>НН </a:t>
            </a:r>
            <a:r>
              <a:rPr lang="ru-RU" i="1" dirty="0" smtClean="0">
                <a:solidFill>
                  <a:schemeClr val="bg1"/>
                </a:solidFill>
              </a:rPr>
              <a:t>определяется правилом: «в прилагательных , образованных с помощью суффиксов  -Н от существительных с основой на  -Н, пишется НН» </a:t>
            </a:r>
          </a:p>
          <a:p>
            <a:pPr>
              <a:buNone/>
            </a:pPr>
            <a:r>
              <a:rPr lang="ru-RU" dirty="0" smtClean="0">
                <a:solidFill>
                  <a:schemeClr val="bg1"/>
                </a:solidFill>
              </a:rPr>
              <a:t>1. Тишина кроткого весеннего вечера стояла в поле, на деревьях кричали сонные грачи.</a:t>
            </a:r>
          </a:p>
          <a:p>
            <a:pPr eaLnBrk="1" hangingPunct="1">
              <a:buFont typeface="Arial" charset="0"/>
              <a:buNone/>
            </a:pPr>
            <a:r>
              <a:rPr lang="ru-RU" dirty="0" smtClean="0">
                <a:solidFill>
                  <a:schemeClr val="bg1"/>
                </a:solidFill>
              </a:rPr>
              <a:t>2. Мимо нас проходили многочисленные машины с техникой.</a:t>
            </a:r>
          </a:p>
          <a:p>
            <a:pPr eaLnBrk="1" hangingPunct="1">
              <a:buFont typeface="Arial" charset="0"/>
              <a:buNone/>
            </a:pPr>
            <a:r>
              <a:rPr lang="ru-RU" dirty="0" smtClean="0">
                <a:solidFill>
                  <a:schemeClr val="bg1"/>
                </a:solidFill>
              </a:rPr>
              <a:t>3. Плещет рдяный мак заката на озерное стекло.</a:t>
            </a:r>
          </a:p>
          <a:p>
            <a:pPr eaLnBrk="1" hangingPunct="1">
              <a:buFont typeface="Arial" charset="0"/>
              <a:buNone/>
            </a:pPr>
            <a:r>
              <a:rPr lang="ru-RU" dirty="0" smtClean="0">
                <a:solidFill>
                  <a:schemeClr val="bg1"/>
                </a:solidFill>
              </a:rPr>
              <a:t>4. Я шаг за шагом  обследовал песчаную отмель.</a:t>
            </a:r>
          </a:p>
          <a:p>
            <a:pPr algn="r" eaLnBrk="1" hangingPunct="1">
              <a:buFont typeface="Arial" charset="0"/>
              <a:buNone/>
            </a:pPr>
            <a:r>
              <a:rPr lang="ru-RU" b="1" dirty="0" smtClean="0">
                <a:solidFill>
                  <a:schemeClr val="bg1"/>
                </a:solidFill>
              </a:rPr>
              <a:t>весен</a:t>
            </a:r>
            <a:r>
              <a:rPr lang="ru-RU" b="1" u="sng" dirty="0" smtClean="0">
                <a:solidFill>
                  <a:schemeClr val="bg1"/>
                </a:solidFill>
              </a:rPr>
              <a:t>н</a:t>
            </a:r>
            <a:r>
              <a:rPr lang="ru-RU" b="1" dirty="0" smtClean="0">
                <a:solidFill>
                  <a:schemeClr val="bg1"/>
                </a:solidFill>
              </a:rPr>
              <a:t>его</a:t>
            </a:r>
          </a:p>
          <a:p>
            <a:pPr eaLnBrk="1" hangingPunct="1">
              <a:buFont typeface="Arial" charset="0"/>
              <a:buNone/>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099">
                                            <p:txEl>
                                              <p:pRg st="5" end="5"/>
                                            </p:txEl>
                                          </p:spTgt>
                                        </p:tgtEl>
                                        <p:attrNameLst>
                                          <p:attrName>style.visibility</p:attrName>
                                        </p:attrNameLst>
                                      </p:cBhvr>
                                      <p:to>
                                        <p:strVal val="visible"/>
                                      </p:to>
                                    </p:set>
                                    <p:animEffect transition="in" filter="box(in)">
                                      <p:cBhvr>
                                        <p:cTn id="7"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2"/>
          <p:cNvSpPr txBox="1">
            <a:spLocks/>
          </p:cNvSpPr>
          <p:nvPr/>
        </p:nvSpPr>
        <p:spPr>
          <a:xfrm>
            <a:off x="457200" y="260350"/>
            <a:ext cx="8229600" cy="6337002"/>
          </a:xfrm>
          <a:prstGeom prst="rect">
            <a:avLst/>
          </a:prstGeom>
          <a:solidFill>
            <a:schemeClr val="lt1">
              <a:alpha val="56000"/>
            </a:schemeClr>
          </a:solidFill>
        </p:spPr>
        <p:style>
          <a:lnRef idx="2">
            <a:schemeClr val="accent2"/>
          </a:lnRef>
          <a:fillRef idx="1">
            <a:schemeClr val="lt1"/>
          </a:fillRef>
          <a:effectRef idx="0">
            <a:schemeClr val="accent2"/>
          </a:effectRef>
          <a:fontRef idx="minor">
            <a:schemeClr val="dk1"/>
          </a:fontRef>
        </p:style>
        <p:txBody>
          <a:bodyPr vert="horz">
            <a:norm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tabLst/>
              <a:defRPr/>
            </a:pPr>
            <a:r>
              <a:rPr kumimoji="0" lang="ru-RU" sz="2600" b="0" i="1" u="none" strike="noStrike" kern="1200" cap="none" spc="0" normalizeH="0" baseline="0" noProof="0" dirty="0" smtClean="0">
                <a:ln>
                  <a:noFill/>
                </a:ln>
                <a:solidFill>
                  <a:schemeClr val="bg1"/>
                </a:solidFill>
                <a:effectLst/>
                <a:uLnTx/>
                <a:uFillTx/>
                <a:latin typeface="+mn-lt"/>
                <a:ea typeface="+mn-ea"/>
                <a:cs typeface="+mn-cs"/>
              </a:rPr>
              <a:t>     Из предложений 36—46 выпишите слово, в котором правописание буквы </a:t>
            </a:r>
            <a:r>
              <a:rPr kumimoji="0" lang="ru-RU" sz="2600" b="1" i="1" u="none" strike="noStrike" kern="1200" cap="none" spc="0" normalizeH="0" baseline="0" noProof="0" dirty="0" smtClean="0">
                <a:ln>
                  <a:noFill/>
                </a:ln>
                <a:solidFill>
                  <a:schemeClr val="bg1"/>
                </a:solidFill>
                <a:effectLst/>
                <a:uLnTx/>
                <a:uFillTx/>
                <a:latin typeface="+mn-lt"/>
                <a:ea typeface="+mn-ea"/>
                <a:cs typeface="+mn-cs"/>
              </a:rPr>
              <a:t>О</a:t>
            </a:r>
            <a:r>
              <a:rPr kumimoji="0" lang="ru-RU" sz="2600" b="0" i="1" u="none" strike="noStrike" kern="1200" cap="none" spc="0" normalizeH="0" baseline="0" noProof="0" dirty="0" smtClean="0">
                <a:ln>
                  <a:noFill/>
                </a:ln>
                <a:solidFill>
                  <a:schemeClr val="bg1"/>
                </a:solidFill>
                <a:effectLst/>
                <a:uLnTx/>
                <a:uFillTx/>
                <a:latin typeface="+mn-lt"/>
                <a:ea typeface="+mn-ea"/>
                <a:cs typeface="+mn-cs"/>
              </a:rPr>
              <a:t> определяется правилом «После шипящих и Ц под ударением в суффиксах существительных, прилагательных и наречий пишется буква О».</a:t>
            </a:r>
          </a:p>
          <a:p>
            <a:pPr marL="548640" marR="0" lvl="0" indent="-411480" algn="just" defTabSz="914400" rtl="0" eaLnBrk="1" fontAlgn="auto" latinLnBrk="0" hangingPunct="1">
              <a:lnSpc>
                <a:spcPct val="100000"/>
              </a:lnSpc>
              <a:spcBef>
                <a:spcPct val="20000"/>
              </a:spcBef>
              <a:spcAft>
                <a:spcPts val="0"/>
              </a:spcAft>
              <a:buClr>
                <a:schemeClr val="tx1">
                  <a:shade val="95000"/>
                </a:schemeClr>
              </a:buClr>
              <a:buSzPct val="65000"/>
              <a:tabLst/>
              <a:defRPr/>
            </a:pPr>
            <a:r>
              <a:rPr kumimoji="0" lang="ru-RU" sz="2800" u="none" strike="noStrike" kern="1200" cap="none" spc="0" normalizeH="0" baseline="0" noProof="0" dirty="0" smtClean="0">
                <a:ln>
                  <a:noFill/>
                </a:ln>
                <a:solidFill>
                  <a:schemeClr val="bg1"/>
                </a:solidFill>
                <a:effectLst/>
                <a:uLnTx/>
                <a:uFillTx/>
                <a:latin typeface="+mn-lt"/>
                <a:ea typeface="+mn-ea"/>
                <a:cs typeface="+mn-cs"/>
              </a:rPr>
              <a:t>(З6)Жаль, но остатки будут жечь, спалят. (37)А тут девчонки песни заорали. (ЗВ)Дымите кругом. (39)Посмотрели, берёзка стоит. (40)Развели огни подальше. (41)Посидели. (42) Посмотрел и. (43)Дым да грязный снег за спиной. (44)0тогрелись, пошли дальше, опять оглянулись. (45)Даже песню петь захотелось. (46)Вот и вся история.</a:t>
            </a:r>
          </a:p>
          <a:p>
            <a:pPr marL="548640" marR="0" lvl="0" indent="-411480" algn="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r>
              <a:rPr kumimoji="0" lang="ru-RU" sz="2800" b="1" i="0" u="none" strike="noStrike" kern="1200" cap="none" spc="0" normalizeH="0" baseline="0" noProof="0" dirty="0" smtClean="0">
                <a:ln>
                  <a:noFill/>
                </a:ln>
                <a:solidFill>
                  <a:schemeClr val="bg1"/>
                </a:solidFill>
                <a:effectLst/>
                <a:uLnTx/>
                <a:uFillTx/>
                <a:latin typeface="+mn-lt"/>
                <a:ea typeface="+mn-ea"/>
                <a:cs typeface="+mn-cs"/>
              </a:rPr>
              <a:t>девч</a:t>
            </a:r>
            <a:r>
              <a:rPr kumimoji="0" lang="ru-RU" sz="2800" b="1" i="0" u="sng" strike="noStrike" kern="1200" cap="none" spc="0" normalizeH="0" baseline="0" noProof="0" dirty="0" smtClean="0">
                <a:ln>
                  <a:noFill/>
                </a:ln>
                <a:solidFill>
                  <a:schemeClr val="bg1"/>
                </a:solidFill>
                <a:effectLst/>
                <a:uLnTx/>
                <a:uFillTx/>
                <a:latin typeface="+mn-lt"/>
                <a:ea typeface="+mn-ea"/>
                <a:cs typeface="+mn-cs"/>
              </a:rPr>
              <a:t>онк</a:t>
            </a:r>
            <a:r>
              <a:rPr kumimoji="0" lang="ru-RU" sz="2800" b="1" i="0" u="none" strike="noStrike" kern="1200" cap="none" spc="0" normalizeH="0" baseline="0" noProof="0" dirty="0" smtClean="0">
                <a:ln>
                  <a:noFill/>
                </a:ln>
                <a:solidFill>
                  <a:schemeClr val="bg1"/>
                </a:solidFill>
                <a:effectLst/>
                <a:uLnTx/>
                <a:uFillTx/>
                <a:latin typeface="+mn-lt"/>
                <a:ea typeface="+mn-ea"/>
                <a:cs typeface="+mn-cs"/>
              </a:rPr>
              <a:t>и</a:t>
            </a:r>
          </a:p>
          <a:p>
            <a:pPr marL="548640" marR="0" lvl="0" indent="-411480" algn="ct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endParaRPr kumimoji="0" lang="ru-RU" sz="2800" b="0" i="0"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box(in)">
                                      <p:cBhvr>
                                        <p:cTn id="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457200" y="115888"/>
            <a:ext cx="8229600" cy="6553200"/>
          </a:xfrm>
          <a:prstGeom prst="rect">
            <a:avLst/>
          </a:prstGeom>
          <a:solidFill>
            <a:schemeClr val="lt1">
              <a:alpha val="55000"/>
            </a:schemeClr>
          </a:solidFill>
        </p:spPr>
        <p:style>
          <a:lnRef idx="2">
            <a:schemeClr val="accent2"/>
          </a:lnRef>
          <a:fillRef idx="1">
            <a:schemeClr val="lt1"/>
          </a:fillRef>
          <a:effectRef idx="0">
            <a:schemeClr val="accent2"/>
          </a:effectRef>
          <a:fontRef idx="minor">
            <a:schemeClr val="dk1"/>
          </a:fontRef>
        </p:style>
        <p:txBody>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600" b="0" i="1" u="none" strike="noStrike" kern="1200" cap="none" spc="0" normalizeH="0" baseline="0" noProof="0" dirty="0" smtClean="0">
                <a:ln>
                  <a:noFill/>
                </a:ln>
                <a:solidFill>
                  <a:schemeClr val="bg1"/>
                </a:solidFill>
                <a:effectLst/>
                <a:uLnTx/>
                <a:uFillTx/>
                <a:latin typeface="+mn-lt"/>
                <a:ea typeface="+mn-ea"/>
                <a:cs typeface="+mn-cs"/>
              </a:rPr>
              <a:t>Из предложения 9 выпишите </a:t>
            </a:r>
            <a:r>
              <a:rPr kumimoji="0" lang="ru-RU" sz="2600" b="1" i="1" u="none" strike="noStrike" kern="1200" cap="none" spc="0" normalizeH="0" baseline="0" noProof="0" dirty="0" smtClean="0">
                <a:ln>
                  <a:noFill/>
                </a:ln>
                <a:solidFill>
                  <a:schemeClr val="bg1"/>
                </a:solidFill>
                <a:effectLst/>
                <a:uLnTx/>
                <a:uFillTx/>
                <a:latin typeface="+mn-lt"/>
                <a:ea typeface="+mn-ea"/>
                <a:cs typeface="+mn-cs"/>
              </a:rPr>
              <a:t>слова с орфограммой: </a:t>
            </a:r>
            <a:r>
              <a:rPr kumimoji="0" lang="ru-RU" sz="2600" b="0" i="1" u="none" strike="noStrike" kern="1200" cap="none" spc="0" normalizeH="0" baseline="0" noProof="0" dirty="0" smtClean="0">
                <a:ln>
                  <a:noFill/>
                </a:ln>
                <a:solidFill>
                  <a:schemeClr val="bg1"/>
                </a:solidFill>
                <a:effectLst/>
                <a:uLnTx/>
                <a:uFillTx/>
                <a:latin typeface="+mn-lt"/>
                <a:ea typeface="+mn-ea"/>
                <a:cs typeface="+mn-cs"/>
              </a:rPr>
              <a:t>«Гласные в суффиксах действительных причастий настоящего времени».</a:t>
            </a:r>
          </a:p>
          <a:p>
            <a:pPr marL="548640" marR="0" lvl="0" indent="-411480" algn="just"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lang="ru-RU" sz="2600" i="1" dirty="0" smtClean="0">
              <a:solidFill>
                <a:schemeClr val="bg1"/>
              </a:solidFill>
            </a:endParaRPr>
          </a:p>
          <a:p>
            <a:pPr marL="548640" marR="0" lvl="0" indent="-411480" algn="just"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800" u="none" strike="noStrike" kern="1200" cap="none" spc="0" normalizeH="0" baseline="0" noProof="0" dirty="0" smtClean="0">
                <a:ln>
                  <a:noFill/>
                </a:ln>
                <a:solidFill>
                  <a:schemeClr val="bg1"/>
                </a:solidFill>
                <a:effectLst/>
                <a:uLnTx/>
                <a:uFillTx/>
                <a:latin typeface="+mn-lt"/>
                <a:ea typeface="+mn-ea"/>
                <a:cs typeface="+mn-cs"/>
              </a:rPr>
              <a:t>(9)Весь комплекс моря с его синевой, запахом, шелестением или грохотом волн, волнующей игрой красок, шуршанием гальки, с необъятным простором, с корабликами, проплывающими вдали, с чайками и облаками — все это наполнит вас, очистит, облагородит, останется навсегда, чего не произойдет, разумеется, если взглянуть и тотчас уйти или увидеть эту красоту из окна поезда.</a:t>
            </a:r>
          </a:p>
          <a:p>
            <a:pPr marL="548640" marR="0" lvl="0" indent="-411480" algn="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r>
              <a:rPr kumimoji="0" lang="ru-RU" sz="2800" b="1" i="0" u="none" strike="noStrike" kern="1200" cap="none" spc="0" normalizeH="0" baseline="0" noProof="0" dirty="0" err="1" smtClean="0">
                <a:ln>
                  <a:noFill/>
                </a:ln>
                <a:solidFill>
                  <a:schemeClr val="bg1"/>
                </a:solidFill>
                <a:effectLst/>
                <a:uLnTx/>
                <a:uFillTx/>
                <a:latin typeface="+mn-lt"/>
                <a:ea typeface="+mn-ea"/>
                <a:cs typeface="+mn-cs"/>
              </a:rPr>
              <a:t>волнуЮЩей</a:t>
            </a:r>
            <a:r>
              <a:rPr kumimoji="0" lang="ru-RU" sz="2800" b="1" i="0" u="none" strike="noStrike" kern="1200" cap="none" spc="0" normalizeH="0" baseline="0" noProof="0" dirty="0" smtClean="0">
                <a:ln>
                  <a:noFill/>
                </a:ln>
                <a:solidFill>
                  <a:schemeClr val="bg1"/>
                </a:solidFill>
                <a:effectLst/>
                <a:uLnTx/>
                <a:uFillTx/>
                <a:latin typeface="+mn-lt"/>
                <a:ea typeface="+mn-ea"/>
                <a:cs typeface="+mn-cs"/>
              </a:rPr>
              <a:t>, </a:t>
            </a:r>
            <a:r>
              <a:rPr kumimoji="0" lang="ru-RU" sz="2800" b="1" i="0" u="none" strike="noStrike" kern="1200" cap="none" spc="0" normalizeH="0" baseline="0" noProof="0" dirty="0" err="1" smtClean="0">
                <a:ln>
                  <a:noFill/>
                </a:ln>
                <a:solidFill>
                  <a:schemeClr val="bg1"/>
                </a:solidFill>
                <a:effectLst/>
                <a:uLnTx/>
                <a:uFillTx/>
                <a:latin typeface="+mn-lt"/>
                <a:ea typeface="+mn-ea"/>
                <a:cs typeface="+mn-cs"/>
              </a:rPr>
              <a:t>проплываЮЩими</a:t>
            </a:r>
            <a:endParaRPr kumimoji="0" lang="ru-RU" sz="2800" b="1" i="0"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box(in)">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468313" y="333375"/>
            <a:ext cx="8229600" cy="6191969"/>
          </a:xfrm>
          <a:prstGeom prst="rect">
            <a:avLst/>
          </a:prstGeom>
          <a:solidFill>
            <a:schemeClr val="lt1">
              <a:alpha val="58000"/>
            </a:schemeClr>
          </a:solidFill>
        </p:spPr>
        <p:style>
          <a:lnRef idx="2">
            <a:schemeClr val="accent2"/>
          </a:lnRef>
          <a:fillRef idx="1">
            <a:schemeClr val="lt1"/>
          </a:fillRef>
          <a:effectRef idx="0">
            <a:schemeClr val="accent2"/>
          </a:effectRef>
          <a:fontRef idx="minor">
            <a:schemeClr val="dk1"/>
          </a:fontRef>
        </p:style>
        <p:txBody>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r>
              <a:rPr kumimoji="0" lang="ru-RU" sz="2600" b="0" i="1" u="none" strike="noStrike" kern="1200" cap="none" spc="0" normalizeH="0" baseline="0" noProof="0" dirty="0" smtClean="0">
                <a:ln>
                  <a:noFill/>
                </a:ln>
                <a:solidFill>
                  <a:schemeClr val="bg1"/>
                </a:solidFill>
                <a:effectLst/>
                <a:uLnTx/>
                <a:uFillTx/>
                <a:latin typeface="+mn-lt"/>
                <a:ea typeface="+mn-ea"/>
                <a:cs typeface="+mn-cs"/>
              </a:rPr>
              <a:t>Из предложений 31-35 выпишите слово, в котором правописание </a:t>
            </a:r>
            <a:r>
              <a:rPr kumimoji="0" lang="ru-RU" sz="2600" b="1" i="1" u="none" strike="noStrike" kern="1200" cap="none" spc="0" normalizeH="0" baseline="0" noProof="0" dirty="0" smtClean="0">
                <a:ln>
                  <a:noFill/>
                </a:ln>
                <a:solidFill>
                  <a:schemeClr val="bg1"/>
                </a:solidFill>
                <a:effectLst/>
                <a:uLnTx/>
                <a:uFillTx/>
                <a:latin typeface="+mn-lt"/>
                <a:ea typeface="+mn-ea"/>
                <a:cs typeface="+mn-cs"/>
              </a:rPr>
              <a:t>суффикса</a:t>
            </a:r>
            <a:r>
              <a:rPr kumimoji="0" lang="ru-RU" sz="2600" b="0" i="1" u="none" strike="noStrike" kern="1200" cap="none" spc="0" normalizeH="0" baseline="0" noProof="0" dirty="0" smtClean="0">
                <a:ln>
                  <a:noFill/>
                </a:ln>
                <a:solidFill>
                  <a:schemeClr val="bg1"/>
                </a:solidFill>
                <a:effectLst/>
                <a:uLnTx/>
                <a:uFillTx/>
                <a:latin typeface="+mn-lt"/>
                <a:ea typeface="+mn-ea"/>
                <a:cs typeface="+mn-cs"/>
              </a:rPr>
              <a:t> определяется правилом: «Если при склонении существи­тельного гласная выпадает, то пишется суффикс -ЕК-»</a:t>
            </a: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endParaRPr kumimoji="0" lang="ru-RU" sz="2600" b="0" i="1"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ru-RU" sz="2800" u="none" strike="noStrike" kern="1200" cap="none" spc="0" normalizeH="0" baseline="0" noProof="0" dirty="0" smtClean="0">
                <a:ln>
                  <a:noFill/>
                </a:ln>
                <a:solidFill>
                  <a:schemeClr val="bg1"/>
                </a:solidFill>
                <a:effectLst/>
                <a:uLnTx/>
                <a:uFillTx/>
                <a:latin typeface="+mn-lt"/>
                <a:ea typeface="+mn-ea"/>
                <a:cs typeface="+mn-cs"/>
              </a:rPr>
              <a:t>(31)— Ой, у меня почти все готово...— застрекотала девчушка. (32)Маме я еще осенью купила домашние тапочки на войлоке. (33)У мамочки ноги болят от резины... (34)А там — войлок. (35)Они, конечно, немножко грубоватые, но я их облагородила: обшила голубенькой каймой, а тесьмой сделала цветочек.</a:t>
            </a:r>
          </a:p>
          <a:p>
            <a:pPr marL="548640" marR="0" lvl="0" indent="-411480" algn="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r>
              <a:rPr kumimoji="0" lang="ru-RU" sz="2800" b="1" u="none" strike="noStrike" kern="1200" cap="none" spc="0" normalizeH="0" baseline="0" noProof="0" dirty="0" err="1" smtClean="0">
                <a:ln>
                  <a:noFill/>
                </a:ln>
                <a:solidFill>
                  <a:schemeClr val="bg1"/>
                </a:solidFill>
                <a:effectLst/>
                <a:uLnTx/>
                <a:uFillTx/>
                <a:latin typeface="+mn-lt"/>
                <a:ea typeface="+mn-ea"/>
                <a:cs typeface="+mn-cs"/>
              </a:rPr>
              <a:t>цветочЕК</a:t>
            </a:r>
            <a:endParaRPr kumimoji="0" lang="ru-RU" sz="2800" b="1"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ct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endParaRPr kumimoji="0" lang="ru-RU" sz="2800" u="none" strike="noStrike" kern="1200" cap="none" spc="0" normalizeH="0" baseline="0" noProof="0" dirty="0" smtClean="0">
              <a:ln>
                <a:noFill/>
              </a:ln>
              <a:solidFill>
                <a:schemeClr val="bg1"/>
              </a:solidFill>
              <a:effectLst/>
              <a:uLnTx/>
              <a:uFillTx/>
              <a:latin typeface="+mn-lt"/>
              <a:ea typeface="+mn-ea"/>
              <a:cs typeface="+mn-cs"/>
            </a:endParaRPr>
          </a:p>
          <a:p>
            <a:pPr marL="548640" marR="0" lvl="0" indent="-411480" algn="ctr" defTabSz="914400" rtl="0" eaLnBrk="1" fontAlgn="auto" latinLnBrk="0" hangingPunct="1">
              <a:lnSpc>
                <a:spcPct val="100000"/>
              </a:lnSpc>
              <a:spcBef>
                <a:spcPct val="20000"/>
              </a:spcBef>
              <a:spcAft>
                <a:spcPts val="0"/>
              </a:spcAft>
              <a:buClr>
                <a:schemeClr val="tx1">
                  <a:shade val="95000"/>
                </a:schemeClr>
              </a:buClr>
              <a:buSzPct val="65000"/>
              <a:buFont typeface="Arial" charset="0"/>
              <a:buNone/>
              <a:tabLst/>
              <a:defRPr/>
            </a:pPr>
            <a:endParaRPr kumimoji="0" lang="ru-RU" sz="2800" b="0" i="0" u="none" strike="noStrike" kern="1200" cap="none" spc="0" normalizeH="0" baseline="0" noProof="0" dirty="0" smtClean="0">
              <a:ln>
                <a:noFill/>
              </a:ln>
              <a:solidFill>
                <a:schemeClr val="tx1"/>
              </a:solidFill>
              <a:effectLst/>
              <a:uLnTx/>
              <a:uFillTx/>
              <a:latin typeface="+mn-lt"/>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ru-RU" sz="28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box(in)">
                                      <p:cBhvr>
                                        <p:cTn id="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2060"/>
                </a:solidFill>
                <a:latin typeface="+mn-lt"/>
              </a:rPr>
              <a:t>Список использованных источников</a:t>
            </a:r>
            <a:endParaRPr lang="ru-RU" dirty="0">
              <a:solidFill>
                <a:srgbClr val="002060"/>
              </a:solidFill>
              <a:latin typeface="+mn-lt"/>
            </a:endParaRPr>
          </a:p>
        </p:txBody>
      </p:sp>
      <p:sp>
        <p:nvSpPr>
          <p:cNvPr id="3" name="Содержимое 2"/>
          <p:cNvSpPr>
            <a:spLocks noGrp="1"/>
          </p:cNvSpPr>
          <p:nvPr>
            <p:ph idx="1"/>
          </p:nvPr>
        </p:nvSpPr>
        <p:spPr>
          <a:xfrm>
            <a:off x="457200" y="1600200"/>
            <a:ext cx="8229600" cy="2980928"/>
          </a:xfrm>
          <a:solidFill>
            <a:schemeClr val="lt1">
              <a:alpha val="56000"/>
            </a:schemeClr>
          </a:solidFill>
        </p:spPr>
        <p:txBody>
          <a:bodyPr/>
          <a:lstStyle/>
          <a:p>
            <a:r>
              <a:rPr lang="ru-RU" dirty="0" smtClean="0">
                <a:solidFill>
                  <a:srgbClr val="002060"/>
                </a:solidFill>
              </a:rPr>
              <a:t>1) </a:t>
            </a:r>
            <a:r>
              <a:rPr lang="ru-RU" dirty="0" err="1" smtClean="0">
                <a:solidFill>
                  <a:srgbClr val="002060"/>
                </a:solidFill>
              </a:rPr>
              <a:t>Драбкина</a:t>
            </a:r>
            <a:r>
              <a:rPr lang="ru-RU" dirty="0" smtClean="0">
                <a:solidFill>
                  <a:srgbClr val="002060"/>
                </a:solidFill>
              </a:rPr>
              <a:t> С.В., Субботин Д.И. ОГЭ Русский язык. Комплекс материалов для подготовки учащихся. Москва, Интеллект центр, 2016.</a:t>
            </a:r>
          </a:p>
          <a:p>
            <a:r>
              <a:rPr lang="ru-RU" dirty="0" smtClean="0">
                <a:solidFill>
                  <a:srgbClr val="002060"/>
                </a:solidFill>
              </a:rPr>
              <a:t>2) Розенталь Д.Э. Справочник по правописанию и литературной правке. Москва, Айрис-пресс, 2012</a:t>
            </a:r>
            <a:endParaRPr lang="ru-RU"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04664"/>
            <a:ext cx="8712968" cy="1008112"/>
          </a:xfrm>
        </p:spPr>
        <p:txBody>
          <a:bodyPr>
            <a:normAutofit fontScale="90000"/>
          </a:bodyPr>
          <a:lstStyle/>
          <a:p>
            <a:r>
              <a:rPr lang="ru-RU" dirty="0" smtClean="0">
                <a:solidFill>
                  <a:srgbClr val="002060"/>
                </a:solidFill>
                <a:latin typeface="+mn-lt"/>
              </a:rPr>
              <a:t>Исключения</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323528" y="1268760"/>
          <a:ext cx="8568952" cy="4876800"/>
        </p:xfrm>
        <a:graphic>
          <a:graphicData uri="http://schemas.openxmlformats.org/drawingml/2006/table">
            <a:tbl>
              <a:tblPr firstRow="1" bandRow="1">
                <a:tableStyleId>{5C22544A-7EE6-4342-B048-85BDC9FD1C3A}</a:tableStyleId>
              </a:tblPr>
              <a:tblGrid>
                <a:gridCol w="3384376">
                  <a:extLst>
                    <a:ext uri="{9D8B030D-6E8A-4147-A177-3AD203B41FA5}">
                      <a16:colId xmlns:a16="http://schemas.microsoft.com/office/drawing/2014/main" xmlns="" val="20000"/>
                    </a:ext>
                  </a:extLst>
                </a:gridCol>
                <a:gridCol w="5184576">
                  <a:extLst>
                    <a:ext uri="{9D8B030D-6E8A-4147-A177-3AD203B41FA5}">
                      <a16:colId xmlns:a16="http://schemas.microsoft.com/office/drawing/2014/main" xmlns="" val="20001"/>
                    </a:ext>
                  </a:extLst>
                </a:gridCol>
              </a:tblGrid>
              <a:tr h="4680520">
                <a:tc>
                  <a:txBody>
                    <a:bodyPr/>
                    <a:lstStyle/>
                    <a:p>
                      <a:pPr>
                        <a:spcAft>
                          <a:spcPts val="0"/>
                        </a:spcAft>
                      </a:pPr>
                      <a:r>
                        <a:rPr lang="ru-RU" sz="3200" b="1" i="0" dirty="0" smtClean="0">
                          <a:solidFill>
                            <a:schemeClr val="bg1">
                              <a:lumMod val="95000"/>
                              <a:lumOff val="5000"/>
                            </a:schemeClr>
                          </a:solidFill>
                          <a:latin typeface="Times New Roman"/>
                          <a:ea typeface="Times New Roman"/>
                          <a:cs typeface="Times New Roman"/>
                        </a:rPr>
                        <a:t>стекл</a:t>
                      </a:r>
                      <a:r>
                        <a:rPr lang="ru-RU" sz="3200" b="1" i="0" u="sng" dirty="0" smtClean="0">
                          <a:solidFill>
                            <a:schemeClr val="bg1">
                              <a:lumMod val="95000"/>
                              <a:lumOff val="5000"/>
                            </a:schemeClr>
                          </a:solidFill>
                          <a:latin typeface="Times New Roman"/>
                          <a:ea typeface="Times New Roman"/>
                          <a:cs typeface="Times New Roman"/>
                        </a:rPr>
                        <a:t>янн</a:t>
                      </a:r>
                      <a:r>
                        <a:rPr lang="ru-RU" sz="3200" b="1" i="0" dirty="0" smtClean="0">
                          <a:solidFill>
                            <a:schemeClr val="bg1">
                              <a:lumMod val="95000"/>
                              <a:lumOff val="5000"/>
                            </a:schemeClr>
                          </a:solidFill>
                          <a:latin typeface="Times New Roman"/>
                          <a:ea typeface="Times New Roman"/>
                          <a:cs typeface="Times New Roman"/>
                        </a:rPr>
                        <a:t>ый олов</a:t>
                      </a:r>
                      <a:r>
                        <a:rPr lang="ru-RU" sz="3200" b="1" i="0" u="sng" dirty="0" smtClean="0">
                          <a:solidFill>
                            <a:schemeClr val="bg1">
                              <a:lumMod val="95000"/>
                              <a:lumOff val="5000"/>
                            </a:schemeClr>
                          </a:solidFill>
                          <a:latin typeface="Times New Roman"/>
                          <a:ea typeface="Times New Roman"/>
                          <a:cs typeface="Times New Roman"/>
                        </a:rPr>
                        <a:t>янн</a:t>
                      </a:r>
                      <a:r>
                        <a:rPr lang="ru-RU" sz="3200" b="1" i="0" dirty="0" smtClean="0">
                          <a:solidFill>
                            <a:schemeClr val="bg1">
                              <a:lumMod val="95000"/>
                              <a:lumOff val="5000"/>
                            </a:schemeClr>
                          </a:solidFill>
                          <a:latin typeface="Times New Roman"/>
                          <a:ea typeface="Times New Roman"/>
                          <a:cs typeface="Times New Roman"/>
                        </a:rPr>
                        <a:t>ый</a:t>
                      </a:r>
                      <a:endParaRPr lang="ru-RU" sz="3200" b="1" i="0" dirty="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дерев</a:t>
                      </a:r>
                      <a:r>
                        <a:rPr lang="ru-RU" sz="3200" b="1" i="0" u="sng" dirty="0" smtClean="0">
                          <a:solidFill>
                            <a:schemeClr val="bg1">
                              <a:lumMod val="95000"/>
                              <a:lumOff val="5000"/>
                            </a:schemeClr>
                          </a:solidFill>
                          <a:latin typeface="Times New Roman"/>
                          <a:ea typeface="Times New Roman"/>
                          <a:cs typeface="Times New Roman"/>
                        </a:rPr>
                        <a:t>янн</a:t>
                      </a:r>
                      <a:r>
                        <a:rPr lang="ru-RU" sz="3200" b="1" i="0" dirty="0" smtClean="0">
                          <a:solidFill>
                            <a:schemeClr val="bg1">
                              <a:lumMod val="95000"/>
                              <a:lumOff val="5000"/>
                            </a:schemeClr>
                          </a:solidFill>
                          <a:latin typeface="Times New Roman"/>
                          <a:ea typeface="Times New Roman"/>
                          <a:cs typeface="Times New Roman"/>
                        </a:rPr>
                        <a:t>ый</a:t>
                      </a:r>
                      <a:endParaRPr lang="ru-RU" sz="3200" b="1" i="0" dirty="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безым</a:t>
                      </a:r>
                      <a:r>
                        <a:rPr lang="ru-RU" sz="3200" b="1" i="0" u="sng" dirty="0" smtClean="0">
                          <a:solidFill>
                            <a:schemeClr val="bg1">
                              <a:lumMod val="95000"/>
                              <a:lumOff val="5000"/>
                            </a:schemeClr>
                          </a:solidFill>
                          <a:latin typeface="Times New Roman"/>
                          <a:ea typeface="Times New Roman"/>
                          <a:cs typeface="Times New Roman"/>
                        </a:rPr>
                        <a:t>янн</a:t>
                      </a:r>
                      <a:r>
                        <a:rPr lang="ru-RU" sz="3200" b="1" i="0" dirty="0" smtClean="0">
                          <a:solidFill>
                            <a:schemeClr val="bg1">
                              <a:lumMod val="95000"/>
                              <a:lumOff val="5000"/>
                            </a:schemeClr>
                          </a:solidFill>
                          <a:latin typeface="Times New Roman"/>
                          <a:ea typeface="Times New Roman"/>
                          <a:cs typeface="Times New Roman"/>
                        </a:rPr>
                        <a:t>ый</a:t>
                      </a:r>
                      <a:endParaRPr lang="ru-RU" sz="3200" b="1" i="0" dirty="0">
                        <a:solidFill>
                          <a:schemeClr val="bg1">
                            <a:lumMod val="95000"/>
                            <a:lumOff val="5000"/>
                          </a:schemeClr>
                        </a:solidFill>
                        <a:latin typeface="Times New Roman"/>
                        <a:ea typeface="Times New Roman"/>
                        <a:cs typeface="Times New Roman"/>
                      </a:endParaRPr>
                    </a:p>
                  </a:txBody>
                  <a:tcPr marL="68580" marR="68580" marT="0" marB="0">
                    <a:solidFill>
                      <a:schemeClr val="tx1">
                        <a:alpha val="73000"/>
                      </a:schemeClr>
                    </a:solidFill>
                  </a:tcPr>
                </a:tc>
                <a:tc>
                  <a:txBody>
                    <a:bodyPr/>
                    <a:lstStyle/>
                    <a:p>
                      <a:pPr>
                        <a:spcAft>
                          <a:spcPts val="0"/>
                        </a:spcAft>
                      </a:pPr>
                      <a:r>
                        <a:rPr lang="ru-RU" sz="3200" b="1" i="0" dirty="0">
                          <a:solidFill>
                            <a:schemeClr val="bg1">
                              <a:lumMod val="95000"/>
                              <a:lumOff val="5000"/>
                            </a:schemeClr>
                          </a:solidFill>
                          <a:latin typeface="Times New Roman"/>
                          <a:ea typeface="Times New Roman"/>
                          <a:cs typeface="Times New Roman"/>
                        </a:rPr>
                        <a:t>ветр</a:t>
                      </a:r>
                      <a:r>
                        <a:rPr lang="ru-RU" sz="3200" b="1" i="0" u="sng" dirty="0">
                          <a:solidFill>
                            <a:schemeClr val="bg1">
                              <a:lumMod val="95000"/>
                              <a:lumOff val="5000"/>
                            </a:schemeClr>
                          </a:solidFill>
                          <a:latin typeface="Times New Roman"/>
                          <a:ea typeface="Times New Roman"/>
                          <a:cs typeface="Times New Roman"/>
                        </a:rPr>
                        <a:t>ен</a:t>
                      </a:r>
                      <a:r>
                        <a:rPr lang="ru-RU" sz="3200" b="1" i="0" dirty="0">
                          <a:solidFill>
                            <a:schemeClr val="bg1">
                              <a:lumMod val="95000"/>
                              <a:lumOff val="5000"/>
                            </a:schemeClr>
                          </a:solidFill>
                          <a:latin typeface="Times New Roman"/>
                          <a:ea typeface="Times New Roman"/>
                          <a:cs typeface="Times New Roman"/>
                        </a:rPr>
                        <a:t>ый  (</a:t>
                      </a:r>
                      <a:r>
                        <a:rPr lang="ru-RU" sz="3200" b="1" i="0" dirty="0" smtClean="0">
                          <a:solidFill>
                            <a:schemeClr val="bg1">
                              <a:lumMod val="95000"/>
                              <a:lumOff val="5000"/>
                            </a:schemeClr>
                          </a:solidFill>
                          <a:latin typeface="Times New Roman"/>
                          <a:ea typeface="Times New Roman"/>
                          <a:cs typeface="Times New Roman"/>
                        </a:rPr>
                        <a:t>день, </a:t>
                      </a:r>
                      <a:r>
                        <a:rPr lang="ru-RU" sz="3200" b="1" i="0" dirty="0" smtClean="0">
                          <a:solidFill>
                            <a:schemeClr val="bg1">
                              <a:lumMod val="95000"/>
                              <a:lumOff val="5000"/>
                            </a:schemeClr>
                          </a:solidFill>
                          <a:latin typeface="+mn-lt"/>
                          <a:ea typeface="Times New Roman"/>
                          <a:cs typeface="Times New Roman"/>
                        </a:rPr>
                        <a:t>человек)</a:t>
                      </a:r>
                      <a:endParaRPr lang="ru-RU" sz="3200" b="1" i="0" dirty="0" smtClean="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ветр</a:t>
                      </a:r>
                      <a:r>
                        <a:rPr lang="ru-RU" sz="3200" b="1" i="0" u="sng" dirty="0" smtClean="0">
                          <a:solidFill>
                            <a:schemeClr val="bg1">
                              <a:lumMod val="95000"/>
                              <a:lumOff val="5000"/>
                            </a:schemeClr>
                          </a:solidFill>
                          <a:latin typeface="Times New Roman"/>
                          <a:ea typeface="Times New Roman"/>
                          <a:cs typeface="Times New Roman"/>
                        </a:rPr>
                        <a:t>ян</a:t>
                      </a:r>
                      <a:r>
                        <a:rPr lang="ru-RU" sz="3200" b="1" i="0" dirty="0" smtClean="0">
                          <a:solidFill>
                            <a:schemeClr val="bg1">
                              <a:lumMod val="95000"/>
                              <a:lumOff val="5000"/>
                            </a:schemeClr>
                          </a:solidFill>
                          <a:latin typeface="Times New Roman"/>
                          <a:ea typeface="Times New Roman"/>
                          <a:cs typeface="Times New Roman"/>
                        </a:rPr>
                        <a:t>ая (мельница)</a:t>
                      </a:r>
                      <a:r>
                        <a:rPr lang="ru-RU" sz="3200" b="1" i="0" baseline="0" dirty="0" smtClean="0">
                          <a:solidFill>
                            <a:schemeClr val="bg1">
                              <a:lumMod val="95000"/>
                              <a:lumOff val="5000"/>
                            </a:schemeClr>
                          </a:solidFill>
                          <a:latin typeface="Times New Roman"/>
                          <a:ea typeface="Times New Roman"/>
                          <a:cs typeface="Times New Roman"/>
                        </a:rPr>
                        <a:t> </a:t>
                      </a:r>
                    </a:p>
                    <a:p>
                      <a:pPr>
                        <a:spcAft>
                          <a:spcPts val="0"/>
                        </a:spcAft>
                      </a:pPr>
                      <a:r>
                        <a:rPr lang="ru-RU" sz="3200" b="1" i="0" baseline="0" dirty="0" smtClean="0">
                          <a:solidFill>
                            <a:schemeClr val="bg1">
                              <a:lumMod val="95000"/>
                              <a:lumOff val="5000"/>
                            </a:schemeClr>
                          </a:solidFill>
                          <a:latin typeface="Times New Roman"/>
                          <a:ea typeface="Times New Roman"/>
                          <a:cs typeface="Times New Roman"/>
                        </a:rPr>
                        <a:t>ветр</a:t>
                      </a:r>
                      <a:r>
                        <a:rPr lang="ru-RU" sz="3200" b="1" i="0" u="sng" baseline="0" dirty="0" smtClean="0">
                          <a:solidFill>
                            <a:schemeClr val="bg1">
                              <a:lumMod val="95000"/>
                              <a:lumOff val="5000"/>
                            </a:schemeClr>
                          </a:solidFill>
                          <a:latin typeface="Times New Roman"/>
                          <a:ea typeface="Times New Roman"/>
                          <a:cs typeface="Times New Roman"/>
                        </a:rPr>
                        <a:t>ян</a:t>
                      </a:r>
                      <a:r>
                        <a:rPr lang="ru-RU" sz="3200" b="1" i="0" baseline="0" dirty="0" smtClean="0">
                          <a:solidFill>
                            <a:schemeClr val="bg1">
                              <a:lumMod val="95000"/>
                              <a:lumOff val="5000"/>
                            </a:schemeClr>
                          </a:solidFill>
                          <a:latin typeface="Times New Roman"/>
                          <a:ea typeface="Times New Roman"/>
                          <a:cs typeface="Times New Roman"/>
                        </a:rPr>
                        <a:t>ой (</a:t>
                      </a:r>
                      <a:r>
                        <a:rPr lang="ru-RU" sz="3200" b="1" i="0" dirty="0" smtClean="0">
                          <a:solidFill>
                            <a:schemeClr val="bg1">
                              <a:lumMod val="95000"/>
                              <a:lumOff val="5000"/>
                            </a:schemeClr>
                          </a:solidFill>
                          <a:latin typeface="Times New Roman"/>
                          <a:ea typeface="Times New Roman"/>
                          <a:cs typeface="Times New Roman"/>
                        </a:rPr>
                        <a:t>двигатель)</a:t>
                      </a:r>
                      <a:endParaRPr lang="ru-RU" sz="3200" b="1" i="0" dirty="0">
                        <a:solidFill>
                          <a:schemeClr val="bg1">
                            <a:lumMod val="95000"/>
                            <a:lumOff val="5000"/>
                          </a:schemeClr>
                        </a:solidFill>
                        <a:latin typeface="Times New Roman"/>
                        <a:ea typeface="Times New Roman"/>
                        <a:cs typeface="Times New Roman"/>
                      </a:endParaRPr>
                    </a:p>
                    <a:p>
                      <a:pPr>
                        <a:spcAft>
                          <a:spcPts val="0"/>
                        </a:spcAft>
                      </a:pPr>
                      <a:r>
                        <a:rPr lang="ru-RU" sz="3200" b="1" i="0" dirty="0">
                          <a:solidFill>
                            <a:srgbClr val="C00000"/>
                          </a:solidFill>
                          <a:latin typeface="Times New Roman"/>
                          <a:ea typeface="Times New Roman"/>
                          <a:cs typeface="Times New Roman"/>
                        </a:rPr>
                        <a:t>но:  </a:t>
                      </a:r>
                      <a:r>
                        <a:rPr lang="ru-RU" sz="3200" b="1" i="0" u="sng" dirty="0">
                          <a:solidFill>
                            <a:schemeClr val="bg1">
                              <a:lumMod val="95000"/>
                              <a:lumOff val="5000"/>
                            </a:schemeClr>
                          </a:solidFill>
                          <a:latin typeface="Times New Roman"/>
                          <a:ea typeface="Times New Roman"/>
                          <a:cs typeface="Times New Roman"/>
                        </a:rPr>
                        <a:t>без</a:t>
                      </a:r>
                      <a:r>
                        <a:rPr lang="ru-RU" sz="3200" b="1" i="0" dirty="0">
                          <a:solidFill>
                            <a:schemeClr val="bg1">
                              <a:lumMod val="95000"/>
                              <a:lumOff val="5000"/>
                            </a:schemeClr>
                          </a:solidFill>
                          <a:latin typeface="Times New Roman"/>
                          <a:ea typeface="Times New Roman"/>
                          <a:cs typeface="Times New Roman"/>
                        </a:rPr>
                        <a:t>ветр</a:t>
                      </a:r>
                      <a:r>
                        <a:rPr lang="ru-RU" sz="3200" b="1" i="0" u="sng" dirty="0">
                          <a:solidFill>
                            <a:schemeClr val="bg1">
                              <a:lumMod val="95000"/>
                              <a:lumOff val="5000"/>
                            </a:schemeClr>
                          </a:solidFill>
                          <a:latin typeface="Times New Roman"/>
                          <a:ea typeface="Times New Roman"/>
                          <a:cs typeface="Times New Roman"/>
                        </a:rPr>
                        <a:t>енн</a:t>
                      </a:r>
                      <a:r>
                        <a:rPr lang="ru-RU" sz="3200" b="1" i="0" dirty="0">
                          <a:solidFill>
                            <a:schemeClr val="bg1">
                              <a:lumMod val="95000"/>
                              <a:lumOff val="5000"/>
                            </a:schemeClr>
                          </a:solidFill>
                          <a:latin typeface="Times New Roman"/>
                          <a:ea typeface="Times New Roman"/>
                          <a:cs typeface="Times New Roman"/>
                        </a:rPr>
                        <a:t>ый(-</a:t>
                      </a:r>
                      <a:r>
                        <a:rPr lang="ru-RU" sz="3200" b="1" i="0" dirty="0" err="1">
                          <a:solidFill>
                            <a:schemeClr val="bg1">
                              <a:lumMod val="95000"/>
                              <a:lumOff val="5000"/>
                            </a:schemeClr>
                          </a:solidFill>
                          <a:latin typeface="Times New Roman"/>
                          <a:ea typeface="Times New Roman"/>
                          <a:cs typeface="Times New Roman"/>
                        </a:rPr>
                        <a:t>ая</a:t>
                      </a:r>
                      <a:r>
                        <a:rPr lang="ru-RU" sz="3200" b="1" i="0" dirty="0">
                          <a:solidFill>
                            <a:schemeClr val="bg1">
                              <a:lumMod val="95000"/>
                              <a:lumOff val="5000"/>
                            </a:schemeClr>
                          </a:solidFill>
                          <a:latin typeface="Times New Roman"/>
                          <a:ea typeface="Times New Roman"/>
                          <a:cs typeface="Times New Roman"/>
                        </a:rPr>
                        <a:t>) (день, погода)</a:t>
                      </a:r>
                    </a:p>
                    <a:p>
                      <a:pPr>
                        <a:spcAft>
                          <a:spcPts val="0"/>
                        </a:spcAft>
                      </a:pPr>
                      <a:endParaRPr lang="ru-RU" sz="3200" b="1" i="0" dirty="0" smtClean="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масл</a:t>
                      </a:r>
                      <a:r>
                        <a:rPr lang="ru-RU" sz="3200" b="1" i="0" u="sng" dirty="0" smtClean="0">
                          <a:solidFill>
                            <a:schemeClr val="bg1">
                              <a:lumMod val="95000"/>
                              <a:lumOff val="5000"/>
                            </a:schemeClr>
                          </a:solidFill>
                          <a:latin typeface="Times New Roman"/>
                          <a:ea typeface="Times New Roman"/>
                          <a:cs typeface="Times New Roman"/>
                        </a:rPr>
                        <a:t>ян</a:t>
                      </a:r>
                      <a:r>
                        <a:rPr lang="ru-RU" sz="3200" b="1" i="0" dirty="0" smtClean="0">
                          <a:solidFill>
                            <a:schemeClr val="bg1">
                              <a:lumMod val="95000"/>
                              <a:lumOff val="5000"/>
                            </a:schemeClr>
                          </a:solidFill>
                          <a:latin typeface="Times New Roman"/>
                          <a:ea typeface="Times New Roman"/>
                          <a:cs typeface="Times New Roman"/>
                        </a:rPr>
                        <a:t>ый </a:t>
                      </a:r>
                      <a:r>
                        <a:rPr lang="ru-RU" sz="3200" b="1" i="0" dirty="0">
                          <a:solidFill>
                            <a:schemeClr val="bg1">
                              <a:lumMod val="95000"/>
                              <a:lumOff val="5000"/>
                            </a:schemeClr>
                          </a:solidFill>
                          <a:latin typeface="Times New Roman"/>
                          <a:ea typeface="Times New Roman"/>
                          <a:cs typeface="Times New Roman"/>
                        </a:rPr>
                        <a:t>(сделанный из масла)</a:t>
                      </a:r>
                    </a:p>
                    <a:p>
                      <a:pPr>
                        <a:spcAft>
                          <a:spcPts val="0"/>
                        </a:spcAft>
                      </a:pPr>
                      <a:r>
                        <a:rPr lang="ru-RU" sz="3200" b="1" i="0" dirty="0">
                          <a:solidFill>
                            <a:schemeClr val="bg1">
                              <a:lumMod val="95000"/>
                              <a:lumOff val="5000"/>
                            </a:schemeClr>
                          </a:solidFill>
                          <a:latin typeface="Times New Roman"/>
                          <a:ea typeface="Times New Roman"/>
                          <a:cs typeface="Times New Roman"/>
                        </a:rPr>
                        <a:t>масл</a:t>
                      </a:r>
                      <a:r>
                        <a:rPr lang="ru-RU" sz="3200" b="1" i="0" u="sng" dirty="0">
                          <a:solidFill>
                            <a:schemeClr val="bg1">
                              <a:lumMod val="95000"/>
                              <a:lumOff val="5000"/>
                            </a:schemeClr>
                          </a:solidFill>
                          <a:latin typeface="Times New Roman"/>
                          <a:ea typeface="Times New Roman"/>
                          <a:cs typeface="Times New Roman"/>
                        </a:rPr>
                        <a:t>ен</a:t>
                      </a:r>
                      <a:r>
                        <a:rPr lang="ru-RU" sz="3200" b="1" i="0" dirty="0">
                          <a:solidFill>
                            <a:schemeClr val="bg1">
                              <a:lumMod val="95000"/>
                              <a:lumOff val="5000"/>
                            </a:schemeClr>
                          </a:solidFill>
                          <a:latin typeface="Times New Roman"/>
                          <a:ea typeface="Times New Roman"/>
                          <a:cs typeface="Times New Roman"/>
                        </a:rPr>
                        <a:t>ый (пропитанный маслом)</a:t>
                      </a:r>
                    </a:p>
                  </a:txBody>
                  <a:tcPr marL="68580" marR="68580" marT="0" marB="0">
                    <a:solidFill>
                      <a:schemeClr val="tx1">
                        <a:alpha val="73000"/>
                      </a:schemeClr>
                    </a:solidFill>
                  </a:tcPr>
                </a:tc>
                <a:extLst>
                  <a:ext uri="{0D108BD9-81ED-4DB2-BD59-A6C34878D82A}">
                    <a16:rowId xmlns:a16="http://schemas.microsoft.com/office/drawing/2014/main" xmlns="" val="10000"/>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8712968" cy="1008112"/>
          </a:xfrm>
        </p:spPr>
        <p:txBody>
          <a:bodyPr>
            <a:normAutofit/>
          </a:bodyPr>
          <a:lstStyle/>
          <a:p>
            <a:r>
              <a:rPr lang="ru-RU" dirty="0" smtClean="0">
                <a:solidFill>
                  <a:srgbClr val="002060"/>
                </a:solidFill>
                <a:latin typeface="+mn-lt"/>
              </a:rPr>
              <a:t>Запомнить!</a:t>
            </a:r>
            <a:endParaRPr lang="ru-RU" dirty="0">
              <a:latin typeface="+mn-lt"/>
            </a:endParaRPr>
          </a:p>
        </p:txBody>
      </p:sp>
      <p:graphicFrame>
        <p:nvGraphicFramePr>
          <p:cNvPr id="4" name="Таблица 3"/>
          <p:cNvGraphicFramePr>
            <a:graphicFrameLocks noGrp="1"/>
          </p:cNvGraphicFramePr>
          <p:nvPr/>
        </p:nvGraphicFramePr>
        <p:xfrm>
          <a:off x="179512" y="692696"/>
          <a:ext cx="8568952" cy="4876800"/>
        </p:xfrm>
        <a:graphic>
          <a:graphicData uri="http://schemas.openxmlformats.org/drawingml/2006/table">
            <a:tbl>
              <a:tblPr firstRow="1" bandRow="1">
                <a:tableStyleId>{5C22544A-7EE6-4342-B048-85BDC9FD1C3A}</a:tableStyleId>
              </a:tblPr>
              <a:tblGrid>
                <a:gridCol w="4104456">
                  <a:extLst>
                    <a:ext uri="{9D8B030D-6E8A-4147-A177-3AD203B41FA5}">
                      <a16:colId xmlns:a16="http://schemas.microsoft.com/office/drawing/2014/main" xmlns="" val="20000"/>
                    </a:ext>
                  </a:extLst>
                </a:gridCol>
                <a:gridCol w="4464496">
                  <a:extLst>
                    <a:ext uri="{9D8B030D-6E8A-4147-A177-3AD203B41FA5}">
                      <a16:colId xmlns:a16="http://schemas.microsoft.com/office/drawing/2014/main" xmlns="" val="20001"/>
                    </a:ext>
                  </a:extLst>
                </a:gridCol>
              </a:tblGrid>
              <a:tr h="4680520">
                <a:tc>
                  <a:txBody>
                    <a:bodyPr/>
                    <a:lstStyle/>
                    <a:p>
                      <a:pPr>
                        <a:spcAft>
                          <a:spcPts val="0"/>
                        </a:spcAft>
                      </a:pPr>
                      <a:r>
                        <a:rPr lang="ru-RU" sz="3200" b="1" i="0" dirty="0">
                          <a:solidFill>
                            <a:srgbClr val="C00000"/>
                          </a:solidFill>
                          <a:latin typeface="Times New Roman"/>
                          <a:ea typeface="Times New Roman"/>
                          <a:cs typeface="Times New Roman"/>
                        </a:rPr>
                        <a:t>Син</a:t>
                      </a:r>
                      <a:r>
                        <a:rPr lang="ru-RU" sz="3200" b="1" i="0" dirty="0">
                          <a:solidFill>
                            <a:schemeClr val="bg1">
                              <a:lumMod val="95000"/>
                              <a:lumOff val="5000"/>
                            </a:schemeClr>
                          </a:solidFill>
                          <a:latin typeface="Times New Roman"/>
                          <a:ea typeface="Times New Roman"/>
                          <a:cs typeface="Times New Roman"/>
                        </a:rPr>
                        <a:t>ий </a:t>
                      </a:r>
                    </a:p>
                    <a:p>
                      <a:pPr>
                        <a:spcAft>
                          <a:spcPts val="0"/>
                        </a:spcAft>
                      </a:pPr>
                      <a:r>
                        <a:rPr lang="ru-RU" sz="3200" b="1" i="0" dirty="0">
                          <a:solidFill>
                            <a:srgbClr val="C00000"/>
                          </a:solidFill>
                          <a:latin typeface="Times New Roman"/>
                          <a:ea typeface="Times New Roman"/>
                          <a:cs typeface="Times New Roman"/>
                        </a:rPr>
                        <a:t>зелен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rgbClr val="C00000"/>
                          </a:solidFill>
                          <a:latin typeface="Times New Roman"/>
                          <a:ea typeface="Times New Roman"/>
                          <a:cs typeface="Times New Roman"/>
                        </a:rPr>
                        <a:t>баран</a:t>
                      </a:r>
                      <a:r>
                        <a:rPr lang="ru-RU" sz="3200" b="1" i="0" dirty="0">
                          <a:solidFill>
                            <a:schemeClr val="bg1">
                              <a:lumMod val="95000"/>
                              <a:lumOff val="5000"/>
                            </a:schemeClr>
                          </a:solidFill>
                          <a:latin typeface="Times New Roman"/>
                          <a:ea typeface="Times New Roman"/>
                          <a:cs typeface="Times New Roman"/>
                        </a:rPr>
                        <a:t>ий</a:t>
                      </a:r>
                    </a:p>
                    <a:p>
                      <a:pPr>
                        <a:spcAft>
                          <a:spcPts val="0"/>
                        </a:spcAft>
                      </a:pPr>
                      <a:r>
                        <a:rPr lang="ru-RU" sz="3200" b="1" i="0" dirty="0">
                          <a:solidFill>
                            <a:srgbClr val="C00000"/>
                          </a:solidFill>
                          <a:latin typeface="Times New Roman"/>
                          <a:ea typeface="Times New Roman"/>
                          <a:cs typeface="Times New Roman"/>
                        </a:rPr>
                        <a:t>ворон</a:t>
                      </a:r>
                      <a:r>
                        <a:rPr lang="ru-RU" sz="3200" b="1" i="0" dirty="0">
                          <a:solidFill>
                            <a:schemeClr val="bg1">
                              <a:lumMod val="95000"/>
                              <a:lumOff val="5000"/>
                            </a:schemeClr>
                          </a:solidFill>
                          <a:latin typeface="Times New Roman"/>
                          <a:ea typeface="Times New Roman"/>
                          <a:cs typeface="Times New Roman"/>
                        </a:rPr>
                        <a:t>ой</a:t>
                      </a:r>
                    </a:p>
                    <a:p>
                      <a:pPr>
                        <a:spcAft>
                          <a:spcPts val="0"/>
                        </a:spcAft>
                      </a:pPr>
                      <a:r>
                        <a:rPr lang="ru-RU" sz="3200" b="1" i="0" dirty="0">
                          <a:solidFill>
                            <a:srgbClr val="C00000"/>
                          </a:solidFill>
                          <a:latin typeface="Times New Roman"/>
                          <a:ea typeface="Times New Roman"/>
                          <a:cs typeface="Times New Roman"/>
                        </a:rPr>
                        <a:t>румян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rgbClr val="C00000"/>
                          </a:solidFill>
                          <a:latin typeface="Times New Roman"/>
                          <a:ea typeface="Times New Roman"/>
                          <a:cs typeface="Times New Roman"/>
                        </a:rPr>
                        <a:t>багрян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rgbClr val="C00000"/>
                          </a:solidFill>
                          <a:latin typeface="Times New Roman"/>
                          <a:ea typeface="Times New Roman"/>
                          <a:cs typeface="Times New Roman"/>
                        </a:rPr>
                        <a:t>юн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rgbClr val="C00000"/>
                          </a:solidFill>
                          <a:latin typeface="Times New Roman"/>
                          <a:ea typeface="Times New Roman"/>
                          <a:cs typeface="Times New Roman"/>
                        </a:rPr>
                        <a:t>прян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rgbClr val="C00000"/>
                          </a:solidFill>
                          <a:latin typeface="Times New Roman"/>
                          <a:ea typeface="Times New Roman"/>
                          <a:cs typeface="Times New Roman"/>
                        </a:rPr>
                        <a:t>свин</a:t>
                      </a:r>
                      <a:r>
                        <a:rPr lang="ru-RU" sz="3200" b="1" i="0" dirty="0">
                          <a:solidFill>
                            <a:schemeClr val="bg1">
                              <a:lumMod val="95000"/>
                              <a:lumOff val="5000"/>
                            </a:schemeClr>
                          </a:solidFill>
                          <a:latin typeface="Times New Roman"/>
                          <a:ea typeface="Times New Roman"/>
                          <a:cs typeface="Times New Roman"/>
                        </a:rPr>
                        <a:t>ой</a:t>
                      </a:r>
                    </a:p>
                    <a:p>
                      <a:pPr>
                        <a:spcAft>
                          <a:spcPts val="0"/>
                        </a:spcAft>
                      </a:pPr>
                      <a:r>
                        <a:rPr lang="ru-RU" sz="3200" b="1" i="0" dirty="0">
                          <a:solidFill>
                            <a:srgbClr val="C00000"/>
                          </a:solidFill>
                          <a:latin typeface="Times New Roman"/>
                          <a:ea typeface="Times New Roman"/>
                          <a:cs typeface="Times New Roman"/>
                        </a:rPr>
                        <a:t>рьян</a:t>
                      </a:r>
                      <a:r>
                        <a:rPr lang="ru-RU" sz="3200" b="1" i="0" dirty="0">
                          <a:solidFill>
                            <a:schemeClr val="bg1">
                              <a:lumMod val="95000"/>
                              <a:lumOff val="5000"/>
                            </a:schemeClr>
                          </a:solidFill>
                          <a:latin typeface="Times New Roman"/>
                          <a:ea typeface="Times New Roman"/>
                          <a:cs typeface="Times New Roman"/>
                        </a:rPr>
                        <a:t>ый</a:t>
                      </a:r>
                    </a:p>
                  </a:txBody>
                  <a:tcPr marL="68580" marR="68580" marT="0" marB="0">
                    <a:solidFill>
                      <a:schemeClr val="tx1">
                        <a:alpha val="72000"/>
                      </a:schemeClr>
                    </a:solidFill>
                  </a:tcPr>
                </a:tc>
                <a:tc>
                  <a:txBody>
                    <a:bodyPr/>
                    <a:lstStyle/>
                    <a:p>
                      <a:pPr>
                        <a:spcAft>
                          <a:spcPts val="0"/>
                        </a:spcAft>
                      </a:pPr>
                      <a:r>
                        <a:rPr lang="ru-RU" sz="3200" b="1" i="0" dirty="0">
                          <a:solidFill>
                            <a:schemeClr val="bg1">
                              <a:lumMod val="95000"/>
                              <a:lumOff val="5000"/>
                            </a:schemeClr>
                          </a:solidFill>
                          <a:latin typeface="Times New Roman"/>
                          <a:ea typeface="Times New Roman"/>
                          <a:cs typeface="Times New Roman"/>
                        </a:rPr>
                        <a:t>собстве</a:t>
                      </a:r>
                      <a:r>
                        <a:rPr lang="ru-RU" sz="3200" b="1" i="0" u="sng" dirty="0">
                          <a:solidFill>
                            <a:schemeClr val="bg1">
                              <a:lumMod val="95000"/>
                              <a:lumOff val="5000"/>
                            </a:schemeClr>
                          </a:solidFill>
                          <a:latin typeface="Times New Roman"/>
                          <a:ea typeface="Times New Roman"/>
                          <a:cs typeface="Times New Roman"/>
                        </a:rPr>
                        <a:t>нн</a:t>
                      </a:r>
                      <a:r>
                        <a:rPr lang="ru-RU" sz="3200" b="1" i="0" dirty="0">
                          <a:solidFill>
                            <a:schemeClr val="bg1">
                              <a:lumMod val="95000"/>
                              <a:lumOff val="5000"/>
                            </a:schemeClr>
                          </a:solidFill>
                          <a:latin typeface="Times New Roman"/>
                          <a:ea typeface="Times New Roman"/>
                          <a:cs typeface="Times New Roman"/>
                        </a:rPr>
                        <a:t>ый </a:t>
                      </a:r>
                      <a:endParaRPr lang="ru-RU" sz="3200" b="1" i="0" dirty="0" smtClean="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подли</a:t>
                      </a:r>
                      <a:r>
                        <a:rPr lang="ru-RU" sz="3200" b="1" i="0" u="sng" dirty="0" smtClean="0">
                          <a:solidFill>
                            <a:schemeClr val="bg1">
                              <a:lumMod val="95000"/>
                              <a:lumOff val="5000"/>
                            </a:schemeClr>
                          </a:solidFill>
                          <a:latin typeface="Times New Roman"/>
                          <a:ea typeface="Times New Roman"/>
                          <a:cs typeface="Times New Roman"/>
                        </a:rPr>
                        <a:t>нн</a:t>
                      </a:r>
                      <a:r>
                        <a:rPr lang="ru-RU" sz="3200" b="1" i="0" dirty="0" smtClean="0">
                          <a:solidFill>
                            <a:schemeClr val="bg1">
                              <a:lumMod val="95000"/>
                              <a:lumOff val="5000"/>
                            </a:schemeClr>
                          </a:solidFill>
                          <a:latin typeface="Times New Roman"/>
                          <a:ea typeface="Times New Roman"/>
                          <a:cs typeface="Times New Roman"/>
                        </a:rPr>
                        <a:t>ый </a:t>
                      </a:r>
                      <a:endParaRPr lang="ru-RU" sz="3200" b="1" i="0" dirty="0">
                        <a:solidFill>
                          <a:schemeClr val="bg1">
                            <a:lumMod val="95000"/>
                            <a:lumOff val="5000"/>
                          </a:schemeClr>
                        </a:solidFill>
                        <a:latin typeface="Times New Roman"/>
                        <a:ea typeface="Times New Roman"/>
                        <a:cs typeface="Times New Roman"/>
                      </a:endParaRPr>
                    </a:p>
                    <a:p>
                      <a:pPr>
                        <a:spcAft>
                          <a:spcPts val="0"/>
                        </a:spcAft>
                      </a:pPr>
                      <a:r>
                        <a:rPr lang="ru-RU" sz="3200" b="1" i="0" dirty="0">
                          <a:solidFill>
                            <a:schemeClr val="bg1">
                              <a:lumMod val="95000"/>
                              <a:lumOff val="5000"/>
                            </a:schemeClr>
                          </a:solidFill>
                          <a:latin typeface="Times New Roman"/>
                          <a:ea typeface="Times New Roman"/>
                          <a:cs typeface="Times New Roman"/>
                        </a:rPr>
                        <a:t>окая</a:t>
                      </a:r>
                      <a:r>
                        <a:rPr lang="ru-RU" sz="3200" b="1" i="0" u="sng" dirty="0">
                          <a:solidFill>
                            <a:schemeClr val="bg1">
                              <a:lumMod val="95000"/>
                              <a:lumOff val="5000"/>
                            </a:schemeClr>
                          </a:solidFill>
                          <a:latin typeface="Times New Roman"/>
                          <a:ea typeface="Times New Roman"/>
                          <a:cs typeface="Times New Roman"/>
                        </a:rPr>
                        <a:t>нн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chemeClr val="bg1">
                              <a:lumMod val="95000"/>
                              <a:lumOff val="5000"/>
                            </a:schemeClr>
                          </a:solidFill>
                          <a:latin typeface="Times New Roman"/>
                          <a:ea typeface="Times New Roman"/>
                          <a:cs typeface="Times New Roman"/>
                        </a:rPr>
                        <a:t>косве</a:t>
                      </a:r>
                      <a:r>
                        <a:rPr lang="ru-RU" sz="3200" b="1" i="0" u="sng" dirty="0">
                          <a:solidFill>
                            <a:schemeClr val="bg1">
                              <a:lumMod val="95000"/>
                              <a:lumOff val="5000"/>
                            </a:schemeClr>
                          </a:solidFill>
                          <a:latin typeface="Times New Roman"/>
                          <a:ea typeface="Times New Roman"/>
                          <a:cs typeface="Times New Roman"/>
                        </a:rPr>
                        <a:t>нн</a:t>
                      </a:r>
                      <a:r>
                        <a:rPr lang="ru-RU" sz="3200" b="1" i="0" dirty="0">
                          <a:solidFill>
                            <a:schemeClr val="bg1">
                              <a:lumMod val="95000"/>
                              <a:lumOff val="5000"/>
                            </a:schemeClr>
                          </a:solidFill>
                          <a:latin typeface="Times New Roman"/>
                          <a:ea typeface="Times New Roman"/>
                          <a:cs typeface="Times New Roman"/>
                        </a:rPr>
                        <a:t>ый</a:t>
                      </a:r>
                    </a:p>
                    <a:p>
                      <a:pPr>
                        <a:spcAft>
                          <a:spcPts val="0"/>
                        </a:spcAft>
                      </a:pPr>
                      <a:r>
                        <a:rPr lang="ru-RU" sz="3200" b="1" i="0" dirty="0">
                          <a:solidFill>
                            <a:schemeClr val="bg1">
                              <a:lumMod val="95000"/>
                              <a:lumOff val="5000"/>
                            </a:schemeClr>
                          </a:solidFill>
                          <a:latin typeface="Times New Roman"/>
                          <a:ea typeface="Times New Roman"/>
                          <a:cs typeface="Times New Roman"/>
                        </a:rPr>
                        <a:t>чва</a:t>
                      </a:r>
                      <a:r>
                        <a:rPr lang="ru-RU" sz="3200" b="1" i="0" u="sng" dirty="0">
                          <a:solidFill>
                            <a:schemeClr val="bg1">
                              <a:lumMod val="95000"/>
                              <a:lumOff val="5000"/>
                            </a:schemeClr>
                          </a:solidFill>
                          <a:latin typeface="Times New Roman"/>
                          <a:ea typeface="Times New Roman"/>
                          <a:cs typeface="Times New Roman"/>
                        </a:rPr>
                        <a:t>нн</a:t>
                      </a:r>
                      <a:r>
                        <a:rPr lang="ru-RU" sz="3200" b="1" i="0" dirty="0">
                          <a:solidFill>
                            <a:schemeClr val="bg1">
                              <a:lumMod val="95000"/>
                              <a:lumOff val="5000"/>
                            </a:schemeClr>
                          </a:solidFill>
                          <a:latin typeface="Times New Roman"/>
                          <a:ea typeface="Times New Roman"/>
                          <a:cs typeface="Times New Roman"/>
                        </a:rPr>
                        <a:t>ый </a:t>
                      </a:r>
                      <a:r>
                        <a:rPr lang="ru-RU" sz="2400" b="1" i="0" dirty="0" smtClean="0">
                          <a:solidFill>
                            <a:schemeClr val="bg1">
                              <a:lumMod val="95000"/>
                              <a:lumOff val="5000"/>
                            </a:schemeClr>
                          </a:solidFill>
                          <a:latin typeface="Times New Roman"/>
                          <a:ea typeface="Times New Roman"/>
                          <a:cs typeface="Times New Roman"/>
                        </a:rPr>
                        <a:t>(</a:t>
                      </a:r>
                      <a:r>
                        <a:rPr lang="ru-RU" sz="2400" b="1" i="0" dirty="0" err="1" smtClean="0">
                          <a:solidFill>
                            <a:schemeClr val="bg1">
                              <a:lumMod val="95000"/>
                              <a:lumOff val="5000"/>
                            </a:schemeClr>
                          </a:solidFill>
                          <a:latin typeface="Times New Roman"/>
                          <a:ea typeface="Times New Roman"/>
                          <a:cs typeface="Times New Roman"/>
                        </a:rPr>
                        <a:t>=высокомерный</a:t>
                      </a:r>
                      <a:r>
                        <a:rPr lang="ru-RU" sz="2400" b="1" i="0" dirty="0" smtClean="0">
                          <a:solidFill>
                            <a:schemeClr val="bg1">
                              <a:lumMod val="95000"/>
                              <a:lumOff val="5000"/>
                            </a:schemeClr>
                          </a:solidFill>
                          <a:latin typeface="Times New Roman"/>
                          <a:ea typeface="Times New Roman"/>
                          <a:cs typeface="Times New Roman"/>
                        </a:rPr>
                        <a:t>)</a:t>
                      </a:r>
                      <a:endParaRPr lang="ru-RU" sz="2000" b="1" i="0" dirty="0">
                        <a:solidFill>
                          <a:schemeClr val="bg1">
                            <a:lumMod val="95000"/>
                            <a:lumOff val="5000"/>
                          </a:schemeClr>
                        </a:solidFill>
                        <a:latin typeface="Times New Roman"/>
                        <a:ea typeface="Times New Roman"/>
                        <a:cs typeface="Times New Roman"/>
                      </a:endParaRPr>
                    </a:p>
                    <a:p>
                      <a:pPr>
                        <a:spcAft>
                          <a:spcPts val="0"/>
                        </a:spcAft>
                      </a:pPr>
                      <a:r>
                        <a:rPr lang="ru-RU" sz="3200" b="1" i="0" dirty="0" smtClean="0">
                          <a:solidFill>
                            <a:schemeClr val="bg1">
                              <a:lumMod val="95000"/>
                              <a:lumOff val="5000"/>
                            </a:schemeClr>
                          </a:solidFill>
                          <a:latin typeface="Times New Roman"/>
                          <a:ea typeface="Times New Roman"/>
                          <a:cs typeface="Times New Roman"/>
                        </a:rPr>
                        <a:t>чека</a:t>
                      </a:r>
                      <a:r>
                        <a:rPr lang="ru-RU" sz="3200" b="1" i="0" u="sng" dirty="0" smtClean="0">
                          <a:solidFill>
                            <a:schemeClr val="bg1">
                              <a:lumMod val="95000"/>
                              <a:lumOff val="5000"/>
                            </a:schemeClr>
                          </a:solidFill>
                          <a:latin typeface="Times New Roman"/>
                          <a:ea typeface="Times New Roman"/>
                          <a:cs typeface="Times New Roman"/>
                        </a:rPr>
                        <a:t>нн</a:t>
                      </a:r>
                      <a:r>
                        <a:rPr lang="ru-RU" sz="3200" b="1" i="0" dirty="0" smtClean="0">
                          <a:solidFill>
                            <a:schemeClr val="bg1">
                              <a:lumMod val="95000"/>
                              <a:lumOff val="5000"/>
                            </a:schemeClr>
                          </a:solidFill>
                          <a:latin typeface="Times New Roman"/>
                          <a:ea typeface="Times New Roman"/>
                          <a:cs typeface="Times New Roman"/>
                        </a:rPr>
                        <a:t>ый</a:t>
                      </a:r>
                      <a:endParaRPr lang="ru-RU" sz="3200" b="1" i="0" dirty="0">
                        <a:solidFill>
                          <a:schemeClr val="bg1">
                            <a:lumMod val="95000"/>
                            <a:lumOff val="5000"/>
                          </a:schemeClr>
                        </a:solidFill>
                        <a:latin typeface="Times New Roman"/>
                        <a:ea typeface="Times New Roman"/>
                        <a:cs typeface="Times New Roman"/>
                      </a:endParaRPr>
                    </a:p>
                  </a:txBody>
                  <a:tcPr marL="68580" marR="68580" marT="0" marB="0">
                    <a:solidFill>
                      <a:schemeClr val="tx1">
                        <a:alpha val="72000"/>
                      </a:schemeClr>
                    </a:solidFill>
                  </a:tcPr>
                </a:tc>
                <a:extLst>
                  <a:ext uri="{0D108BD9-81ED-4DB2-BD59-A6C34878D82A}">
                    <a16:rowId xmlns:a16="http://schemas.microsoft.com/office/drawing/2014/main" xmlns="" val="10000"/>
                  </a:ext>
                </a:extLst>
              </a:tr>
            </a:tbl>
          </a:graphicData>
        </a:graphic>
      </p:graphicFrame>
      <p:sp>
        <p:nvSpPr>
          <p:cNvPr id="5" name="TextBox 4"/>
          <p:cNvSpPr txBox="1"/>
          <p:nvPr/>
        </p:nvSpPr>
        <p:spPr>
          <a:xfrm>
            <a:off x="467544" y="5661248"/>
            <a:ext cx="7848872" cy="954107"/>
          </a:xfrm>
          <a:prstGeom prst="rect">
            <a:avLst/>
          </a:prstGeom>
          <a:noFill/>
        </p:spPr>
        <p:txBody>
          <a:bodyPr wrap="square" rtlCol="0">
            <a:spAutoFit/>
          </a:bodyPr>
          <a:lstStyle/>
          <a:p>
            <a:r>
              <a:rPr lang="ru-RU" sz="2800" b="1" dirty="0" smtClean="0">
                <a:solidFill>
                  <a:srgbClr val="002060"/>
                </a:solidFill>
              </a:rPr>
              <a:t>В кратких прилагательных пишется столько же Н, сколько  и в полных!!! (румян, ветрен)</a:t>
            </a:r>
            <a:endParaRPr lang="ru-RU" sz="2800" b="1" dirty="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solidFill>
                  <a:srgbClr val="002060"/>
                </a:solidFill>
                <a:latin typeface="+mn-lt"/>
              </a:rPr>
              <a:t>Н – НН в суффиксах отглагольных прилагательных и причастиях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79512" y="1397001"/>
          <a:ext cx="8784976" cy="5272360"/>
        </p:xfrm>
        <a:graphic>
          <a:graphicData uri="http://schemas.openxmlformats.org/drawingml/2006/table">
            <a:tbl>
              <a:tblPr firstRow="1" bandRow="1">
                <a:tableStyleId>{17292A2E-F333-43FB-9621-5CBBE7FDCDCB}</a:tableStyleId>
              </a:tblPr>
              <a:tblGrid>
                <a:gridCol w="4013825">
                  <a:extLst>
                    <a:ext uri="{9D8B030D-6E8A-4147-A177-3AD203B41FA5}">
                      <a16:colId xmlns:a16="http://schemas.microsoft.com/office/drawing/2014/main" xmlns="" val="20000"/>
                    </a:ext>
                  </a:extLst>
                </a:gridCol>
                <a:gridCol w="4771151">
                  <a:extLst>
                    <a:ext uri="{9D8B030D-6E8A-4147-A177-3AD203B41FA5}">
                      <a16:colId xmlns:a16="http://schemas.microsoft.com/office/drawing/2014/main" xmlns="" val="20001"/>
                    </a:ext>
                  </a:extLst>
                </a:gridCol>
              </a:tblGrid>
              <a:tr h="463471">
                <a:tc>
                  <a:txBody>
                    <a:bodyPr/>
                    <a:lstStyle/>
                    <a:p>
                      <a:pPr algn="ctr">
                        <a:spcAft>
                          <a:spcPts val="0"/>
                        </a:spcAft>
                      </a:pPr>
                      <a:r>
                        <a:rPr lang="ru-RU" sz="2800" b="1" dirty="0">
                          <a:latin typeface="Times New Roman"/>
                          <a:ea typeface="Times New Roman"/>
                          <a:cs typeface="Times New Roman"/>
                        </a:rPr>
                        <a:t>Н</a:t>
                      </a:r>
                      <a:endParaRPr lang="ru-RU" sz="2800" dirty="0">
                        <a:latin typeface="Times New Roman"/>
                        <a:ea typeface="Times New Roman"/>
                        <a:cs typeface="Times New Roman"/>
                      </a:endParaRPr>
                    </a:p>
                  </a:txBody>
                  <a:tcPr marL="68580" marR="68580" marT="0" marB="0">
                    <a:solidFill>
                      <a:schemeClr val="tx1">
                        <a:alpha val="79000"/>
                      </a:schemeClr>
                    </a:solidFill>
                  </a:tcPr>
                </a:tc>
                <a:tc>
                  <a:txBody>
                    <a:bodyPr/>
                    <a:lstStyle/>
                    <a:p>
                      <a:pPr algn="ctr">
                        <a:spcAft>
                          <a:spcPts val="0"/>
                        </a:spcAft>
                      </a:pPr>
                      <a:r>
                        <a:rPr lang="ru-RU" sz="2800" dirty="0" smtClean="0">
                          <a:latin typeface="Times New Roman"/>
                          <a:ea typeface="Times New Roman"/>
                          <a:cs typeface="Times New Roman"/>
                        </a:rPr>
                        <a:t>примеры</a:t>
                      </a:r>
                      <a:endParaRPr lang="ru-RU" sz="2800" dirty="0">
                        <a:latin typeface="Times New Roman"/>
                        <a:ea typeface="Times New Roman"/>
                        <a:cs typeface="Times New Roman"/>
                      </a:endParaRPr>
                    </a:p>
                  </a:txBody>
                  <a:tcPr marL="68580" marR="68580" marT="0" marB="0">
                    <a:solidFill>
                      <a:schemeClr val="tx1">
                        <a:alpha val="79000"/>
                      </a:schemeClr>
                    </a:solidFill>
                  </a:tcPr>
                </a:tc>
                <a:extLst>
                  <a:ext uri="{0D108BD9-81ED-4DB2-BD59-A6C34878D82A}">
                    <a16:rowId xmlns:a16="http://schemas.microsoft.com/office/drawing/2014/main" xmlns="" val="10000"/>
                  </a:ext>
                </a:extLst>
              </a:tr>
              <a:tr h="4808889">
                <a:tc>
                  <a:txBody>
                    <a:bodyPr/>
                    <a:lstStyle/>
                    <a:p>
                      <a:pPr>
                        <a:spcAft>
                          <a:spcPts val="0"/>
                        </a:spcAft>
                      </a:pPr>
                      <a:endParaRPr lang="ru-RU" sz="2800" b="1" dirty="0" smtClean="0">
                        <a:solidFill>
                          <a:srgbClr val="002060"/>
                        </a:solidFill>
                        <a:latin typeface="Times New Roman"/>
                        <a:ea typeface="Times New Roman"/>
                        <a:cs typeface="Times New Roman"/>
                      </a:endParaRPr>
                    </a:p>
                    <a:p>
                      <a:pPr>
                        <a:spcAft>
                          <a:spcPts val="0"/>
                        </a:spcAft>
                      </a:pPr>
                      <a:r>
                        <a:rPr lang="ru-RU" sz="2800" b="1" dirty="0" smtClean="0">
                          <a:solidFill>
                            <a:srgbClr val="002060"/>
                          </a:solidFill>
                          <a:latin typeface="Times New Roman"/>
                          <a:ea typeface="Times New Roman"/>
                          <a:cs typeface="Times New Roman"/>
                        </a:rPr>
                        <a:t>1</a:t>
                      </a:r>
                      <a:r>
                        <a:rPr lang="ru-RU" sz="2800" b="1" dirty="0">
                          <a:solidFill>
                            <a:srgbClr val="002060"/>
                          </a:solidFill>
                          <a:latin typeface="Times New Roman"/>
                          <a:ea typeface="Times New Roman"/>
                          <a:cs typeface="Times New Roman"/>
                        </a:rPr>
                        <a:t>) краткая форма</a:t>
                      </a:r>
                    </a:p>
                    <a:p>
                      <a:pPr>
                        <a:spcAft>
                          <a:spcPts val="0"/>
                        </a:spcAft>
                      </a:pPr>
                      <a:endParaRPr lang="ru-RU" sz="2800" b="1" dirty="0" smtClean="0">
                        <a:solidFill>
                          <a:srgbClr val="002060"/>
                        </a:solidFill>
                        <a:latin typeface="Times New Roman"/>
                        <a:ea typeface="Times New Roman"/>
                        <a:cs typeface="Times New Roman"/>
                      </a:endParaRPr>
                    </a:p>
                    <a:p>
                      <a:pPr>
                        <a:spcAft>
                          <a:spcPts val="0"/>
                        </a:spcAft>
                      </a:pPr>
                      <a:endParaRPr lang="ru-RU" sz="2800" b="1" dirty="0" smtClean="0">
                        <a:solidFill>
                          <a:srgbClr val="002060"/>
                        </a:solidFill>
                        <a:latin typeface="Times New Roman"/>
                        <a:ea typeface="Times New Roman"/>
                        <a:cs typeface="Times New Roman"/>
                      </a:endParaRPr>
                    </a:p>
                    <a:p>
                      <a:pPr>
                        <a:spcAft>
                          <a:spcPts val="0"/>
                        </a:spcAft>
                      </a:pPr>
                      <a:endParaRPr lang="ru-RU" sz="2800" b="1" dirty="0" smtClean="0">
                        <a:solidFill>
                          <a:srgbClr val="002060"/>
                        </a:solidFill>
                        <a:latin typeface="Times New Roman"/>
                        <a:ea typeface="Times New Roman"/>
                        <a:cs typeface="Times New Roman"/>
                      </a:endParaRPr>
                    </a:p>
                    <a:p>
                      <a:pPr>
                        <a:spcAft>
                          <a:spcPts val="0"/>
                        </a:spcAft>
                      </a:pPr>
                      <a:r>
                        <a:rPr lang="ru-RU" sz="2800" b="1" dirty="0" smtClean="0">
                          <a:solidFill>
                            <a:srgbClr val="002060"/>
                          </a:solidFill>
                          <a:latin typeface="Times New Roman"/>
                          <a:ea typeface="Times New Roman"/>
                          <a:cs typeface="Times New Roman"/>
                        </a:rPr>
                        <a:t>2</a:t>
                      </a:r>
                      <a:r>
                        <a:rPr lang="ru-RU" sz="2800" b="1" dirty="0">
                          <a:solidFill>
                            <a:srgbClr val="002060"/>
                          </a:solidFill>
                          <a:latin typeface="Times New Roman"/>
                          <a:ea typeface="Times New Roman"/>
                          <a:cs typeface="Times New Roman"/>
                        </a:rPr>
                        <a:t>) несовершенный вид без зависимого слова (полная форма)</a:t>
                      </a:r>
                    </a:p>
                  </a:txBody>
                  <a:tcPr marL="68580" marR="68580" marT="0" marB="0">
                    <a:solidFill>
                      <a:schemeClr val="tx1">
                        <a:alpha val="79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rgbClr val="002060"/>
                          </a:solidFill>
                        </a:rPr>
                        <a:t>пример </a:t>
                      </a:r>
                      <a:r>
                        <a:rPr lang="ru-RU" sz="2800" b="1" u="sng" dirty="0" smtClean="0">
                          <a:solidFill>
                            <a:srgbClr val="002060"/>
                          </a:solidFill>
                        </a:rPr>
                        <a:t>решён</a:t>
                      </a:r>
                      <a:r>
                        <a:rPr lang="ru-RU" sz="2800" b="1" dirty="0" smtClean="0">
                          <a:solidFill>
                            <a:srgbClr val="002060"/>
                          </a:solidFill>
                        </a:rPr>
                        <a:t> учеником</a:t>
                      </a:r>
                      <a:r>
                        <a:rPr lang="ru-RU" sz="2800" b="1" baseline="0" dirty="0" smtClean="0">
                          <a:solidFill>
                            <a:srgbClr val="002060"/>
                          </a:solidFill>
                        </a:rPr>
                        <a:t> самостоятельно </a:t>
                      </a:r>
                      <a:r>
                        <a:rPr lang="ru-RU" sz="2800" b="1" u="sng" dirty="0" smtClean="0">
                          <a:solidFill>
                            <a:srgbClr val="002060"/>
                          </a:solidFill>
                        </a:rPr>
                        <a:t>(краткая форма)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2800" b="1" dirty="0" smtClean="0">
                        <a:solidFill>
                          <a:srgbClr val="00206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rgbClr val="003300"/>
                          </a:solidFill>
                        </a:rPr>
                        <a:t> (какой?)            </a:t>
                      </a:r>
                      <a:r>
                        <a:rPr lang="ru-RU" sz="3000" b="1" dirty="0" err="1" smtClean="0">
                          <a:solidFill>
                            <a:srgbClr val="003300"/>
                          </a:solidFill>
                        </a:rPr>
                        <a:t>х</a:t>
                      </a:r>
                      <a:endParaRPr lang="ru-RU" sz="3000" b="1" dirty="0" smtClean="0">
                        <a:solidFill>
                          <a:srgbClr val="0033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rgbClr val="002060"/>
                          </a:solidFill>
                        </a:rPr>
                        <a:t>жар</a:t>
                      </a:r>
                      <a:r>
                        <a:rPr lang="ru-RU" sz="2800" b="1" u="sng" dirty="0" smtClean="0">
                          <a:solidFill>
                            <a:srgbClr val="002060"/>
                          </a:solidFill>
                        </a:rPr>
                        <a:t>ен</a:t>
                      </a:r>
                      <a:r>
                        <a:rPr lang="ru-RU" sz="2800" b="1" dirty="0" smtClean="0">
                          <a:solidFill>
                            <a:srgbClr val="002060"/>
                          </a:solidFill>
                        </a:rPr>
                        <a:t>ый картофель (полная форма, несов.в., нет зав.сл.)</a:t>
                      </a:r>
                    </a:p>
                    <a:p>
                      <a:pPr marL="0" marR="0" indent="0" algn="l" defTabSz="914400" rtl="0" eaLnBrk="1" fontAlgn="auto" latinLnBrk="0" hangingPunct="1">
                        <a:lnSpc>
                          <a:spcPct val="100000"/>
                        </a:lnSpc>
                        <a:spcBef>
                          <a:spcPts val="0"/>
                        </a:spcBef>
                        <a:spcAft>
                          <a:spcPts val="0"/>
                        </a:spcAft>
                        <a:buClrTx/>
                        <a:buSzTx/>
                        <a:buFontTx/>
                        <a:buNone/>
                        <a:tabLst/>
                        <a:defRPr/>
                      </a:pPr>
                      <a:r>
                        <a:rPr lang="ru-RU" sz="2800" b="1" dirty="0" smtClean="0">
                          <a:solidFill>
                            <a:srgbClr val="002060"/>
                          </a:solidFill>
                        </a:rPr>
                        <a:t>От глагола жарить (что делать?) – несов.вида. </a:t>
                      </a:r>
                    </a:p>
                    <a:p>
                      <a:pPr>
                        <a:spcAft>
                          <a:spcPts val="0"/>
                        </a:spcAft>
                      </a:pPr>
                      <a:endParaRPr lang="ru-RU" sz="2800" b="1" dirty="0">
                        <a:solidFill>
                          <a:srgbClr val="002060"/>
                        </a:solidFill>
                        <a:latin typeface="Times New Roman"/>
                        <a:ea typeface="Times New Roman"/>
                        <a:cs typeface="Times New Roman"/>
                      </a:endParaRPr>
                    </a:p>
                  </a:txBody>
                  <a:tcPr marL="68580" marR="68580" marT="0" marB="0">
                    <a:solidFill>
                      <a:schemeClr val="tx1">
                        <a:alpha val="79000"/>
                      </a:schemeClr>
                    </a:solidFill>
                  </a:tcPr>
                </a:tc>
                <a:extLst>
                  <a:ext uri="{0D108BD9-81ED-4DB2-BD59-A6C34878D82A}">
                    <a16:rowId xmlns:a16="http://schemas.microsoft.com/office/drawing/2014/main" xmlns="" val="10001"/>
                  </a:ext>
                </a:extLst>
              </a:tr>
            </a:tbl>
          </a:graphicData>
        </a:graphic>
      </p:graphicFrame>
      <p:sp>
        <p:nvSpPr>
          <p:cNvPr id="5" name="Выгнутая вверх стрелка 4"/>
          <p:cNvSpPr/>
          <p:nvPr/>
        </p:nvSpPr>
        <p:spPr>
          <a:xfrm rot="10800000" flipV="1">
            <a:off x="5148064" y="3212976"/>
            <a:ext cx="1728192" cy="360040"/>
          </a:xfrm>
          <a:prstGeom prst="curved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solidFill>
                  <a:srgbClr val="002060"/>
                </a:solidFill>
                <a:latin typeface="+mn-lt"/>
              </a:rPr>
              <a:t>Н – НН в суффиксах отглагольных прилагательных и причастиях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79512" y="1397000"/>
          <a:ext cx="8784976" cy="5461000"/>
        </p:xfrm>
        <a:graphic>
          <a:graphicData uri="http://schemas.openxmlformats.org/drawingml/2006/table">
            <a:tbl>
              <a:tblPr firstRow="1" bandRow="1">
                <a:tableStyleId>{17292A2E-F333-43FB-9621-5CBBE7FDCDCB}</a:tableStyleId>
              </a:tblPr>
              <a:tblGrid>
                <a:gridCol w="4013825">
                  <a:extLst>
                    <a:ext uri="{9D8B030D-6E8A-4147-A177-3AD203B41FA5}">
                      <a16:colId xmlns:a16="http://schemas.microsoft.com/office/drawing/2014/main" xmlns="" val="20000"/>
                    </a:ext>
                  </a:extLst>
                </a:gridCol>
                <a:gridCol w="4771151">
                  <a:extLst>
                    <a:ext uri="{9D8B030D-6E8A-4147-A177-3AD203B41FA5}">
                      <a16:colId xmlns:a16="http://schemas.microsoft.com/office/drawing/2014/main" xmlns="" val="20001"/>
                    </a:ext>
                  </a:extLst>
                </a:gridCol>
              </a:tblGrid>
              <a:tr h="496455">
                <a:tc>
                  <a:txBody>
                    <a:bodyPr/>
                    <a:lstStyle/>
                    <a:p>
                      <a:pPr algn="ctr">
                        <a:spcAft>
                          <a:spcPts val="0"/>
                        </a:spcAft>
                      </a:pPr>
                      <a:r>
                        <a:rPr lang="ru-RU" sz="2800" b="1" dirty="0">
                          <a:latin typeface="Times New Roman"/>
                          <a:ea typeface="Times New Roman"/>
                          <a:cs typeface="Times New Roman"/>
                        </a:rPr>
                        <a:t>НН</a:t>
                      </a:r>
                      <a:endParaRPr lang="ru-RU" sz="2800" dirty="0">
                        <a:latin typeface="Times New Roman"/>
                        <a:ea typeface="Times New Roman"/>
                        <a:cs typeface="Times New Roman"/>
                      </a:endParaRPr>
                    </a:p>
                  </a:txBody>
                  <a:tcPr marL="68580" marR="68580" marT="0" marB="0">
                    <a:solidFill>
                      <a:schemeClr val="tx1">
                        <a:alpha val="83000"/>
                      </a:schemeClr>
                    </a:solidFill>
                  </a:tcPr>
                </a:tc>
                <a:tc>
                  <a:txBody>
                    <a:bodyPr/>
                    <a:lstStyle/>
                    <a:p>
                      <a:pPr algn="ctr"/>
                      <a:r>
                        <a:rPr lang="ru-RU" sz="3200" b="1" dirty="0" smtClean="0"/>
                        <a:t>примеры </a:t>
                      </a:r>
                      <a:endParaRPr lang="ru-RU" sz="3200" b="1" dirty="0"/>
                    </a:p>
                  </a:txBody>
                  <a:tcPr marL="68580" marR="68580" marT="0" marB="0">
                    <a:solidFill>
                      <a:schemeClr val="tx1">
                        <a:alpha val="83000"/>
                      </a:schemeClr>
                    </a:solidFill>
                  </a:tcPr>
                </a:tc>
                <a:extLst>
                  <a:ext uri="{0D108BD9-81ED-4DB2-BD59-A6C34878D82A}">
                    <a16:rowId xmlns:a16="http://schemas.microsoft.com/office/drawing/2014/main" xmlns="" val="10000"/>
                  </a:ext>
                </a:extLst>
              </a:tr>
              <a:tr h="4964545">
                <a:tc>
                  <a:txBody>
                    <a:bodyPr/>
                    <a:lstStyle/>
                    <a:p>
                      <a:pPr>
                        <a:spcAft>
                          <a:spcPts val="0"/>
                        </a:spcAft>
                      </a:pPr>
                      <a:r>
                        <a:rPr lang="ru-RU" sz="2600" b="1" dirty="0">
                          <a:solidFill>
                            <a:srgbClr val="002060"/>
                          </a:solidFill>
                          <a:latin typeface="Times New Roman"/>
                          <a:ea typeface="Times New Roman"/>
                          <a:cs typeface="Times New Roman"/>
                        </a:rPr>
                        <a:t>1) полная форма совершенного вида</a:t>
                      </a:r>
                    </a:p>
                    <a:p>
                      <a:pPr>
                        <a:spcAft>
                          <a:spcPts val="0"/>
                        </a:spcAft>
                      </a:pPr>
                      <a:r>
                        <a:rPr lang="ru-RU" sz="2600" b="1" u="sng" dirty="0">
                          <a:solidFill>
                            <a:srgbClr val="002060"/>
                          </a:solidFill>
                          <a:latin typeface="Times New Roman"/>
                          <a:ea typeface="Times New Roman"/>
                          <a:cs typeface="Times New Roman"/>
                        </a:rPr>
                        <a:t>Исключение:  </a:t>
                      </a:r>
                      <a:r>
                        <a:rPr lang="ru-RU" sz="2600" b="1" dirty="0" smtClean="0">
                          <a:solidFill>
                            <a:srgbClr val="002060"/>
                          </a:solidFill>
                          <a:latin typeface="Times New Roman"/>
                          <a:ea typeface="Times New Roman"/>
                          <a:cs typeface="Times New Roman"/>
                        </a:rPr>
                        <a:t>раненый</a:t>
                      </a:r>
                    </a:p>
                    <a:p>
                      <a:pPr>
                        <a:spcAft>
                          <a:spcPts val="0"/>
                        </a:spcAft>
                      </a:pPr>
                      <a:endParaRPr lang="ru-RU" sz="2600" b="1" dirty="0">
                        <a:solidFill>
                          <a:srgbClr val="002060"/>
                        </a:solidFill>
                        <a:latin typeface="Times New Roman"/>
                        <a:ea typeface="Times New Roman"/>
                        <a:cs typeface="Times New Roman"/>
                      </a:endParaRPr>
                    </a:p>
                    <a:p>
                      <a:pPr>
                        <a:spcAft>
                          <a:spcPts val="0"/>
                        </a:spcAft>
                      </a:pPr>
                      <a:r>
                        <a:rPr lang="ru-RU" sz="2600" b="1" dirty="0">
                          <a:solidFill>
                            <a:srgbClr val="002060"/>
                          </a:solidFill>
                          <a:latin typeface="Times New Roman"/>
                          <a:ea typeface="Times New Roman"/>
                          <a:cs typeface="Times New Roman"/>
                        </a:rPr>
                        <a:t>2) полная форма несовершенного вида с зависимым </a:t>
                      </a:r>
                      <a:r>
                        <a:rPr lang="ru-RU" sz="2600" b="1" dirty="0" smtClean="0">
                          <a:solidFill>
                            <a:srgbClr val="002060"/>
                          </a:solidFill>
                          <a:latin typeface="Times New Roman"/>
                          <a:ea typeface="Times New Roman"/>
                          <a:cs typeface="Times New Roman"/>
                        </a:rPr>
                        <a:t>словом</a:t>
                      </a:r>
                    </a:p>
                    <a:p>
                      <a:pPr>
                        <a:spcAft>
                          <a:spcPts val="0"/>
                        </a:spcAft>
                      </a:pPr>
                      <a:endParaRPr lang="ru-RU" sz="2600" b="1" dirty="0">
                        <a:solidFill>
                          <a:srgbClr val="002060"/>
                        </a:solidFill>
                        <a:latin typeface="Times New Roman"/>
                        <a:ea typeface="Times New Roman"/>
                        <a:cs typeface="Times New Roman"/>
                      </a:endParaRPr>
                    </a:p>
                    <a:p>
                      <a:pPr>
                        <a:spcAft>
                          <a:spcPts val="0"/>
                        </a:spcAft>
                      </a:pPr>
                      <a:r>
                        <a:rPr lang="ru-RU" sz="2600" b="1" dirty="0">
                          <a:solidFill>
                            <a:srgbClr val="002060"/>
                          </a:solidFill>
                          <a:latin typeface="Times New Roman"/>
                          <a:ea typeface="Times New Roman"/>
                          <a:cs typeface="Times New Roman"/>
                        </a:rPr>
                        <a:t>3) оканчивается на </a:t>
                      </a:r>
                      <a:r>
                        <a:rPr lang="ru-RU" sz="2600" b="1" dirty="0" smtClean="0">
                          <a:solidFill>
                            <a:srgbClr val="002060"/>
                          </a:solidFill>
                          <a:latin typeface="Times New Roman"/>
                          <a:ea typeface="Times New Roman"/>
                          <a:cs typeface="Times New Roman"/>
                        </a:rPr>
                        <a:t>ЁВАННЫЙ</a:t>
                      </a:r>
                      <a:r>
                        <a:rPr lang="ru-RU" sz="2600" b="1" dirty="0">
                          <a:solidFill>
                            <a:srgbClr val="002060"/>
                          </a:solidFill>
                          <a:latin typeface="Times New Roman"/>
                          <a:ea typeface="Times New Roman"/>
                          <a:cs typeface="Times New Roman"/>
                        </a:rPr>
                        <a:t>, ОВАННЫЙ</a:t>
                      </a:r>
                    </a:p>
                    <a:p>
                      <a:pPr>
                        <a:spcAft>
                          <a:spcPts val="0"/>
                        </a:spcAft>
                      </a:pPr>
                      <a:r>
                        <a:rPr lang="ru-RU" sz="2600" b="1" u="sng" dirty="0">
                          <a:solidFill>
                            <a:srgbClr val="002060"/>
                          </a:solidFill>
                          <a:latin typeface="Times New Roman"/>
                          <a:ea typeface="Times New Roman"/>
                          <a:cs typeface="Times New Roman"/>
                        </a:rPr>
                        <a:t>Исключение: </a:t>
                      </a:r>
                      <a:r>
                        <a:rPr lang="ru-RU" sz="2600" b="1" dirty="0">
                          <a:solidFill>
                            <a:srgbClr val="002060"/>
                          </a:solidFill>
                          <a:latin typeface="Times New Roman"/>
                          <a:ea typeface="Times New Roman"/>
                          <a:cs typeface="Times New Roman"/>
                        </a:rPr>
                        <a:t>кованый, жёваный</a:t>
                      </a:r>
                    </a:p>
                  </a:txBody>
                  <a:tcPr marL="68580" marR="68580" marT="0" marB="0">
                    <a:solidFill>
                      <a:schemeClr val="tx1">
                        <a:alpha val="83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600" b="1" dirty="0" smtClean="0">
                          <a:solidFill>
                            <a:srgbClr val="003300"/>
                          </a:solidFill>
                        </a:rPr>
                        <a:t>под</a:t>
                      </a:r>
                      <a:r>
                        <a:rPr lang="ru-RU" sz="2600" b="1" dirty="0" smtClean="0">
                          <a:solidFill>
                            <a:srgbClr val="002060"/>
                          </a:solidFill>
                        </a:rPr>
                        <a:t>жар</a:t>
                      </a:r>
                      <a:r>
                        <a:rPr lang="ru-RU" sz="2600" b="1" u="sng" dirty="0" smtClean="0">
                          <a:solidFill>
                            <a:srgbClr val="002060"/>
                          </a:solidFill>
                        </a:rPr>
                        <a:t>енн</a:t>
                      </a:r>
                      <a:r>
                        <a:rPr lang="ru-RU" sz="2600" b="1" dirty="0" smtClean="0">
                          <a:solidFill>
                            <a:srgbClr val="002060"/>
                          </a:solidFill>
                        </a:rPr>
                        <a:t>ый (полная форма, сов. вид)</a:t>
                      </a:r>
                    </a:p>
                    <a:p>
                      <a:pPr marL="0" marR="0" indent="0" algn="l" defTabSz="914400" rtl="0" eaLnBrk="1" fontAlgn="auto" latinLnBrk="0" hangingPunct="1">
                        <a:lnSpc>
                          <a:spcPct val="100000"/>
                        </a:lnSpc>
                        <a:spcBef>
                          <a:spcPts val="0"/>
                        </a:spcBef>
                        <a:spcAft>
                          <a:spcPts val="0"/>
                        </a:spcAft>
                        <a:buClrTx/>
                        <a:buSzTx/>
                        <a:buFontTx/>
                        <a:buNone/>
                        <a:tabLst/>
                        <a:defRPr/>
                      </a:pPr>
                      <a:r>
                        <a:rPr lang="ru-RU" sz="2600" b="1" dirty="0" smtClean="0">
                          <a:solidFill>
                            <a:srgbClr val="002060"/>
                          </a:solidFill>
                        </a:rPr>
                        <a:t>От глагола поджарить (что сделать?)</a:t>
                      </a:r>
                    </a:p>
                    <a:p>
                      <a:pPr marL="0" marR="0" indent="0" algn="l" defTabSz="914400" rtl="0" eaLnBrk="1" fontAlgn="auto" latinLnBrk="0" hangingPunct="1">
                        <a:lnSpc>
                          <a:spcPct val="100000"/>
                        </a:lnSpc>
                        <a:spcBef>
                          <a:spcPts val="0"/>
                        </a:spcBef>
                        <a:spcAft>
                          <a:spcPts val="0"/>
                        </a:spcAft>
                        <a:buClrTx/>
                        <a:buSzTx/>
                        <a:buFontTx/>
                        <a:buNone/>
                        <a:tabLst/>
                        <a:defRPr/>
                      </a:pPr>
                      <a:r>
                        <a:rPr lang="ru-RU" sz="2400" b="1" dirty="0" smtClean="0">
                          <a:solidFill>
                            <a:srgbClr val="FF0000"/>
                          </a:solidFill>
                        </a:rPr>
                        <a:t>    </a:t>
                      </a:r>
                      <a:r>
                        <a:rPr lang="ru-RU" sz="2400" b="1" dirty="0" smtClean="0">
                          <a:solidFill>
                            <a:srgbClr val="003300"/>
                          </a:solidFill>
                        </a:rPr>
                        <a:t>     </a:t>
                      </a:r>
                      <a:r>
                        <a:rPr lang="ru-RU" sz="2400" b="1" dirty="0" err="1" smtClean="0">
                          <a:solidFill>
                            <a:srgbClr val="003300"/>
                          </a:solidFill>
                        </a:rPr>
                        <a:t>х</a:t>
                      </a:r>
                      <a:r>
                        <a:rPr lang="ru-RU" sz="2400" b="1" dirty="0" smtClean="0">
                          <a:solidFill>
                            <a:srgbClr val="003300"/>
                          </a:solidFill>
                        </a:rPr>
                        <a:t>     (в</a:t>
                      </a:r>
                      <a:r>
                        <a:rPr lang="ru-RU" sz="2400" b="1" baseline="0" dirty="0" smtClean="0">
                          <a:solidFill>
                            <a:srgbClr val="003300"/>
                          </a:solidFill>
                        </a:rPr>
                        <a:t> чём?)</a:t>
                      </a:r>
                      <a:endParaRPr lang="ru-RU" sz="2800" b="1" dirty="0" smtClean="0">
                        <a:solidFill>
                          <a:srgbClr val="003300"/>
                        </a:solidFill>
                      </a:endParaRPr>
                    </a:p>
                    <a:p>
                      <a:r>
                        <a:rPr lang="ru-RU" sz="2600" b="1" dirty="0" smtClean="0">
                          <a:solidFill>
                            <a:srgbClr val="002060"/>
                          </a:solidFill>
                        </a:rPr>
                        <a:t>жар</a:t>
                      </a:r>
                      <a:r>
                        <a:rPr lang="ru-RU" sz="2600" b="1" u="sng" dirty="0" smtClean="0">
                          <a:solidFill>
                            <a:srgbClr val="002060"/>
                          </a:solidFill>
                        </a:rPr>
                        <a:t>енн</a:t>
                      </a:r>
                      <a:r>
                        <a:rPr lang="ru-RU" sz="2600" b="1" dirty="0" smtClean="0">
                          <a:solidFill>
                            <a:srgbClr val="002060"/>
                          </a:solidFill>
                        </a:rPr>
                        <a:t>ый в масле (полная форма, несов.вид, НО есть зав.сл.)</a:t>
                      </a:r>
                    </a:p>
                    <a:p>
                      <a:endParaRPr lang="ru-RU" sz="1400" b="1" dirty="0" smtClean="0">
                        <a:solidFill>
                          <a:srgbClr val="002060"/>
                        </a:solidFill>
                      </a:endParaRPr>
                    </a:p>
                    <a:p>
                      <a:r>
                        <a:rPr lang="ru-RU" sz="2600" b="1" dirty="0" smtClean="0">
                          <a:solidFill>
                            <a:srgbClr val="002060"/>
                          </a:solidFill>
                        </a:rPr>
                        <a:t>марин</a:t>
                      </a:r>
                      <a:r>
                        <a:rPr lang="ru-RU" sz="2600" b="1" u="sng" dirty="0" smtClean="0">
                          <a:solidFill>
                            <a:srgbClr val="002060"/>
                          </a:solidFill>
                        </a:rPr>
                        <a:t>ованный</a:t>
                      </a:r>
                      <a:r>
                        <a:rPr lang="ru-RU" sz="2600" b="1" dirty="0" smtClean="0">
                          <a:solidFill>
                            <a:srgbClr val="002060"/>
                          </a:solidFill>
                        </a:rPr>
                        <a:t> (полная форма, оканчивается на ОВАННЫЙ)</a:t>
                      </a:r>
                    </a:p>
                    <a:p>
                      <a:endParaRPr lang="ru-RU" sz="2600" b="1" dirty="0"/>
                    </a:p>
                  </a:txBody>
                  <a:tcPr marL="68580" marR="68580" marT="0" marB="0">
                    <a:solidFill>
                      <a:schemeClr val="tx1">
                        <a:alpha val="83000"/>
                      </a:schemeClr>
                    </a:solidFill>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ИМЁН СУЩЕСТВИТЕЛЬНЫХ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251520" y="1484784"/>
          <a:ext cx="8496942" cy="4464496"/>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xmlns="" val="20000"/>
                    </a:ext>
                  </a:extLst>
                </a:gridCol>
                <a:gridCol w="3360372">
                  <a:extLst>
                    <a:ext uri="{9D8B030D-6E8A-4147-A177-3AD203B41FA5}">
                      <a16:colId xmlns:a16="http://schemas.microsoft.com/office/drawing/2014/main" xmlns="" val="20001"/>
                    </a:ext>
                  </a:extLst>
                </a:gridCol>
                <a:gridCol w="2832314">
                  <a:extLst>
                    <a:ext uri="{9D8B030D-6E8A-4147-A177-3AD203B41FA5}">
                      <a16:colId xmlns:a16="http://schemas.microsoft.com/office/drawing/2014/main" xmlns="" val="20002"/>
                    </a:ext>
                  </a:extLst>
                </a:gridCol>
              </a:tblGrid>
              <a:tr h="564121">
                <a:tc>
                  <a:txBody>
                    <a:bodyPr/>
                    <a:lstStyle/>
                    <a:p>
                      <a:pPr algn="ctr">
                        <a:spcAft>
                          <a:spcPts val="0"/>
                        </a:spcAft>
                      </a:pPr>
                      <a:r>
                        <a:rPr lang="ru-RU" sz="3000" b="1" dirty="0">
                          <a:solidFill>
                            <a:srgbClr val="000000"/>
                          </a:solidFill>
                          <a:latin typeface="+mn-lt"/>
                          <a:ea typeface="Times New Roman"/>
                          <a:cs typeface="Times New Roman"/>
                        </a:rPr>
                        <a:t>Суффиксы</a:t>
                      </a:r>
                      <a:endParaRPr lang="ru-RU" sz="3000" dirty="0">
                        <a:latin typeface="+mn-lt"/>
                        <a:ea typeface="Times New Roman"/>
                        <a:cs typeface="Times New Roman"/>
                      </a:endParaRPr>
                    </a:p>
                  </a:txBody>
                  <a:tcPr marL="68580" marR="68580" marT="0" marB="0"/>
                </a:tc>
                <a:tc>
                  <a:txBody>
                    <a:bodyPr/>
                    <a:lstStyle/>
                    <a:p>
                      <a:pPr algn="ctr">
                        <a:spcAft>
                          <a:spcPts val="0"/>
                        </a:spcAft>
                      </a:pPr>
                      <a:r>
                        <a:rPr lang="ru-RU" sz="3000" b="1">
                          <a:solidFill>
                            <a:srgbClr val="000000"/>
                          </a:solidFill>
                          <a:latin typeface="+mn-lt"/>
                          <a:ea typeface="Times New Roman"/>
                          <a:cs typeface="Times New Roman"/>
                        </a:rPr>
                        <a:t>Их правописание</a:t>
                      </a:r>
                      <a:endParaRPr lang="ru-RU" sz="3000">
                        <a:latin typeface="+mn-lt"/>
                        <a:ea typeface="Times New Roman"/>
                        <a:cs typeface="Times New Roman"/>
                      </a:endParaRPr>
                    </a:p>
                  </a:txBody>
                  <a:tcPr marL="68580" marR="68580" marT="0" marB="0"/>
                </a:tc>
                <a:tc>
                  <a:txBody>
                    <a:bodyPr/>
                    <a:lstStyle/>
                    <a:p>
                      <a:pPr algn="ctr">
                        <a:spcAft>
                          <a:spcPts val="0"/>
                        </a:spcAft>
                      </a:pPr>
                      <a:r>
                        <a:rPr lang="ru-RU" sz="3000" b="1">
                          <a:solidFill>
                            <a:srgbClr val="000000"/>
                          </a:solidFill>
                          <a:latin typeface="+mn-lt"/>
                          <a:ea typeface="Times New Roman"/>
                          <a:cs typeface="Times New Roman"/>
                        </a:rPr>
                        <a:t>Примеры</a:t>
                      </a:r>
                      <a:endParaRPr lang="ru-RU" sz="300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3900375">
                <a:tc>
                  <a:txBody>
                    <a:bodyPr/>
                    <a:lstStyle/>
                    <a:p>
                      <a:pPr algn="just">
                        <a:spcAft>
                          <a:spcPts val="0"/>
                        </a:spcAft>
                      </a:pPr>
                      <a:r>
                        <a:rPr lang="ru-RU" sz="3000" dirty="0">
                          <a:latin typeface="+mn-lt"/>
                          <a:ea typeface="Times New Roman"/>
                          <a:cs typeface="Times New Roman"/>
                        </a:rPr>
                        <a:t>-</a:t>
                      </a:r>
                      <a:r>
                        <a:rPr lang="ru-RU" sz="3000" b="1" dirty="0">
                          <a:latin typeface="+mn-lt"/>
                          <a:ea typeface="Times New Roman"/>
                          <a:cs typeface="Times New Roman"/>
                        </a:rPr>
                        <a:t>ИК</a:t>
                      </a:r>
                      <a:r>
                        <a:rPr lang="ru-RU" sz="3000" dirty="0">
                          <a:latin typeface="+mn-lt"/>
                          <a:ea typeface="Times New Roman"/>
                          <a:cs typeface="Times New Roman"/>
                        </a:rPr>
                        <a:t>- </a:t>
                      </a:r>
                      <a:endParaRPr lang="ru-RU" sz="3000" dirty="0" smtClean="0">
                        <a:latin typeface="+mn-lt"/>
                        <a:ea typeface="Times New Roman"/>
                        <a:cs typeface="Times New Roman"/>
                      </a:endParaRPr>
                    </a:p>
                    <a:p>
                      <a:pPr algn="just">
                        <a:spcAft>
                          <a:spcPts val="0"/>
                        </a:spcAft>
                      </a:pPr>
                      <a:r>
                        <a:rPr lang="ru-RU" sz="3000" dirty="0" smtClean="0">
                          <a:latin typeface="+mn-lt"/>
                          <a:ea typeface="Times New Roman"/>
                          <a:cs typeface="Times New Roman"/>
                        </a:rPr>
                        <a:t>(-</a:t>
                      </a:r>
                      <a:r>
                        <a:rPr lang="ru-RU" sz="3000" dirty="0">
                          <a:latin typeface="+mn-lt"/>
                          <a:ea typeface="Times New Roman"/>
                          <a:cs typeface="Times New Roman"/>
                        </a:rPr>
                        <a:t>чик-, -ник-)</a:t>
                      </a:r>
                    </a:p>
                    <a:p>
                      <a:pPr algn="just">
                        <a:spcAft>
                          <a:spcPts val="0"/>
                        </a:spcAft>
                      </a:pPr>
                      <a:r>
                        <a:rPr lang="ru-RU" sz="3000" b="1" dirty="0">
                          <a:latin typeface="+mn-lt"/>
                          <a:ea typeface="Times New Roman"/>
                          <a:cs typeface="Times New Roman"/>
                        </a:rPr>
                        <a:t>- ЕК</a:t>
                      </a:r>
                      <a:endParaRPr lang="ru-RU" sz="3000" dirty="0">
                        <a:latin typeface="+mn-lt"/>
                        <a:ea typeface="Times New Roman"/>
                        <a:cs typeface="Times New Roman"/>
                      </a:endParaRPr>
                    </a:p>
                  </a:txBody>
                  <a:tcPr marL="68580" marR="68580" marT="0" marB="0"/>
                </a:tc>
                <a:tc>
                  <a:txBody>
                    <a:bodyPr/>
                    <a:lstStyle/>
                    <a:p>
                      <a:pPr algn="just">
                        <a:spcAft>
                          <a:spcPts val="0"/>
                        </a:spcAft>
                      </a:pPr>
                      <a:r>
                        <a:rPr lang="ru-RU" sz="3000" b="1" dirty="0">
                          <a:latin typeface="+mn-lt"/>
                          <a:ea typeface="Times New Roman"/>
                          <a:cs typeface="Times New Roman"/>
                        </a:rPr>
                        <a:t>ИК:</a:t>
                      </a:r>
                      <a:r>
                        <a:rPr lang="ru-RU" sz="3000" dirty="0">
                          <a:latin typeface="+mn-lt"/>
                          <a:ea typeface="Times New Roman"/>
                          <a:cs typeface="Times New Roman"/>
                        </a:rPr>
                        <a:t> при изменении слова гласный сохраняется</a:t>
                      </a:r>
                    </a:p>
                    <a:p>
                      <a:pPr algn="just">
                        <a:spcAft>
                          <a:spcPts val="0"/>
                        </a:spcAft>
                      </a:pPr>
                      <a:r>
                        <a:rPr lang="ru-RU" sz="3000" b="1" dirty="0">
                          <a:latin typeface="+mn-lt"/>
                          <a:ea typeface="Times New Roman"/>
                          <a:cs typeface="Times New Roman"/>
                        </a:rPr>
                        <a:t>ЕК:</a:t>
                      </a:r>
                      <a:r>
                        <a:rPr lang="ru-RU" sz="3000" dirty="0">
                          <a:latin typeface="+mn-lt"/>
                          <a:ea typeface="Times New Roman"/>
                          <a:cs typeface="Times New Roman"/>
                        </a:rPr>
                        <a:t> при изменении слова гласная буква выпадает</a:t>
                      </a:r>
                    </a:p>
                  </a:txBody>
                  <a:tcPr marL="68580" marR="68580" marT="0" marB="0"/>
                </a:tc>
                <a:tc>
                  <a:txBody>
                    <a:bodyPr/>
                    <a:lstStyle/>
                    <a:p>
                      <a:pPr algn="just">
                        <a:spcAft>
                          <a:spcPts val="0"/>
                        </a:spcAft>
                      </a:pPr>
                      <a:r>
                        <a:rPr lang="ru-RU" sz="3000" i="1" dirty="0" err="1">
                          <a:latin typeface="+mn-lt"/>
                          <a:ea typeface="Times New Roman"/>
                          <a:cs typeface="Times New Roman"/>
                        </a:rPr>
                        <a:t>ключ</a:t>
                      </a:r>
                      <a:r>
                        <a:rPr lang="ru-RU" sz="3000" b="1" i="1" dirty="0" err="1">
                          <a:latin typeface="+mn-lt"/>
                          <a:ea typeface="Times New Roman"/>
                          <a:cs typeface="Times New Roman"/>
                        </a:rPr>
                        <a:t>ИК</a:t>
                      </a:r>
                      <a:r>
                        <a:rPr lang="ru-RU" sz="3000" i="1" dirty="0">
                          <a:latin typeface="+mn-lt"/>
                          <a:ea typeface="Times New Roman"/>
                          <a:cs typeface="Times New Roman"/>
                        </a:rPr>
                        <a:t> (</a:t>
                      </a:r>
                      <a:r>
                        <a:rPr lang="ru-RU" sz="3000" i="1" dirty="0" err="1" smtClean="0">
                          <a:latin typeface="+mn-lt"/>
                          <a:ea typeface="Times New Roman"/>
                          <a:cs typeface="Times New Roman"/>
                        </a:rPr>
                        <a:t>ключ</a:t>
                      </a:r>
                      <a:r>
                        <a:rPr lang="ru-RU" sz="3000" b="1" i="1" dirty="0" err="1" smtClean="0">
                          <a:latin typeface="+mn-lt"/>
                          <a:ea typeface="Times New Roman"/>
                          <a:cs typeface="Times New Roman"/>
                        </a:rPr>
                        <a:t>ИК</a:t>
                      </a:r>
                      <a:r>
                        <a:rPr lang="ru-RU" sz="3000" i="1" dirty="0" err="1" smtClean="0">
                          <a:latin typeface="+mn-lt"/>
                          <a:ea typeface="Times New Roman"/>
                          <a:cs typeface="Times New Roman"/>
                        </a:rPr>
                        <a:t>а</a:t>
                      </a:r>
                      <a:r>
                        <a:rPr lang="ru-RU" sz="3000" i="1" dirty="0">
                          <a:latin typeface="+mn-lt"/>
                          <a:ea typeface="Times New Roman"/>
                          <a:cs typeface="Times New Roman"/>
                        </a:rPr>
                        <a:t>), </a:t>
                      </a:r>
                      <a:r>
                        <a:rPr lang="ru-RU" sz="3000" i="1" dirty="0" err="1">
                          <a:latin typeface="+mn-lt"/>
                          <a:ea typeface="Times New Roman"/>
                          <a:cs typeface="Times New Roman"/>
                        </a:rPr>
                        <a:t>сарайч</a:t>
                      </a:r>
                      <a:r>
                        <a:rPr lang="ru-RU" sz="3000" b="1" i="1" dirty="0" err="1">
                          <a:latin typeface="+mn-lt"/>
                          <a:ea typeface="Times New Roman"/>
                          <a:cs typeface="Times New Roman"/>
                        </a:rPr>
                        <a:t>ИК</a:t>
                      </a:r>
                      <a:r>
                        <a:rPr lang="ru-RU" sz="3000" i="1" dirty="0">
                          <a:latin typeface="+mn-lt"/>
                          <a:ea typeface="Times New Roman"/>
                          <a:cs typeface="Times New Roman"/>
                        </a:rPr>
                        <a:t> (</a:t>
                      </a:r>
                      <a:r>
                        <a:rPr lang="ru-RU" sz="3000" i="1" dirty="0" err="1">
                          <a:latin typeface="+mn-lt"/>
                          <a:ea typeface="Times New Roman"/>
                          <a:cs typeface="Times New Roman"/>
                        </a:rPr>
                        <a:t>сарайч</a:t>
                      </a:r>
                      <a:r>
                        <a:rPr lang="ru-RU" sz="3000" b="1" i="1" dirty="0" err="1">
                          <a:latin typeface="+mn-lt"/>
                          <a:ea typeface="Times New Roman"/>
                          <a:cs typeface="Times New Roman"/>
                        </a:rPr>
                        <a:t>ИК</a:t>
                      </a:r>
                      <a:r>
                        <a:rPr lang="ru-RU" sz="3000" i="1" dirty="0" err="1">
                          <a:latin typeface="+mn-lt"/>
                          <a:ea typeface="Times New Roman"/>
                          <a:cs typeface="Times New Roman"/>
                        </a:rPr>
                        <a:t>а</a:t>
                      </a:r>
                      <a:r>
                        <a:rPr lang="ru-RU" sz="3000" i="1" dirty="0">
                          <a:latin typeface="+mn-lt"/>
                          <a:ea typeface="Times New Roman"/>
                          <a:cs typeface="Times New Roman"/>
                        </a:rPr>
                        <a:t>)</a:t>
                      </a:r>
                      <a:endParaRPr lang="ru-RU" sz="3000" dirty="0">
                        <a:latin typeface="+mn-lt"/>
                        <a:ea typeface="Times New Roman"/>
                        <a:cs typeface="Times New Roman"/>
                      </a:endParaRPr>
                    </a:p>
                    <a:p>
                      <a:pPr algn="just">
                        <a:spcAft>
                          <a:spcPts val="0"/>
                        </a:spcAft>
                      </a:pPr>
                      <a:r>
                        <a:rPr lang="ru-RU" sz="3000" i="1" dirty="0" err="1">
                          <a:latin typeface="+mn-lt"/>
                          <a:ea typeface="Times New Roman"/>
                          <a:cs typeface="Times New Roman"/>
                        </a:rPr>
                        <a:t>замоч</a:t>
                      </a:r>
                      <a:r>
                        <a:rPr lang="ru-RU" sz="3000" b="1" i="1" dirty="0" err="1">
                          <a:latin typeface="+mn-lt"/>
                          <a:ea typeface="Times New Roman"/>
                          <a:cs typeface="Times New Roman"/>
                        </a:rPr>
                        <a:t>ЕК</a:t>
                      </a:r>
                      <a:r>
                        <a:rPr lang="ru-RU" sz="3000" b="1" i="1" dirty="0">
                          <a:latin typeface="+mn-lt"/>
                          <a:ea typeface="Times New Roman"/>
                          <a:cs typeface="Times New Roman"/>
                        </a:rPr>
                        <a:t> </a:t>
                      </a:r>
                      <a:r>
                        <a:rPr lang="ru-RU" sz="3000" i="1" dirty="0">
                          <a:latin typeface="+mn-lt"/>
                          <a:ea typeface="Times New Roman"/>
                          <a:cs typeface="Times New Roman"/>
                        </a:rPr>
                        <a:t>(</a:t>
                      </a:r>
                      <a:r>
                        <a:rPr lang="ru-RU" sz="3000" i="1" dirty="0" err="1">
                          <a:latin typeface="+mn-lt"/>
                          <a:ea typeface="Times New Roman"/>
                          <a:cs typeface="Times New Roman"/>
                        </a:rPr>
                        <a:t>замоч</a:t>
                      </a:r>
                      <a:r>
                        <a:rPr lang="ru-RU" sz="3000" b="1" i="1" dirty="0" err="1">
                          <a:latin typeface="+mn-lt"/>
                          <a:ea typeface="Times New Roman"/>
                          <a:cs typeface="Times New Roman"/>
                        </a:rPr>
                        <a:t>К</a:t>
                      </a:r>
                      <a:r>
                        <a:rPr lang="ru-RU" sz="3000" i="1" dirty="0" err="1">
                          <a:latin typeface="+mn-lt"/>
                          <a:ea typeface="Times New Roman"/>
                          <a:cs typeface="Times New Roman"/>
                        </a:rPr>
                        <a:t>а</a:t>
                      </a:r>
                      <a:r>
                        <a:rPr lang="ru-RU" sz="3000" i="1" dirty="0">
                          <a:latin typeface="+mn-lt"/>
                          <a:ea typeface="Times New Roman"/>
                          <a:cs typeface="Times New Roman"/>
                        </a:rPr>
                        <a:t>),</a:t>
                      </a:r>
                      <a:endParaRPr lang="ru-RU" sz="3000" dirty="0">
                        <a:latin typeface="+mn-lt"/>
                        <a:ea typeface="Times New Roman"/>
                        <a:cs typeface="Times New Roman"/>
                      </a:endParaRPr>
                    </a:p>
                    <a:p>
                      <a:pPr algn="just">
                        <a:spcAft>
                          <a:spcPts val="0"/>
                        </a:spcAft>
                      </a:pPr>
                      <a:r>
                        <a:rPr lang="ru-RU" sz="3000" i="1" dirty="0" err="1">
                          <a:latin typeface="+mn-lt"/>
                          <a:ea typeface="Times New Roman"/>
                          <a:cs typeface="Times New Roman"/>
                        </a:rPr>
                        <a:t>дружоч</a:t>
                      </a:r>
                      <a:r>
                        <a:rPr lang="ru-RU" sz="3000" b="1" i="1" dirty="0" err="1">
                          <a:latin typeface="+mn-lt"/>
                          <a:ea typeface="Times New Roman"/>
                          <a:cs typeface="Times New Roman"/>
                        </a:rPr>
                        <a:t>ЕК</a:t>
                      </a:r>
                      <a:r>
                        <a:rPr lang="ru-RU" sz="3000" i="1" dirty="0">
                          <a:latin typeface="+mn-lt"/>
                          <a:ea typeface="Times New Roman"/>
                          <a:cs typeface="Times New Roman"/>
                        </a:rPr>
                        <a:t> (</a:t>
                      </a:r>
                      <a:r>
                        <a:rPr lang="ru-RU" sz="3000" i="1" dirty="0" err="1">
                          <a:latin typeface="+mn-lt"/>
                          <a:ea typeface="Times New Roman"/>
                          <a:cs typeface="Times New Roman"/>
                        </a:rPr>
                        <a:t>дружоч</a:t>
                      </a:r>
                      <a:r>
                        <a:rPr lang="ru-RU" sz="3000" b="1" i="1" dirty="0" err="1">
                          <a:latin typeface="+mn-lt"/>
                          <a:ea typeface="Times New Roman"/>
                          <a:cs typeface="Times New Roman"/>
                        </a:rPr>
                        <a:t>К</a:t>
                      </a:r>
                      <a:r>
                        <a:rPr lang="ru-RU" sz="3000" i="1" dirty="0" err="1">
                          <a:latin typeface="+mn-lt"/>
                          <a:ea typeface="Times New Roman"/>
                          <a:cs typeface="Times New Roman"/>
                        </a:rPr>
                        <a:t>а</a:t>
                      </a:r>
                      <a:r>
                        <a:rPr lang="ru-RU" sz="3000" i="1" dirty="0">
                          <a:latin typeface="+mn-lt"/>
                          <a:ea typeface="Times New Roman"/>
                          <a:cs typeface="Times New Roman"/>
                        </a:rPr>
                        <a:t>)</a:t>
                      </a:r>
                      <a:endParaRPr lang="ru-RU" sz="3000" dirty="0">
                        <a:latin typeface="+mn-lt"/>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ИМЁН СУЩЕСТВИТЕЛЬНЫХ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179512" y="1411319"/>
          <a:ext cx="8640960" cy="5258041"/>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xmlns="" val="20000"/>
                    </a:ext>
                  </a:extLst>
                </a:gridCol>
                <a:gridCol w="3700478">
                  <a:extLst>
                    <a:ext uri="{9D8B030D-6E8A-4147-A177-3AD203B41FA5}">
                      <a16:colId xmlns:a16="http://schemas.microsoft.com/office/drawing/2014/main" xmlns="" val="20001"/>
                    </a:ext>
                  </a:extLst>
                </a:gridCol>
                <a:gridCol w="2636226">
                  <a:extLst>
                    <a:ext uri="{9D8B030D-6E8A-4147-A177-3AD203B41FA5}">
                      <a16:colId xmlns:a16="http://schemas.microsoft.com/office/drawing/2014/main" xmlns="" val="20002"/>
                    </a:ext>
                  </a:extLst>
                </a:gridCol>
              </a:tblGrid>
              <a:tr h="564121">
                <a:tc>
                  <a:txBody>
                    <a:bodyPr/>
                    <a:lstStyle/>
                    <a:p>
                      <a:pPr algn="ctr">
                        <a:spcAft>
                          <a:spcPts val="0"/>
                        </a:spcAft>
                      </a:pPr>
                      <a:r>
                        <a:rPr lang="ru-RU" sz="3000" b="1" dirty="0">
                          <a:solidFill>
                            <a:srgbClr val="000000"/>
                          </a:solidFill>
                          <a:latin typeface="+mn-lt"/>
                          <a:ea typeface="Times New Roman"/>
                          <a:cs typeface="Times New Roman"/>
                        </a:rPr>
                        <a:t>Суффиксы</a:t>
                      </a:r>
                      <a:endParaRPr lang="ru-RU" sz="3000" dirty="0">
                        <a:latin typeface="+mn-lt"/>
                        <a:ea typeface="Times New Roman"/>
                        <a:cs typeface="Times New Roman"/>
                      </a:endParaRPr>
                    </a:p>
                  </a:txBody>
                  <a:tcPr marL="68580" marR="68580" marT="0" marB="0"/>
                </a:tc>
                <a:tc>
                  <a:txBody>
                    <a:bodyPr/>
                    <a:lstStyle/>
                    <a:p>
                      <a:pPr algn="ctr">
                        <a:spcAft>
                          <a:spcPts val="0"/>
                        </a:spcAft>
                      </a:pPr>
                      <a:r>
                        <a:rPr lang="ru-RU" sz="3000" b="1">
                          <a:solidFill>
                            <a:srgbClr val="000000"/>
                          </a:solidFill>
                          <a:latin typeface="+mn-lt"/>
                          <a:ea typeface="Times New Roman"/>
                          <a:cs typeface="Times New Roman"/>
                        </a:rPr>
                        <a:t>Их правописание</a:t>
                      </a:r>
                      <a:endParaRPr lang="ru-RU" sz="3000">
                        <a:latin typeface="+mn-lt"/>
                        <a:ea typeface="Times New Roman"/>
                        <a:cs typeface="Times New Roman"/>
                      </a:endParaRPr>
                    </a:p>
                  </a:txBody>
                  <a:tcPr marL="68580" marR="68580" marT="0" marB="0"/>
                </a:tc>
                <a:tc>
                  <a:txBody>
                    <a:bodyPr/>
                    <a:lstStyle/>
                    <a:p>
                      <a:pPr algn="ctr">
                        <a:spcAft>
                          <a:spcPts val="0"/>
                        </a:spcAft>
                      </a:pPr>
                      <a:r>
                        <a:rPr lang="ru-RU" sz="3000" b="1" dirty="0">
                          <a:solidFill>
                            <a:srgbClr val="000000"/>
                          </a:solidFill>
                          <a:latin typeface="+mn-lt"/>
                          <a:ea typeface="Times New Roman"/>
                          <a:cs typeface="Times New Roman"/>
                        </a:rPr>
                        <a:t>Примеры</a:t>
                      </a:r>
                      <a:endParaRPr lang="ru-RU" sz="3000" dirty="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3900375">
                <a:tc>
                  <a:txBody>
                    <a:bodyPr/>
                    <a:lstStyle/>
                    <a:p>
                      <a:pPr algn="just">
                        <a:spcAft>
                          <a:spcPts val="0"/>
                        </a:spcAft>
                      </a:pPr>
                      <a:endParaRPr lang="ru-RU" sz="2800" b="1" dirty="0" smtClean="0">
                        <a:latin typeface="+mn-lt"/>
                        <a:ea typeface="Times New Roman"/>
                        <a:cs typeface="Times New Roman"/>
                      </a:endParaRPr>
                    </a:p>
                    <a:p>
                      <a:pPr algn="just">
                        <a:spcAft>
                          <a:spcPts val="0"/>
                        </a:spcAft>
                      </a:pPr>
                      <a:r>
                        <a:rPr lang="ru-RU" sz="2800" b="1" dirty="0" smtClean="0">
                          <a:latin typeface="+mn-lt"/>
                          <a:ea typeface="Times New Roman"/>
                          <a:cs typeface="Times New Roman"/>
                        </a:rPr>
                        <a:t>-</a:t>
                      </a:r>
                      <a:r>
                        <a:rPr lang="ru-RU" sz="2800" b="1" dirty="0">
                          <a:latin typeface="+mn-lt"/>
                          <a:ea typeface="Times New Roman"/>
                          <a:cs typeface="Times New Roman"/>
                        </a:rPr>
                        <a:t>ИЦ- (-</a:t>
                      </a:r>
                      <a:r>
                        <a:rPr lang="ru-RU" sz="2800" b="1" dirty="0" err="1">
                          <a:latin typeface="+mn-lt"/>
                          <a:ea typeface="Times New Roman"/>
                          <a:cs typeface="Times New Roman"/>
                        </a:rPr>
                        <a:t>ИЦе</a:t>
                      </a:r>
                      <a:r>
                        <a:rPr lang="ru-RU" sz="2800" b="1" dirty="0">
                          <a:latin typeface="+mn-lt"/>
                          <a:ea typeface="Times New Roman"/>
                          <a:cs typeface="Times New Roman"/>
                        </a:rPr>
                        <a:t>) </a:t>
                      </a:r>
                    </a:p>
                    <a:p>
                      <a:pPr algn="just">
                        <a:spcAft>
                          <a:spcPts val="0"/>
                        </a:spcAft>
                      </a:pPr>
                      <a:r>
                        <a:rPr lang="ru-RU" sz="2800" b="1" dirty="0">
                          <a:latin typeface="+mn-lt"/>
                          <a:ea typeface="Times New Roman"/>
                          <a:cs typeface="Times New Roman"/>
                        </a:rPr>
                        <a:t>-ЕЦ- (-</a:t>
                      </a:r>
                      <a:r>
                        <a:rPr lang="ru-RU" sz="2800" b="1" dirty="0" err="1">
                          <a:latin typeface="+mn-lt"/>
                          <a:ea typeface="Times New Roman"/>
                          <a:cs typeface="Times New Roman"/>
                        </a:rPr>
                        <a:t>ЕЦо</a:t>
                      </a:r>
                      <a:r>
                        <a:rPr lang="ru-RU" sz="2800" b="1" dirty="0">
                          <a:latin typeface="+mn-lt"/>
                          <a:ea typeface="Times New Roman"/>
                          <a:cs typeface="Times New Roman"/>
                        </a:rPr>
                        <a:t>-)</a:t>
                      </a:r>
                    </a:p>
                  </a:txBody>
                  <a:tcPr marL="68580" marR="68580" marT="0" marB="0"/>
                </a:tc>
                <a:tc>
                  <a:txBody>
                    <a:bodyPr/>
                    <a:lstStyle/>
                    <a:p>
                      <a:pPr algn="just">
                        <a:spcAft>
                          <a:spcPts val="0"/>
                        </a:spcAft>
                      </a:pPr>
                      <a:r>
                        <a:rPr lang="ru-RU" sz="2800" b="1" u="sng" dirty="0">
                          <a:latin typeface="+mn-lt"/>
                          <a:ea typeface="Times New Roman"/>
                          <a:cs typeface="Times New Roman"/>
                        </a:rPr>
                        <a:t>ИЦ: </a:t>
                      </a:r>
                    </a:p>
                    <a:p>
                      <a:pPr algn="just">
                        <a:spcAft>
                          <a:spcPts val="0"/>
                        </a:spcAft>
                      </a:pPr>
                      <a:r>
                        <a:rPr lang="ru-RU" sz="2800" b="1" dirty="0">
                          <a:latin typeface="+mn-lt"/>
                          <a:ea typeface="Times New Roman"/>
                          <a:cs typeface="Times New Roman"/>
                        </a:rPr>
                        <a:t>1) в сущ. ж</a:t>
                      </a:r>
                      <a:r>
                        <a:rPr lang="ru-RU" sz="2800" b="1" dirty="0" smtClean="0">
                          <a:latin typeface="+mn-lt"/>
                          <a:ea typeface="Times New Roman"/>
                          <a:cs typeface="Times New Roman"/>
                        </a:rPr>
                        <a:t>. и</a:t>
                      </a:r>
                      <a:r>
                        <a:rPr lang="ru-RU" sz="2800" b="1" baseline="0" dirty="0" smtClean="0">
                          <a:latin typeface="+mn-lt"/>
                          <a:ea typeface="Times New Roman"/>
                          <a:cs typeface="Times New Roman"/>
                        </a:rPr>
                        <a:t> ср.</a:t>
                      </a:r>
                      <a:r>
                        <a:rPr lang="ru-RU" sz="2800" b="1" dirty="0" smtClean="0">
                          <a:latin typeface="+mn-lt"/>
                          <a:ea typeface="Times New Roman"/>
                          <a:cs typeface="Times New Roman"/>
                        </a:rPr>
                        <a:t> </a:t>
                      </a:r>
                      <a:r>
                        <a:rPr lang="ru-RU" sz="2800" b="1" dirty="0">
                          <a:latin typeface="+mn-lt"/>
                          <a:ea typeface="Times New Roman"/>
                          <a:cs typeface="Times New Roman"/>
                        </a:rPr>
                        <a:t>р</a:t>
                      </a:r>
                      <a:r>
                        <a:rPr lang="ru-RU" sz="2800" b="1" dirty="0" smtClean="0">
                          <a:latin typeface="+mn-lt"/>
                          <a:ea typeface="Times New Roman"/>
                          <a:cs typeface="Times New Roman"/>
                        </a:rPr>
                        <a:t>.,</a:t>
                      </a:r>
                      <a:endParaRPr lang="ru-RU" sz="2800" b="1" dirty="0">
                        <a:latin typeface="+mn-lt"/>
                        <a:ea typeface="Times New Roman"/>
                        <a:cs typeface="Times New Roman"/>
                      </a:endParaRPr>
                    </a:p>
                    <a:p>
                      <a:pPr algn="just">
                        <a:spcAft>
                          <a:spcPts val="0"/>
                        </a:spcAft>
                      </a:pPr>
                      <a:r>
                        <a:rPr lang="ru-RU" sz="2800" b="1" dirty="0">
                          <a:latin typeface="+mn-lt"/>
                          <a:ea typeface="Times New Roman"/>
                          <a:cs typeface="Times New Roman"/>
                        </a:rPr>
                        <a:t>2) с ударением до </a:t>
                      </a:r>
                      <a:r>
                        <a:rPr lang="ru-RU" sz="2800" b="1" dirty="0" smtClean="0">
                          <a:latin typeface="+mn-lt"/>
                          <a:ea typeface="Times New Roman"/>
                          <a:cs typeface="Times New Roman"/>
                        </a:rPr>
                        <a:t>суффикса</a:t>
                      </a:r>
                    </a:p>
                    <a:p>
                      <a:pPr algn="just">
                        <a:spcAft>
                          <a:spcPts val="0"/>
                        </a:spcAft>
                      </a:pPr>
                      <a:endParaRPr lang="ru-RU" sz="2800" b="1" dirty="0">
                        <a:latin typeface="+mn-lt"/>
                        <a:ea typeface="Times New Roman"/>
                        <a:cs typeface="Times New Roman"/>
                      </a:endParaRPr>
                    </a:p>
                    <a:p>
                      <a:pPr algn="just">
                        <a:spcAft>
                          <a:spcPts val="0"/>
                        </a:spcAft>
                      </a:pPr>
                      <a:r>
                        <a:rPr lang="ru-RU" sz="2800" b="1" u="sng" dirty="0">
                          <a:latin typeface="+mn-lt"/>
                          <a:ea typeface="Times New Roman"/>
                          <a:cs typeface="Times New Roman"/>
                        </a:rPr>
                        <a:t>ЕЦ:</a:t>
                      </a:r>
                    </a:p>
                    <a:p>
                      <a:pPr algn="just">
                        <a:spcAft>
                          <a:spcPts val="0"/>
                        </a:spcAft>
                      </a:pPr>
                      <a:r>
                        <a:rPr lang="ru-RU" sz="2800" b="1" dirty="0">
                          <a:latin typeface="+mn-lt"/>
                          <a:ea typeface="Times New Roman"/>
                          <a:cs typeface="Times New Roman"/>
                        </a:rPr>
                        <a:t>1) В сущ. м. р. с беглым гласным</a:t>
                      </a:r>
                    </a:p>
                    <a:p>
                      <a:pPr algn="just">
                        <a:spcAft>
                          <a:spcPts val="0"/>
                        </a:spcAft>
                      </a:pPr>
                      <a:r>
                        <a:rPr lang="ru-RU" sz="2800" b="1" dirty="0">
                          <a:latin typeface="+mn-lt"/>
                          <a:ea typeface="Times New Roman"/>
                          <a:cs typeface="Times New Roman"/>
                        </a:rPr>
                        <a:t>2) в сущ. ср. р. с ударением после суффикса</a:t>
                      </a:r>
                    </a:p>
                  </a:txBody>
                  <a:tcPr marL="68580" marR="68580" marT="0" marB="0"/>
                </a:tc>
                <a:tc>
                  <a:txBody>
                    <a:bodyPr/>
                    <a:lstStyle/>
                    <a:p>
                      <a:pPr algn="just">
                        <a:spcAft>
                          <a:spcPts val="0"/>
                        </a:spcAft>
                      </a:pPr>
                      <a:endParaRPr lang="ru-RU" sz="2800" b="1" i="1" dirty="0" smtClean="0">
                        <a:latin typeface="+mn-lt"/>
                        <a:ea typeface="Times New Roman"/>
                        <a:cs typeface="Times New Roman"/>
                      </a:endParaRPr>
                    </a:p>
                    <a:p>
                      <a:pPr algn="just">
                        <a:spcAft>
                          <a:spcPts val="0"/>
                        </a:spcAft>
                      </a:pPr>
                      <a:r>
                        <a:rPr lang="ru-RU" sz="2800" b="1" i="1" dirty="0" err="1" smtClean="0">
                          <a:latin typeface="+mn-lt"/>
                          <a:ea typeface="Times New Roman"/>
                          <a:cs typeface="Times New Roman"/>
                        </a:rPr>
                        <a:t>метелИЦа</a:t>
                      </a:r>
                      <a:r>
                        <a:rPr lang="ru-RU" sz="2800" b="1" i="1" dirty="0">
                          <a:latin typeface="+mn-lt"/>
                          <a:ea typeface="Times New Roman"/>
                          <a:cs typeface="Times New Roman"/>
                        </a:rPr>
                        <a:t>, </a:t>
                      </a:r>
                      <a:r>
                        <a:rPr lang="ru-RU" sz="2800" b="1" i="1" dirty="0" err="1">
                          <a:latin typeface="+mn-lt"/>
                          <a:ea typeface="Times New Roman"/>
                          <a:cs typeface="Times New Roman"/>
                        </a:rPr>
                        <a:t>красавИЦа</a:t>
                      </a:r>
                      <a:r>
                        <a:rPr lang="ru-RU" sz="2800" b="1" dirty="0">
                          <a:latin typeface="+mn-lt"/>
                          <a:ea typeface="Times New Roman"/>
                          <a:cs typeface="Times New Roman"/>
                        </a:rPr>
                        <a:t>;</a:t>
                      </a:r>
                    </a:p>
                    <a:p>
                      <a:pPr algn="just">
                        <a:spcAft>
                          <a:spcPts val="0"/>
                        </a:spcAft>
                      </a:pPr>
                      <a:r>
                        <a:rPr lang="ru-RU" sz="2800" b="1" i="1" dirty="0" err="1" smtClean="0">
                          <a:latin typeface="+mn-lt"/>
                          <a:ea typeface="Times New Roman"/>
                          <a:cs typeface="Times New Roman"/>
                        </a:rPr>
                        <a:t>кре́слИЦе</a:t>
                      </a:r>
                      <a:endParaRPr lang="ru-RU" sz="2800" b="1" dirty="0">
                        <a:latin typeface="+mn-lt"/>
                        <a:ea typeface="Times New Roman"/>
                        <a:cs typeface="Times New Roman"/>
                      </a:endParaRPr>
                    </a:p>
                    <a:p>
                      <a:pPr algn="just">
                        <a:spcAft>
                          <a:spcPts val="0"/>
                        </a:spcAft>
                      </a:pPr>
                      <a:endParaRPr lang="ru-RU" sz="2800" b="1" i="1" dirty="0" smtClean="0">
                        <a:latin typeface="+mn-lt"/>
                        <a:ea typeface="Times New Roman"/>
                        <a:cs typeface="Times New Roman"/>
                      </a:endParaRPr>
                    </a:p>
                    <a:p>
                      <a:pPr algn="just">
                        <a:spcAft>
                          <a:spcPts val="0"/>
                        </a:spcAft>
                      </a:pPr>
                      <a:r>
                        <a:rPr lang="ru-RU" sz="2800" b="1" i="1" dirty="0" err="1" smtClean="0">
                          <a:latin typeface="+mn-lt"/>
                          <a:ea typeface="Times New Roman"/>
                          <a:cs typeface="Times New Roman"/>
                        </a:rPr>
                        <a:t>красавЕЦ</a:t>
                      </a:r>
                      <a:r>
                        <a:rPr lang="ru-RU" sz="2800" b="1" i="1" dirty="0" smtClean="0">
                          <a:latin typeface="+mn-lt"/>
                          <a:ea typeface="Times New Roman"/>
                          <a:cs typeface="Times New Roman"/>
                        </a:rPr>
                        <a:t> </a:t>
                      </a:r>
                      <a:r>
                        <a:rPr lang="ru-RU" sz="2800" b="1" i="1" dirty="0">
                          <a:latin typeface="+mn-lt"/>
                          <a:ea typeface="Times New Roman"/>
                          <a:cs typeface="Times New Roman"/>
                        </a:rPr>
                        <a:t>(</a:t>
                      </a:r>
                      <a:r>
                        <a:rPr lang="ru-RU" sz="2800" b="1" i="1" dirty="0" err="1">
                          <a:latin typeface="+mn-lt"/>
                          <a:ea typeface="Times New Roman"/>
                          <a:cs typeface="Times New Roman"/>
                        </a:rPr>
                        <a:t>красавЦа</a:t>
                      </a:r>
                      <a:r>
                        <a:rPr lang="ru-RU" sz="2800" b="1" i="1" dirty="0">
                          <a:latin typeface="+mn-lt"/>
                          <a:ea typeface="Times New Roman"/>
                          <a:cs typeface="Times New Roman"/>
                        </a:rPr>
                        <a:t>), </a:t>
                      </a:r>
                      <a:r>
                        <a:rPr lang="ru-RU" sz="2800" b="1" i="1" dirty="0" err="1">
                          <a:latin typeface="+mn-lt"/>
                          <a:ea typeface="Times New Roman"/>
                          <a:cs typeface="Times New Roman"/>
                        </a:rPr>
                        <a:t>братЕЦ</a:t>
                      </a:r>
                      <a:r>
                        <a:rPr lang="ru-RU" sz="2800" b="1" i="1" dirty="0">
                          <a:latin typeface="+mn-lt"/>
                          <a:ea typeface="Times New Roman"/>
                          <a:cs typeface="Times New Roman"/>
                        </a:rPr>
                        <a:t> (</a:t>
                      </a:r>
                      <a:r>
                        <a:rPr lang="ru-RU" sz="2800" b="1" i="1" dirty="0" err="1">
                          <a:latin typeface="+mn-lt"/>
                          <a:ea typeface="Times New Roman"/>
                          <a:cs typeface="Times New Roman"/>
                        </a:rPr>
                        <a:t>братЦа</a:t>
                      </a:r>
                      <a:r>
                        <a:rPr lang="ru-RU" sz="2800" b="1" i="1" dirty="0">
                          <a:latin typeface="+mn-lt"/>
                          <a:ea typeface="Times New Roman"/>
                          <a:cs typeface="Times New Roman"/>
                        </a:rPr>
                        <a:t>)</a:t>
                      </a:r>
                      <a:endParaRPr lang="ru-RU" sz="2800" b="1" dirty="0">
                        <a:latin typeface="+mn-lt"/>
                        <a:ea typeface="Times New Roman"/>
                        <a:cs typeface="Times New Roman"/>
                      </a:endParaRPr>
                    </a:p>
                    <a:p>
                      <a:pPr algn="just">
                        <a:spcAft>
                          <a:spcPts val="0"/>
                        </a:spcAft>
                      </a:pPr>
                      <a:r>
                        <a:rPr lang="ru-RU" sz="2800" b="1" i="1" dirty="0">
                          <a:latin typeface="+mn-lt"/>
                          <a:ea typeface="Times New Roman"/>
                          <a:cs typeface="Times New Roman"/>
                        </a:rPr>
                        <a:t> </a:t>
                      </a:r>
                      <a:r>
                        <a:rPr lang="ru-RU" sz="2800" b="1" i="1" dirty="0" err="1" smtClean="0">
                          <a:latin typeface="+mn-lt"/>
                          <a:ea typeface="Times New Roman"/>
                          <a:cs typeface="Times New Roman"/>
                        </a:rPr>
                        <a:t>письмЕЦо</a:t>
                      </a:r>
                      <a:r>
                        <a:rPr lang="ru-RU" sz="2800" b="1" i="1" dirty="0" smtClean="0">
                          <a:latin typeface="+mn-lt"/>
                          <a:ea typeface="Times New Roman"/>
                          <a:cs typeface="Times New Roman"/>
                        </a:rPr>
                        <a:t>́</a:t>
                      </a:r>
                      <a:endParaRPr lang="ru-RU" sz="2800" b="1" dirty="0">
                        <a:latin typeface="+mn-lt"/>
                        <a:ea typeface="Times New Roman"/>
                        <a:cs typeface="Times New Roman"/>
                      </a:endParaRPr>
                    </a:p>
                  </a:txBody>
                  <a:tcPr marL="68580" marR="68580" marT="0" marB="0"/>
                </a:tc>
                <a:extLst>
                  <a:ext uri="{0D108BD9-81ED-4DB2-BD59-A6C34878D82A}">
                    <a16:rowId xmlns:a16="http://schemas.microsoft.com/office/drawing/2014/main" xmlns="" val="10001"/>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1354162"/>
          </a:xfrm>
        </p:spPr>
        <p:txBody>
          <a:bodyPr>
            <a:normAutofit fontScale="90000"/>
          </a:bodyPr>
          <a:lstStyle/>
          <a:p>
            <a:r>
              <a:rPr lang="ru-RU" sz="3600" dirty="0" smtClean="0">
                <a:solidFill>
                  <a:srgbClr val="002060"/>
                </a:solidFill>
                <a:latin typeface="+mn-lt"/>
              </a:rPr>
              <a:t>ПРАВОПИСАНИЕ СУФФИКСОВ ИМЁН СУЩЕСТВИТЕЛЬНЫХ</a:t>
            </a:r>
            <a:r>
              <a:rPr lang="ru-RU" dirty="0" smtClean="0">
                <a:latin typeface="+mn-lt"/>
              </a:rPr>
              <a:t/>
            </a:r>
            <a:br>
              <a:rPr lang="ru-RU" dirty="0" smtClean="0">
                <a:latin typeface="+mn-lt"/>
              </a:rPr>
            </a:br>
            <a:endParaRPr lang="ru-RU" dirty="0">
              <a:latin typeface="+mn-lt"/>
            </a:endParaRPr>
          </a:p>
        </p:txBody>
      </p:sp>
      <p:graphicFrame>
        <p:nvGraphicFramePr>
          <p:cNvPr id="4" name="Таблица 3"/>
          <p:cNvGraphicFramePr>
            <a:graphicFrameLocks noGrp="1"/>
          </p:cNvGraphicFramePr>
          <p:nvPr/>
        </p:nvGraphicFramePr>
        <p:xfrm>
          <a:off x="323530" y="1411319"/>
          <a:ext cx="8496942" cy="4711383"/>
        </p:xfrm>
        <a:graphic>
          <a:graphicData uri="http://schemas.openxmlformats.org/drawingml/2006/table">
            <a:tbl>
              <a:tblPr firstRow="1" bandRow="1">
                <a:tableStyleId>{5C22544A-7EE6-4342-B048-85BDC9FD1C3A}</a:tableStyleId>
              </a:tblPr>
              <a:tblGrid>
                <a:gridCol w="2088232">
                  <a:extLst>
                    <a:ext uri="{9D8B030D-6E8A-4147-A177-3AD203B41FA5}">
                      <a16:colId xmlns:a16="http://schemas.microsoft.com/office/drawing/2014/main" xmlns="" val="20000"/>
                    </a:ext>
                  </a:extLst>
                </a:gridCol>
                <a:gridCol w="3456382">
                  <a:extLst>
                    <a:ext uri="{9D8B030D-6E8A-4147-A177-3AD203B41FA5}">
                      <a16:colId xmlns:a16="http://schemas.microsoft.com/office/drawing/2014/main" xmlns="" val="20001"/>
                    </a:ext>
                  </a:extLst>
                </a:gridCol>
                <a:gridCol w="2952328">
                  <a:extLst>
                    <a:ext uri="{9D8B030D-6E8A-4147-A177-3AD203B41FA5}">
                      <a16:colId xmlns:a16="http://schemas.microsoft.com/office/drawing/2014/main" xmlns="" val="20002"/>
                    </a:ext>
                  </a:extLst>
                </a:gridCol>
              </a:tblGrid>
              <a:tr h="350352">
                <a:tc>
                  <a:txBody>
                    <a:bodyPr/>
                    <a:lstStyle/>
                    <a:p>
                      <a:pPr algn="ctr">
                        <a:spcAft>
                          <a:spcPts val="0"/>
                        </a:spcAft>
                      </a:pPr>
                      <a:r>
                        <a:rPr lang="ru-RU" sz="3000" b="1" dirty="0">
                          <a:solidFill>
                            <a:srgbClr val="000000"/>
                          </a:solidFill>
                          <a:latin typeface="+mn-lt"/>
                          <a:ea typeface="Times New Roman"/>
                          <a:cs typeface="Times New Roman"/>
                        </a:rPr>
                        <a:t>Суффиксы</a:t>
                      </a:r>
                      <a:endParaRPr lang="ru-RU" sz="3000" dirty="0">
                        <a:latin typeface="+mn-lt"/>
                        <a:ea typeface="Times New Roman"/>
                        <a:cs typeface="Times New Roman"/>
                      </a:endParaRPr>
                    </a:p>
                  </a:txBody>
                  <a:tcPr marL="68580" marR="68580" marT="0" marB="0"/>
                </a:tc>
                <a:tc>
                  <a:txBody>
                    <a:bodyPr/>
                    <a:lstStyle/>
                    <a:p>
                      <a:pPr algn="ctr">
                        <a:spcAft>
                          <a:spcPts val="0"/>
                        </a:spcAft>
                      </a:pPr>
                      <a:r>
                        <a:rPr lang="ru-RU" sz="3000" b="1">
                          <a:solidFill>
                            <a:srgbClr val="000000"/>
                          </a:solidFill>
                          <a:latin typeface="+mn-lt"/>
                          <a:ea typeface="Times New Roman"/>
                          <a:cs typeface="Times New Roman"/>
                        </a:rPr>
                        <a:t>Их правописание</a:t>
                      </a:r>
                      <a:endParaRPr lang="ru-RU" sz="3000">
                        <a:latin typeface="+mn-lt"/>
                        <a:ea typeface="Times New Roman"/>
                        <a:cs typeface="Times New Roman"/>
                      </a:endParaRPr>
                    </a:p>
                  </a:txBody>
                  <a:tcPr marL="68580" marR="68580" marT="0" marB="0"/>
                </a:tc>
                <a:tc>
                  <a:txBody>
                    <a:bodyPr/>
                    <a:lstStyle/>
                    <a:p>
                      <a:pPr algn="ctr">
                        <a:spcAft>
                          <a:spcPts val="0"/>
                        </a:spcAft>
                      </a:pPr>
                      <a:r>
                        <a:rPr lang="ru-RU" sz="3000" b="1">
                          <a:solidFill>
                            <a:srgbClr val="000000"/>
                          </a:solidFill>
                          <a:latin typeface="+mn-lt"/>
                          <a:ea typeface="Times New Roman"/>
                          <a:cs typeface="Times New Roman"/>
                        </a:rPr>
                        <a:t>Примеры</a:t>
                      </a:r>
                      <a:endParaRPr lang="ru-RU" sz="3000">
                        <a:latin typeface="+mn-lt"/>
                        <a:ea typeface="Times New Roman"/>
                        <a:cs typeface="Times New Roman"/>
                      </a:endParaRPr>
                    </a:p>
                  </a:txBody>
                  <a:tcPr marL="68580" marR="68580" marT="0" marB="0"/>
                </a:tc>
                <a:extLst>
                  <a:ext uri="{0D108BD9-81ED-4DB2-BD59-A6C34878D82A}">
                    <a16:rowId xmlns:a16="http://schemas.microsoft.com/office/drawing/2014/main" xmlns="" val="10000"/>
                  </a:ext>
                </a:extLst>
              </a:tr>
              <a:tr h="1634977">
                <a:tc>
                  <a:txBody>
                    <a:bodyPr/>
                    <a:lstStyle/>
                    <a:p>
                      <a:pPr algn="just">
                        <a:spcAft>
                          <a:spcPts val="0"/>
                        </a:spcAft>
                      </a:pPr>
                      <a:r>
                        <a:rPr lang="ru-RU" sz="2800" b="1" dirty="0" smtClean="0">
                          <a:latin typeface="+mn-lt"/>
                          <a:ea typeface="Times New Roman"/>
                          <a:cs typeface="Times New Roman"/>
                        </a:rPr>
                        <a:t>-ин-</a:t>
                      </a:r>
                      <a:r>
                        <a:rPr lang="ru-RU" sz="2800" b="1" dirty="0">
                          <a:latin typeface="+mn-lt"/>
                          <a:ea typeface="Times New Roman"/>
                          <a:cs typeface="Times New Roman"/>
                        </a:rPr>
                        <a:t>, </a:t>
                      </a:r>
                      <a:r>
                        <a:rPr lang="ru-RU" sz="2800" b="1" dirty="0" smtClean="0">
                          <a:latin typeface="+mn-lt"/>
                          <a:ea typeface="Times New Roman"/>
                          <a:cs typeface="Times New Roman"/>
                        </a:rPr>
                        <a:t>-</a:t>
                      </a:r>
                      <a:r>
                        <a:rPr lang="ru-RU" sz="2800" b="1" dirty="0" err="1" smtClean="0">
                          <a:latin typeface="+mn-lt"/>
                          <a:ea typeface="Times New Roman"/>
                          <a:cs typeface="Times New Roman"/>
                        </a:rPr>
                        <a:t>изн</a:t>
                      </a:r>
                      <a:r>
                        <a:rPr lang="ru-RU" sz="2800" b="1" dirty="0" smtClean="0">
                          <a:latin typeface="+mn-lt"/>
                          <a:ea typeface="Times New Roman"/>
                          <a:cs typeface="Times New Roman"/>
                        </a:rPr>
                        <a:t>-</a:t>
                      </a:r>
                      <a:r>
                        <a:rPr lang="ru-RU" sz="2800" b="1" dirty="0">
                          <a:latin typeface="+mn-lt"/>
                          <a:ea typeface="Times New Roman"/>
                          <a:cs typeface="Times New Roman"/>
                        </a:rPr>
                        <a:t>, </a:t>
                      </a:r>
                      <a:endParaRPr lang="ru-RU" sz="2800" b="1" dirty="0" smtClean="0">
                        <a:latin typeface="+mn-lt"/>
                        <a:ea typeface="Times New Roman"/>
                        <a:cs typeface="Times New Roman"/>
                      </a:endParaRPr>
                    </a:p>
                    <a:p>
                      <a:pPr algn="just">
                        <a:spcAft>
                          <a:spcPts val="0"/>
                        </a:spcAft>
                      </a:pPr>
                      <a:r>
                        <a:rPr lang="ru-RU" sz="2800" b="1" dirty="0" smtClean="0">
                          <a:latin typeface="+mn-lt"/>
                          <a:ea typeface="Times New Roman"/>
                          <a:cs typeface="Times New Roman"/>
                        </a:rPr>
                        <a:t>-</a:t>
                      </a:r>
                      <a:r>
                        <a:rPr lang="ru-RU" sz="2800" b="1" dirty="0" err="1" smtClean="0">
                          <a:latin typeface="+mn-lt"/>
                          <a:ea typeface="Times New Roman"/>
                          <a:cs typeface="Times New Roman"/>
                        </a:rPr>
                        <a:t>инств</a:t>
                      </a:r>
                      <a:r>
                        <a:rPr lang="ru-RU" sz="2800" b="1" dirty="0" smtClean="0">
                          <a:latin typeface="+mn-lt"/>
                          <a:ea typeface="Times New Roman"/>
                          <a:cs typeface="Times New Roman"/>
                        </a:rPr>
                        <a:t>-</a:t>
                      </a:r>
                      <a:endParaRPr lang="ru-RU" sz="2800" dirty="0">
                        <a:latin typeface="+mn-lt"/>
                        <a:ea typeface="Times New Roman"/>
                        <a:cs typeface="Times New Roman"/>
                      </a:endParaRPr>
                    </a:p>
                  </a:txBody>
                  <a:tcPr marL="68580" marR="68580" marT="0" marB="0"/>
                </a:tc>
                <a:tc>
                  <a:txBody>
                    <a:bodyPr/>
                    <a:lstStyle/>
                    <a:p>
                      <a:pPr algn="just">
                        <a:spcAft>
                          <a:spcPts val="0"/>
                        </a:spcAft>
                      </a:pPr>
                      <a:r>
                        <a:rPr lang="ru-RU" sz="2800">
                          <a:latin typeface="+mn-lt"/>
                          <a:ea typeface="Times New Roman"/>
                          <a:cs typeface="Times New Roman"/>
                        </a:rPr>
                        <a:t>всегда с буквой И</a:t>
                      </a:r>
                    </a:p>
                  </a:txBody>
                  <a:tcPr marL="68580" marR="68580" marT="0" marB="0"/>
                </a:tc>
                <a:tc>
                  <a:txBody>
                    <a:bodyPr/>
                    <a:lstStyle/>
                    <a:p>
                      <a:pPr algn="just">
                        <a:spcAft>
                          <a:spcPts val="0"/>
                        </a:spcAft>
                      </a:pPr>
                      <a:r>
                        <a:rPr lang="ru-RU" sz="2800" i="1" dirty="0" err="1">
                          <a:latin typeface="+mn-lt"/>
                          <a:ea typeface="Times New Roman"/>
                          <a:cs typeface="Times New Roman"/>
                        </a:rPr>
                        <a:t>тиш</a:t>
                      </a:r>
                      <a:r>
                        <a:rPr lang="ru-RU" sz="2800" b="1" i="1" dirty="0" err="1">
                          <a:latin typeface="+mn-lt"/>
                          <a:ea typeface="Times New Roman"/>
                          <a:cs typeface="Times New Roman"/>
                        </a:rPr>
                        <a:t>ИН</a:t>
                      </a:r>
                      <a:r>
                        <a:rPr lang="ru-RU" sz="2800" i="1" dirty="0" err="1">
                          <a:latin typeface="+mn-lt"/>
                          <a:ea typeface="Times New Roman"/>
                          <a:cs typeface="Times New Roman"/>
                        </a:rPr>
                        <a:t>а</a:t>
                      </a:r>
                      <a:r>
                        <a:rPr lang="ru-RU" sz="2800" i="1" dirty="0">
                          <a:latin typeface="+mn-lt"/>
                          <a:ea typeface="Times New Roman"/>
                          <a:cs typeface="Times New Roman"/>
                        </a:rPr>
                        <a:t>, </a:t>
                      </a:r>
                      <a:r>
                        <a:rPr lang="ru-RU" sz="2800" i="1" dirty="0" err="1">
                          <a:latin typeface="+mn-lt"/>
                          <a:ea typeface="Times New Roman"/>
                          <a:cs typeface="Times New Roman"/>
                        </a:rPr>
                        <a:t>бел</a:t>
                      </a:r>
                      <a:r>
                        <a:rPr lang="ru-RU" sz="2800" b="1" i="1" dirty="0" err="1">
                          <a:latin typeface="+mn-lt"/>
                          <a:ea typeface="Times New Roman"/>
                          <a:cs typeface="Times New Roman"/>
                        </a:rPr>
                        <a:t>ИЗН</a:t>
                      </a:r>
                      <a:r>
                        <a:rPr lang="ru-RU" sz="2800" i="1" dirty="0" err="1">
                          <a:latin typeface="+mn-lt"/>
                          <a:ea typeface="Times New Roman"/>
                          <a:cs typeface="Times New Roman"/>
                        </a:rPr>
                        <a:t>а</a:t>
                      </a:r>
                      <a:r>
                        <a:rPr lang="ru-RU" sz="2800" i="1" dirty="0">
                          <a:latin typeface="+mn-lt"/>
                          <a:ea typeface="Times New Roman"/>
                          <a:cs typeface="Times New Roman"/>
                        </a:rPr>
                        <a:t>, </a:t>
                      </a:r>
                      <a:r>
                        <a:rPr lang="ru-RU" sz="2800" i="1" dirty="0" err="1" smtClean="0">
                          <a:latin typeface="+mn-lt"/>
                          <a:ea typeface="Times New Roman"/>
                          <a:cs typeface="Times New Roman"/>
                        </a:rPr>
                        <a:t>больш</a:t>
                      </a:r>
                      <a:r>
                        <a:rPr lang="ru-RU" sz="2800" b="1" i="1" dirty="0" err="1" smtClean="0">
                          <a:latin typeface="+mn-lt"/>
                          <a:ea typeface="Times New Roman"/>
                          <a:cs typeface="Times New Roman"/>
                        </a:rPr>
                        <a:t>ИНСТВ</a:t>
                      </a:r>
                      <a:r>
                        <a:rPr lang="ru-RU" sz="2800" i="1" dirty="0" err="1" smtClean="0">
                          <a:latin typeface="+mn-lt"/>
                          <a:ea typeface="Times New Roman"/>
                          <a:cs typeface="Times New Roman"/>
                        </a:rPr>
                        <a:t>о</a:t>
                      </a:r>
                      <a:endParaRPr lang="ru-RU" sz="2800" i="1" dirty="0" smtClean="0">
                        <a:latin typeface="+mn-lt"/>
                        <a:ea typeface="Times New Roman"/>
                        <a:cs typeface="Times New Roman"/>
                      </a:endParaRPr>
                    </a:p>
                    <a:p>
                      <a:pPr algn="just">
                        <a:spcAft>
                          <a:spcPts val="0"/>
                        </a:spcAft>
                      </a:pPr>
                      <a:endParaRPr lang="ru-RU" sz="2800" i="1" dirty="0" smtClean="0">
                        <a:latin typeface="+mn-lt"/>
                        <a:ea typeface="Times New Roman"/>
                        <a:cs typeface="Times New Roman"/>
                      </a:endParaRPr>
                    </a:p>
                    <a:p>
                      <a:pPr algn="just">
                        <a:spcAft>
                          <a:spcPts val="0"/>
                        </a:spcAft>
                      </a:pP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1"/>
                  </a:ext>
                </a:extLst>
              </a:tr>
              <a:tr h="2120583">
                <a:tc>
                  <a:txBody>
                    <a:bodyPr/>
                    <a:lstStyle/>
                    <a:p>
                      <a:pPr algn="just">
                        <a:spcAft>
                          <a:spcPts val="0"/>
                        </a:spcAft>
                      </a:pPr>
                      <a:r>
                        <a:rPr lang="ru-RU" sz="2800" b="1" dirty="0" smtClean="0">
                          <a:latin typeface="+mn-lt"/>
                          <a:ea typeface="Times New Roman"/>
                          <a:cs typeface="Times New Roman"/>
                        </a:rPr>
                        <a:t>-ЕТ-</a:t>
                      </a:r>
                      <a:r>
                        <a:rPr lang="ru-RU" sz="2800" b="1" dirty="0">
                          <a:latin typeface="+mn-lt"/>
                          <a:ea typeface="Times New Roman"/>
                          <a:cs typeface="Times New Roman"/>
                        </a:rPr>
                        <a:t>, </a:t>
                      </a:r>
                      <a:r>
                        <a:rPr lang="ru-RU" sz="2800" b="1" dirty="0" smtClean="0">
                          <a:latin typeface="+mn-lt"/>
                          <a:ea typeface="Times New Roman"/>
                          <a:cs typeface="Times New Roman"/>
                        </a:rPr>
                        <a:t>   </a:t>
                      </a:r>
                    </a:p>
                    <a:p>
                      <a:pPr algn="just">
                        <a:spcAft>
                          <a:spcPts val="0"/>
                        </a:spcAft>
                      </a:pPr>
                      <a:r>
                        <a:rPr lang="ru-RU" sz="2800" b="1" dirty="0" smtClean="0">
                          <a:latin typeface="+mn-lt"/>
                          <a:ea typeface="Times New Roman"/>
                          <a:cs typeface="Times New Roman"/>
                        </a:rPr>
                        <a:t>-ЕСТЬ-</a:t>
                      </a:r>
                      <a:r>
                        <a:rPr lang="ru-RU" sz="2800" b="1" dirty="0">
                          <a:latin typeface="+mn-lt"/>
                          <a:ea typeface="Times New Roman"/>
                          <a:cs typeface="Times New Roman"/>
                        </a:rPr>
                        <a:t>, </a:t>
                      </a:r>
                      <a:endParaRPr lang="ru-RU" sz="2800" b="1" dirty="0" smtClean="0">
                        <a:latin typeface="+mn-lt"/>
                        <a:ea typeface="Times New Roman"/>
                        <a:cs typeface="Times New Roman"/>
                      </a:endParaRPr>
                    </a:p>
                    <a:p>
                      <a:pPr algn="just">
                        <a:spcAft>
                          <a:spcPts val="0"/>
                        </a:spcAft>
                      </a:pPr>
                      <a:r>
                        <a:rPr lang="ru-RU" sz="2800" b="1" dirty="0" smtClean="0">
                          <a:latin typeface="+mn-lt"/>
                          <a:ea typeface="Times New Roman"/>
                          <a:cs typeface="Times New Roman"/>
                        </a:rPr>
                        <a:t>-</a:t>
                      </a:r>
                      <a:r>
                        <a:rPr lang="ru-RU" sz="2800" b="1" dirty="0">
                          <a:latin typeface="+mn-lt"/>
                          <a:ea typeface="Times New Roman"/>
                          <a:cs typeface="Times New Roman"/>
                        </a:rPr>
                        <a:t>ЕСТВ-</a:t>
                      </a:r>
                      <a:endParaRPr lang="ru-RU" sz="2800" dirty="0">
                        <a:latin typeface="+mn-lt"/>
                        <a:ea typeface="Times New Roman"/>
                        <a:cs typeface="Times New Roman"/>
                      </a:endParaRPr>
                    </a:p>
                  </a:txBody>
                  <a:tcPr marL="68580" marR="68580" marT="0" marB="0"/>
                </a:tc>
                <a:tc>
                  <a:txBody>
                    <a:bodyPr/>
                    <a:lstStyle/>
                    <a:p>
                      <a:pPr algn="just">
                        <a:spcAft>
                          <a:spcPts val="0"/>
                        </a:spcAft>
                      </a:pPr>
                      <a:r>
                        <a:rPr lang="ru-RU" sz="2800" dirty="0" smtClean="0">
                          <a:latin typeface="+mn-lt"/>
                          <a:ea typeface="Times New Roman"/>
                          <a:cs typeface="Times New Roman"/>
                        </a:rPr>
                        <a:t>всегда с </a:t>
                      </a:r>
                      <a:r>
                        <a:rPr lang="ru-RU" sz="2800" dirty="0">
                          <a:latin typeface="+mn-lt"/>
                          <a:ea typeface="Times New Roman"/>
                          <a:cs typeface="Times New Roman"/>
                        </a:rPr>
                        <a:t>буквой Е</a:t>
                      </a:r>
                    </a:p>
                  </a:txBody>
                  <a:tcPr marL="68580" marR="68580" marT="0" marB="0"/>
                </a:tc>
                <a:tc>
                  <a:txBody>
                    <a:bodyPr/>
                    <a:lstStyle/>
                    <a:p>
                      <a:pPr algn="just">
                        <a:spcAft>
                          <a:spcPts val="0"/>
                        </a:spcAft>
                      </a:pPr>
                      <a:r>
                        <a:rPr lang="ru-RU" sz="2800" i="1" dirty="0" err="1">
                          <a:latin typeface="+mn-lt"/>
                          <a:ea typeface="Times New Roman"/>
                          <a:cs typeface="Times New Roman"/>
                        </a:rPr>
                        <a:t>нищ</a:t>
                      </a:r>
                      <a:r>
                        <a:rPr lang="ru-RU" sz="2800" b="1" i="1" dirty="0" err="1">
                          <a:latin typeface="+mn-lt"/>
                          <a:ea typeface="Times New Roman"/>
                          <a:cs typeface="Times New Roman"/>
                        </a:rPr>
                        <a:t>ЕТ</a:t>
                      </a:r>
                      <a:r>
                        <a:rPr lang="ru-RU" sz="2800" i="1" dirty="0" err="1">
                          <a:latin typeface="+mn-lt"/>
                          <a:ea typeface="Times New Roman"/>
                          <a:cs typeface="Times New Roman"/>
                        </a:rPr>
                        <a:t>а</a:t>
                      </a:r>
                      <a:r>
                        <a:rPr lang="ru-RU" sz="2800" i="1" dirty="0">
                          <a:latin typeface="+mn-lt"/>
                          <a:ea typeface="Times New Roman"/>
                          <a:cs typeface="Times New Roman"/>
                        </a:rPr>
                        <a:t>, </a:t>
                      </a:r>
                      <a:r>
                        <a:rPr lang="ru-RU" sz="2800" i="1" dirty="0" err="1">
                          <a:latin typeface="+mn-lt"/>
                          <a:ea typeface="Times New Roman"/>
                          <a:cs typeface="Times New Roman"/>
                        </a:rPr>
                        <a:t>свеж</a:t>
                      </a:r>
                      <a:r>
                        <a:rPr lang="ru-RU" sz="2800" b="1" i="1" dirty="0" err="1">
                          <a:latin typeface="+mn-lt"/>
                          <a:ea typeface="Times New Roman"/>
                          <a:cs typeface="Times New Roman"/>
                        </a:rPr>
                        <a:t>ЕСТЬ</a:t>
                      </a:r>
                      <a:r>
                        <a:rPr lang="ru-RU" sz="2800" i="1" dirty="0">
                          <a:latin typeface="+mn-lt"/>
                          <a:ea typeface="Times New Roman"/>
                          <a:cs typeface="Times New Roman"/>
                        </a:rPr>
                        <a:t>, </a:t>
                      </a:r>
                      <a:r>
                        <a:rPr lang="ru-RU" sz="2800" i="1" dirty="0" err="1">
                          <a:latin typeface="+mn-lt"/>
                          <a:ea typeface="Times New Roman"/>
                          <a:cs typeface="Times New Roman"/>
                        </a:rPr>
                        <a:t>студенч</a:t>
                      </a:r>
                      <a:r>
                        <a:rPr lang="ru-RU" sz="2800" b="1" i="1" dirty="0" err="1">
                          <a:latin typeface="+mn-lt"/>
                          <a:ea typeface="Times New Roman"/>
                          <a:cs typeface="Times New Roman"/>
                        </a:rPr>
                        <a:t>ЕСТВ</a:t>
                      </a:r>
                      <a:r>
                        <a:rPr lang="ru-RU" sz="2800" i="1" dirty="0" err="1">
                          <a:latin typeface="+mn-lt"/>
                          <a:ea typeface="Times New Roman"/>
                          <a:cs typeface="Times New Roman"/>
                        </a:rPr>
                        <a:t>о</a:t>
                      </a:r>
                      <a:endParaRPr lang="ru-RU" sz="2800" dirty="0">
                        <a:latin typeface="+mn-lt"/>
                        <a:ea typeface="Times New Roman"/>
                        <a:cs typeface="Times New Roman"/>
                      </a:endParaRPr>
                    </a:p>
                  </a:txBody>
                  <a:tcPr marL="68580" marR="68580" marT="0" marB="0"/>
                </a:tc>
                <a:extLst>
                  <a:ext uri="{0D108BD9-81ED-4DB2-BD59-A6C34878D82A}">
                    <a16:rowId xmlns:a16="http://schemas.microsoft.com/office/drawing/2014/main" xmlns="" val="10002"/>
                  </a:ext>
                </a:extLst>
              </a:tr>
            </a:tbl>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121</TotalTime>
  <Words>1496</Words>
  <Application>Microsoft Office PowerPoint</Application>
  <PresentationFormat>Экран (4:3)</PresentationFormat>
  <Paragraphs>308</Paragraphs>
  <Slides>27</Slides>
  <Notes>12</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Апекс</vt:lpstr>
      <vt:lpstr>Подготовка к ОГЭ   Задание 5   Правописание суффиксов </vt:lpstr>
      <vt:lpstr>Н-НН в суффиксах  прилагательных </vt:lpstr>
      <vt:lpstr>Исключения </vt:lpstr>
      <vt:lpstr>Запомнить!</vt:lpstr>
      <vt:lpstr>Н – НН в суффиксах отглагольных прилагательных и причастиях </vt:lpstr>
      <vt:lpstr>Н – НН в суффиксах отглагольных прилагательных и причастиях </vt:lpstr>
      <vt:lpstr>ПРАВОПИСАНИЕ СУФФИКСОВ ИМЁН СУЩЕСТВИТЕЛЬНЫХ </vt:lpstr>
      <vt:lpstr>ПРАВОПИСАНИЕ СУФФИКСОВ ИМЁН СУЩЕСТВИТЕЛЬНЫХ </vt:lpstr>
      <vt:lpstr>ПРАВОПИСАНИЕ СУФФИКСОВ ИМЁН СУЩЕСТВИТЕЛЬНЫХ </vt:lpstr>
      <vt:lpstr>ПРАВОПИСАНИЕ СУФФИКСОВ ИМЁН СУЩЕСТВИТЕЛЬНЫХ </vt:lpstr>
      <vt:lpstr>ПРАВОПИСАНИЕ СУФФИКСОВ  ИМЁН ПРИЛАГАТЕЛЬНЫХ </vt:lpstr>
      <vt:lpstr>ПРАВОПИСАНИЕ СУФФИКСОВ  ИМЁН ПРИЛАГАТЕЛЬНЫХ </vt:lpstr>
      <vt:lpstr>ПРАВОПИСАНИЕ СУФФИКСОВ  ИМЁН ПРИЛАГАТЕЛЬНЫХ </vt:lpstr>
      <vt:lpstr>ПРАВОПИСАНИЕ СУФФИКСОВ  ГЛАГОЛОВ </vt:lpstr>
      <vt:lpstr>ПРАВОПИСАНИЕ СУФФИКСОВ  ГЛАГОЛОВ </vt:lpstr>
      <vt:lpstr>ПРАВОПИСАНИЕ СУФФИКСОВ  ПРИЧАСТИЙ </vt:lpstr>
      <vt:lpstr>ПРАВОПИСАНИЕ СУФФИКСОВ  ПРИЧАСТИЙ </vt:lpstr>
      <vt:lpstr>ПРАВОПИСАНИЕ СУФФИКСОВ  НАРЕЧИЙ </vt:lpstr>
      <vt:lpstr>ПРАВОПИСАНИЕ СУФФИКСОВ  НАРЕЧИЙ И МЕСТОИМЕНИЙ </vt:lpstr>
      <vt:lpstr>О-Е после шипящих и Ц в суффиксах существительных, прилагательных, наречий </vt:lpstr>
      <vt:lpstr>  Задание 5.   Правописание суффиксов.   ПРАКТИКУМ. </vt:lpstr>
      <vt:lpstr>Слайд 22</vt:lpstr>
      <vt:lpstr>   </vt:lpstr>
      <vt:lpstr>Слайд 24</vt:lpstr>
      <vt:lpstr>Слайд 25</vt:lpstr>
      <vt:lpstr>Слайд 26</vt:lpstr>
      <vt:lpstr>Список использованных источников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ОГЭ.   Задание 5.   Правописание суффиксов. </dc:title>
  <cp:lastModifiedBy>Admin</cp:lastModifiedBy>
  <cp:revision>35</cp:revision>
  <dcterms:modified xsi:type="dcterms:W3CDTF">2017-12-24T15:41:06Z</dcterms:modified>
</cp:coreProperties>
</file>