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7D9C46-6067-40F0-A822-CE856D49706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23EF7B-E770-469F-90C0-8CEC72C73746}">
      <dgm:prSet phldrT="[Текст]"/>
      <dgm:spPr/>
      <dgm:t>
        <a:bodyPr/>
        <a:lstStyle/>
        <a:p>
          <a:r>
            <a:rPr lang="ru-RU" dirty="0" smtClean="0"/>
            <a:t>Согласование</a:t>
          </a:r>
          <a:endParaRPr lang="ru-RU" dirty="0"/>
        </a:p>
      </dgm:t>
    </dgm:pt>
    <dgm:pt modelId="{5F79C185-7E26-46B3-9FF6-32106C466CD7}" type="parTrans" cxnId="{40CB90CB-BB87-484D-8FE3-BCA66E637C4C}">
      <dgm:prSet/>
      <dgm:spPr/>
      <dgm:t>
        <a:bodyPr/>
        <a:lstStyle/>
        <a:p>
          <a:endParaRPr lang="ru-RU"/>
        </a:p>
      </dgm:t>
    </dgm:pt>
    <dgm:pt modelId="{540EEFD4-A57C-4AEF-BD5E-2A69EB51C76B}" type="sibTrans" cxnId="{40CB90CB-BB87-484D-8FE3-BCA66E637C4C}">
      <dgm:prSet/>
      <dgm:spPr/>
      <dgm:t>
        <a:bodyPr/>
        <a:lstStyle/>
        <a:p>
          <a:endParaRPr lang="ru-RU"/>
        </a:p>
      </dgm:t>
    </dgm:pt>
    <dgm:pt modelId="{35DB333F-311D-45E7-933D-5198B0CB2152}">
      <dgm:prSet phldrT="[Текст]"/>
      <dgm:spPr/>
      <dgm:t>
        <a:bodyPr/>
        <a:lstStyle/>
        <a:p>
          <a:r>
            <a:rPr lang="ru-RU" dirty="0" smtClean="0"/>
            <a:t>Главное и зависимое слово согласуются в роде, числе, падеже, например: </a:t>
          </a:r>
          <a:r>
            <a:rPr lang="ru-RU" b="1" i="1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rPr>
            <a:t>хороший специалист, заветная мечта, наши достижения.</a:t>
          </a:r>
          <a:endParaRPr lang="ru-RU" b="1" i="1" dirty="0">
            <a:solidFill>
              <a:schemeClr val="tx2">
                <a:lumMod val="75000"/>
              </a:schemeClr>
            </a:solidFill>
            <a:latin typeface="Bookman Old Style" panose="02050604050505020204" pitchFamily="18" charset="0"/>
          </a:endParaRPr>
        </a:p>
      </dgm:t>
    </dgm:pt>
    <dgm:pt modelId="{CA72E131-0116-47CA-ABEA-38E8AFFC5B4D}" type="parTrans" cxnId="{7A2F3457-FDCD-4C4F-9B3D-86D4B5015583}">
      <dgm:prSet/>
      <dgm:spPr/>
      <dgm:t>
        <a:bodyPr/>
        <a:lstStyle/>
        <a:p>
          <a:endParaRPr lang="ru-RU"/>
        </a:p>
      </dgm:t>
    </dgm:pt>
    <dgm:pt modelId="{23409AF2-B17C-4516-83E2-B6FD8855A3AD}" type="sibTrans" cxnId="{7A2F3457-FDCD-4C4F-9B3D-86D4B5015583}">
      <dgm:prSet/>
      <dgm:spPr/>
      <dgm:t>
        <a:bodyPr/>
        <a:lstStyle/>
        <a:p>
          <a:endParaRPr lang="ru-RU"/>
        </a:p>
      </dgm:t>
    </dgm:pt>
    <dgm:pt modelId="{8133253B-0338-4840-894A-4488F1DC9780}">
      <dgm:prSet phldrT="[Текст]"/>
      <dgm:spPr/>
      <dgm:t>
        <a:bodyPr/>
        <a:lstStyle/>
        <a:p>
          <a:r>
            <a:rPr lang="ru-RU" dirty="0" smtClean="0"/>
            <a:t>Управление</a:t>
          </a:r>
          <a:endParaRPr lang="ru-RU" dirty="0"/>
        </a:p>
      </dgm:t>
    </dgm:pt>
    <dgm:pt modelId="{DF9F297E-553A-49B6-B35F-0F76638AAD23}" type="parTrans" cxnId="{4694C2C1-407F-4655-894A-1EDDB4505236}">
      <dgm:prSet/>
      <dgm:spPr/>
      <dgm:t>
        <a:bodyPr/>
        <a:lstStyle/>
        <a:p>
          <a:endParaRPr lang="ru-RU"/>
        </a:p>
      </dgm:t>
    </dgm:pt>
    <dgm:pt modelId="{45531135-BF43-4195-B7B9-A0478683637D}" type="sibTrans" cxnId="{4694C2C1-407F-4655-894A-1EDDB4505236}">
      <dgm:prSet/>
      <dgm:spPr/>
      <dgm:t>
        <a:bodyPr/>
        <a:lstStyle/>
        <a:p>
          <a:endParaRPr lang="ru-RU"/>
        </a:p>
      </dgm:t>
    </dgm:pt>
    <dgm:pt modelId="{97D34FC0-05D4-4DDF-9A18-9E72CD5E9CF3}">
      <dgm:prSet phldrT="[Текст]"/>
      <dgm:spPr/>
      <dgm:t>
        <a:bodyPr/>
        <a:lstStyle/>
        <a:p>
          <a:r>
            <a:rPr lang="ru-RU" dirty="0" smtClean="0"/>
            <a:t>Главное слово требует от зависимого постановки определённого падежа с предлогом или без него: </a:t>
          </a:r>
          <a:r>
            <a:rPr lang="ru-RU" b="1" i="1" dirty="0" smtClean="0">
              <a:latin typeface="Bookman Old Style" panose="02050604050505020204" pitchFamily="18" charset="0"/>
            </a:rPr>
            <a:t>написание изложения, работа над сочинением, интерес к истории.</a:t>
          </a:r>
          <a:endParaRPr lang="ru-RU" b="1" i="1" dirty="0">
            <a:latin typeface="Bookman Old Style" panose="02050604050505020204" pitchFamily="18" charset="0"/>
          </a:endParaRPr>
        </a:p>
      </dgm:t>
    </dgm:pt>
    <dgm:pt modelId="{E08B22BD-F9E0-4E06-9330-553E8AA92A96}" type="parTrans" cxnId="{20A59368-31FB-4544-A8DB-B3CCA569317D}">
      <dgm:prSet/>
      <dgm:spPr/>
      <dgm:t>
        <a:bodyPr/>
        <a:lstStyle/>
        <a:p>
          <a:endParaRPr lang="ru-RU"/>
        </a:p>
      </dgm:t>
    </dgm:pt>
    <dgm:pt modelId="{5C450B2D-4B55-427F-9D5F-72D03C154D4D}" type="sibTrans" cxnId="{20A59368-31FB-4544-A8DB-B3CCA569317D}">
      <dgm:prSet/>
      <dgm:spPr/>
      <dgm:t>
        <a:bodyPr/>
        <a:lstStyle/>
        <a:p>
          <a:endParaRPr lang="ru-RU"/>
        </a:p>
      </dgm:t>
    </dgm:pt>
    <dgm:pt modelId="{891E27B2-6BD2-4B70-A7F9-7ACD42F9EF35}">
      <dgm:prSet phldrT="[Текст]"/>
      <dgm:spPr/>
      <dgm:t>
        <a:bodyPr/>
        <a:lstStyle/>
        <a:p>
          <a:r>
            <a:rPr lang="ru-RU" dirty="0" smtClean="0"/>
            <a:t>Зависимым словом может быть </a:t>
          </a:r>
          <a:r>
            <a:rPr lang="ru-RU" b="1" dirty="0" smtClean="0"/>
            <a:t>СУЩЕСТВИТЕЛЬНОЕ или МЕСТОИМЕНИЕ.</a:t>
          </a:r>
          <a:endParaRPr lang="ru-RU" b="1" dirty="0"/>
        </a:p>
      </dgm:t>
    </dgm:pt>
    <dgm:pt modelId="{BCC44107-70E0-4C57-81A2-1FFE8C8CC5E9}" type="parTrans" cxnId="{33567D09-FB95-4E47-8A56-8F2FC63B52B7}">
      <dgm:prSet/>
      <dgm:spPr/>
      <dgm:t>
        <a:bodyPr/>
        <a:lstStyle/>
        <a:p>
          <a:endParaRPr lang="ru-RU"/>
        </a:p>
      </dgm:t>
    </dgm:pt>
    <dgm:pt modelId="{E3C0CBDA-BB8C-4494-AF49-E2D73262659A}" type="sibTrans" cxnId="{33567D09-FB95-4E47-8A56-8F2FC63B52B7}">
      <dgm:prSet/>
      <dgm:spPr/>
      <dgm:t>
        <a:bodyPr/>
        <a:lstStyle/>
        <a:p>
          <a:endParaRPr lang="ru-RU"/>
        </a:p>
      </dgm:t>
    </dgm:pt>
    <dgm:pt modelId="{BF56DA57-4B14-4390-81F5-9FD9A085AA81}">
      <dgm:prSet phldrT="[Текст]"/>
      <dgm:spPr/>
      <dgm:t>
        <a:bodyPr/>
        <a:lstStyle/>
        <a:p>
          <a:r>
            <a:rPr lang="ru-RU" dirty="0" smtClean="0"/>
            <a:t>Примыкание</a:t>
          </a:r>
          <a:endParaRPr lang="ru-RU" dirty="0"/>
        </a:p>
      </dgm:t>
    </dgm:pt>
    <dgm:pt modelId="{76FDC491-BD5D-4E33-BFE1-E9019B2C9B46}" type="parTrans" cxnId="{15DB67EA-C70A-4C23-B049-272074FB11A9}">
      <dgm:prSet/>
      <dgm:spPr/>
      <dgm:t>
        <a:bodyPr/>
        <a:lstStyle/>
        <a:p>
          <a:endParaRPr lang="ru-RU"/>
        </a:p>
      </dgm:t>
    </dgm:pt>
    <dgm:pt modelId="{A6D76651-1F3E-43AF-A740-C17FB7F3A194}" type="sibTrans" cxnId="{15DB67EA-C70A-4C23-B049-272074FB11A9}">
      <dgm:prSet/>
      <dgm:spPr/>
      <dgm:t>
        <a:bodyPr/>
        <a:lstStyle/>
        <a:p>
          <a:endParaRPr lang="ru-RU"/>
        </a:p>
      </dgm:t>
    </dgm:pt>
    <dgm:pt modelId="{5C45EE83-789F-4EA3-B9A5-9F06AD528CD4}">
      <dgm:prSet phldrT="[Текст]"/>
      <dgm:spPr/>
      <dgm:t>
        <a:bodyPr/>
        <a:lstStyle/>
        <a:p>
          <a:r>
            <a:rPr lang="ru-RU" dirty="0" smtClean="0"/>
            <a:t>Главное и зависимое слово связаны только по смыслу: </a:t>
          </a:r>
          <a:r>
            <a:rPr lang="ru-RU" b="1" i="1" dirty="0" smtClean="0">
              <a:latin typeface="Bookman Old Style" panose="02050604050505020204" pitchFamily="18" charset="0"/>
            </a:rPr>
            <a:t>желание учиться, чтение вслух, очень хорошо.</a:t>
          </a:r>
          <a:endParaRPr lang="ru-RU" b="1" i="1" dirty="0">
            <a:latin typeface="Bookman Old Style" panose="02050604050505020204" pitchFamily="18" charset="0"/>
          </a:endParaRPr>
        </a:p>
      </dgm:t>
    </dgm:pt>
    <dgm:pt modelId="{C3D3394E-3CED-40AF-B81A-1FE778A55100}" type="parTrans" cxnId="{FDE28A5E-7D52-4711-B741-4C84AA93F86B}">
      <dgm:prSet/>
      <dgm:spPr/>
      <dgm:t>
        <a:bodyPr/>
        <a:lstStyle/>
        <a:p>
          <a:endParaRPr lang="ru-RU"/>
        </a:p>
      </dgm:t>
    </dgm:pt>
    <dgm:pt modelId="{22BC3A81-C4E1-43E6-B661-4DC3F995AFED}" type="sibTrans" cxnId="{FDE28A5E-7D52-4711-B741-4C84AA93F86B}">
      <dgm:prSet/>
      <dgm:spPr/>
      <dgm:t>
        <a:bodyPr/>
        <a:lstStyle/>
        <a:p>
          <a:endParaRPr lang="ru-RU"/>
        </a:p>
      </dgm:t>
    </dgm:pt>
    <dgm:pt modelId="{996880E7-C555-4EE7-81A4-F3C8F9EF4290}">
      <dgm:prSet phldrT="[Текст]"/>
      <dgm:spPr/>
      <dgm:t>
        <a:bodyPr/>
        <a:lstStyle/>
        <a:p>
          <a:r>
            <a:rPr lang="ru-RU" dirty="0" smtClean="0"/>
            <a:t>Зависимое слово всегда неизменяемое, им может быть </a:t>
          </a:r>
          <a:r>
            <a:rPr lang="ru-RU" b="1" dirty="0" smtClean="0"/>
            <a:t>НАРЕЧИЕ, ДЕЕПРИЧАСТИЕ, НЕОПРЕДЕЛЁННАЯ ФОРМА ГЛАГОЛА, СРАВНИТЕЛЬНАЯ СТЕПЕНЬ ПРИЛАГАТЕЛЬНОГО</a:t>
          </a:r>
          <a:endParaRPr lang="ru-RU" b="1" dirty="0"/>
        </a:p>
      </dgm:t>
    </dgm:pt>
    <dgm:pt modelId="{0ABFD306-9DA4-457A-93DB-7D0C6A15B514}" type="parTrans" cxnId="{E0EDD477-FF6A-4A0C-9ECB-DAFA352DA1F2}">
      <dgm:prSet/>
      <dgm:spPr/>
      <dgm:t>
        <a:bodyPr/>
        <a:lstStyle/>
        <a:p>
          <a:endParaRPr lang="ru-RU"/>
        </a:p>
      </dgm:t>
    </dgm:pt>
    <dgm:pt modelId="{6B69B20C-4DA1-429C-9B12-CF76190054A2}" type="sibTrans" cxnId="{E0EDD477-FF6A-4A0C-9ECB-DAFA352DA1F2}">
      <dgm:prSet/>
      <dgm:spPr/>
      <dgm:t>
        <a:bodyPr/>
        <a:lstStyle/>
        <a:p>
          <a:endParaRPr lang="ru-RU"/>
        </a:p>
      </dgm:t>
    </dgm:pt>
    <dgm:pt modelId="{A8C2414F-143B-4CDE-A365-F5EC9096B82B}">
      <dgm:prSet phldrT="[Текст]"/>
      <dgm:spPr/>
      <dgm:t>
        <a:bodyPr/>
        <a:lstStyle/>
        <a:p>
          <a:r>
            <a:rPr lang="ru-RU" b="0" dirty="0" smtClean="0">
              <a:solidFill>
                <a:schemeClr val="tx2">
                  <a:lumMod val="75000"/>
                </a:schemeClr>
              </a:solidFill>
              <a:latin typeface="+mj-lt"/>
            </a:rPr>
            <a:t>При изменении главного слова изменяется и зависимое</a:t>
          </a:r>
          <a:endParaRPr lang="ru-RU" b="0" dirty="0">
            <a:solidFill>
              <a:schemeClr val="tx2">
                <a:lumMod val="75000"/>
              </a:schemeClr>
            </a:solidFill>
            <a:latin typeface="+mj-lt"/>
          </a:endParaRPr>
        </a:p>
      </dgm:t>
    </dgm:pt>
    <dgm:pt modelId="{EEF8681D-9D4C-4C3C-8BAC-0A439A49D4BC}" type="parTrans" cxnId="{E8573D0E-751F-4F0C-8E2B-670057DA1712}">
      <dgm:prSet/>
      <dgm:spPr/>
      <dgm:t>
        <a:bodyPr/>
        <a:lstStyle/>
        <a:p>
          <a:endParaRPr lang="ru-RU"/>
        </a:p>
      </dgm:t>
    </dgm:pt>
    <dgm:pt modelId="{D14C4C21-9A51-45E6-98C0-4D28E89A4CFA}" type="sibTrans" cxnId="{E8573D0E-751F-4F0C-8E2B-670057DA1712}">
      <dgm:prSet/>
      <dgm:spPr/>
      <dgm:t>
        <a:bodyPr/>
        <a:lstStyle/>
        <a:p>
          <a:endParaRPr lang="ru-RU"/>
        </a:p>
      </dgm:t>
    </dgm:pt>
    <dgm:pt modelId="{661369EA-6C54-42FB-94EC-CD3D8BF3ED91}">
      <dgm:prSet phldrT="[Текст]"/>
      <dgm:spPr/>
      <dgm:t>
        <a:bodyPr/>
        <a:lstStyle/>
        <a:p>
          <a:r>
            <a:rPr lang="ru-RU" b="0" dirty="0" smtClean="0">
              <a:solidFill>
                <a:schemeClr val="tx2">
                  <a:lumMod val="75000"/>
                </a:schemeClr>
              </a:solidFill>
              <a:latin typeface="+mj-lt"/>
            </a:rPr>
            <a:t>Зависимым словом может быть </a:t>
          </a:r>
          <a:r>
            <a:rPr lang="ru-RU" b="1" dirty="0" smtClean="0">
              <a:solidFill>
                <a:schemeClr val="tx2">
                  <a:lumMod val="75000"/>
                </a:schemeClr>
              </a:solidFill>
              <a:latin typeface="+mj-lt"/>
            </a:rPr>
            <a:t>ПРИЛАГАТЕЛЬНОЕ, ПРИЧАСТИЕ, ЧИСЛИТЕЛЬНОЕ, МЕСТОИМЕНИПЕ</a:t>
          </a:r>
          <a:endParaRPr lang="ru-RU" b="1" dirty="0">
            <a:solidFill>
              <a:schemeClr val="tx2">
                <a:lumMod val="75000"/>
              </a:schemeClr>
            </a:solidFill>
            <a:latin typeface="+mj-lt"/>
          </a:endParaRPr>
        </a:p>
      </dgm:t>
    </dgm:pt>
    <dgm:pt modelId="{AEB30D26-47B9-4B79-B5A0-D440C3B7D373}" type="parTrans" cxnId="{B3E9F6C3-2B62-432E-B3AB-25A5A8802E22}">
      <dgm:prSet/>
      <dgm:spPr/>
      <dgm:t>
        <a:bodyPr/>
        <a:lstStyle/>
        <a:p>
          <a:endParaRPr lang="ru-RU"/>
        </a:p>
      </dgm:t>
    </dgm:pt>
    <dgm:pt modelId="{984BDC59-FD87-4DE9-8F3D-B372744E1E1E}" type="sibTrans" cxnId="{B3E9F6C3-2B62-432E-B3AB-25A5A8802E22}">
      <dgm:prSet/>
      <dgm:spPr/>
      <dgm:t>
        <a:bodyPr/>
        <a:lstStyle/>
        <a:p>
          <a:endParaRPr lang="ru-RU"/>
        </a:p>
      </dgm:t>
    </dgm:pt>
    <dgm:pt modelId="{94278772-CB25-48AB-8A41-63D8CDBAEC22}" type="pres">
      <dgm:prSet presAssocID="{CA7D9C46-6067-40F0-A822-CE856D4970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84C01D-6D1D-436D-A542-AE90658520D5}" type="pres">
      <dgm:prSet presAssocID="{3C23EF7B-E770-469F-90C0-8CEC72C73746}" presName="linNode" presStyleCnt="0"/>
      <dgm:spPr/>
    </dgm:pt>
    <dgm:pt modelId="{EB611E6A-19FD-40CA-BA8F-58FAF1BE1D7B}" type="pres">
      <dgm:prSet presAssocID="{3C23EF7B-E770-469F-90C0-8CEC72C73746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9FDDAE-47CB-4640-9B8B-F2CBD7FE5194}" type="pres">
      <dgm:prSet presAssocID="{3C23EF7B-E770-469F-90C0-8CEC72C73746}" presName="descendantText" presStyleLbl="alignAccFollowNode1" presStyleIdx="0" presStyleCnt="3" custScaleY="1185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10D37-2A2E-4F0D-B2E3-C60BA4F75E5C}" type="pres">
      <dgm:prSet presAssocID="{540EEFD4-A57C-4AEF-BD5E-2A69EB51C76B}" presName="sp" presStyleCnt="0"/>
      <dgm:spPr/>
    </dgm:pt>
    <dgm:pt modelId="{F01ACD3E-FA55-4915-B5D2-00AB5D332429}" type="pres">
      <dgm:prSet presAssocID="{8133253B-0338-4840-894A-4488F1DC9780}" presName="linNode" presStyleCnt="0"/>
      <dgm:spPr/>
    </dgm:pt>
    <dgm:pt modelId="{0D0158E9-4015-4490-A22D-2828D471C8AA}" type="pres">
      <dgm:prSet presAssocID="{8133253B-0338-4840-894A-4488F1DC9780}" presName="parentText" presStyleLbl="node1" presStyleIdx="1" presStyleCnt="3" custLinFactNeighborY="-462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152F8-540F-48E6-9E0A-669E6DE240B0}" type="pres">
      <dgm:prSet presAssocID="{8133253B-0338-4840-894A-4488F1DC9780}" presName="descendantText" presStyleLbl="alignAccFollowNode1" presStyleIdx="1" presStyleCnt="3" custScaleY="132221" custLinFactNeighborX="874" custLinFactNeighborY="23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96B5F-6883-4304-9156-C3AE6C356412}" type="pres">
      <dgm:prSet presAssocID="{45531135-BF43-4195-B7B9-A0478683637D}" presName="sp" presStyleCnt="0"/>
      <dgm:spPr/>
    </dgm:pt>
    <dgm:pt modelId="{BB17D51B-F57D-470A-BFA3-C613AA72B15D}" type="pres">
      <dgm:prSet presAssocID="{BF56DA57-4B14-4390-81F5-9FD9A085AA81}" presName="linNode" presStyleCnt="0"/>
      <dgm:spPr/>
    </dgm:pt>
    <dgm:pt modelId="{8C24DBAF-E2FA-4DFC-94DD-DF35E0D5A517}" type="pres">
      <dgm:prSet presAssocID="{BF56DA57-4B14-4390-81F5-9FD9A085AA8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37B35-2033-43A2-AA5A-A94F8A0399BC}" type="pres">
      <dgm:prSet presAssocID="{BF56DA57-4B14-4390-81F5-9FD9A085AA81}" presName="descendantText" presStyleLbl="alignAccFollowNode1" presStyleIdx="2" presStyleCnt="3" custScaleY="112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CB90CB-BB87-484D-8FE3-BCA66E637C4C}" srcId="{CA7D9C46-6067-40F0-A822-CE856D497063}" destId="{3C23EF7B-E770-469F-90C0-8CEC72C73746}" srcOrd="0" destOrd="0" parTransId="{5F79C185-7E26-46B3-9FF6-32106C466CD7}" sibTransId="{540EEFD4-A57C-4AEF-BD5E-2A69EB51C76B}"/>
    <dgm:cxn modelId="{15DB67EA-C70A-4C23-B049-272074FB11A9}" srcId="{CA7D9C46-6067-40F0-A822-CE856D497063}" destId="{BF56DA57-4B14-4390-81F5-9FD9A085AA81}" srcOrd="2" destOrd="0" parTransId="{76FDC491-BD5D-4E33-BFE1-E9019B2C9B46}" sibTransId="{A6D76651-1F3E-43AF-A740-C17FB7F3A194}"/>
    <dgm:cxn modelId="{37241989-5578-49BA-A029-A0C0BB2E25E3}" type="presOf" srcId="{891E27B2-6BD2-4B70-A7F9-7ACD42F9EF35}" destId="{BCC152F8-540F-48E6-9E0A-669E6DE240B0}" srcOrd="0" destOrd="1" presId="urn:microsoft.com/office/officeart/2005/8/layout/vList5"/>
    <dgm:cxn modelId="{4694C2C1-407F-4655-894A-1EDDB4505236}" srcId="{CA7D9C46-6067-40F0-A822-CE856D497063}" destId="{8133253B-0338-4840-894A-4488F1DC9780}" srcOrd="1" destOrd="0" parTransId="{DF9F297E-553A-49B6-B35F-0F76638AAD23}" sibTransId="{45531135-BF43-4195-B7B9-A0478683637D}"/>
    <dgm:cxn modelId="{E0EDD477-FF6A-4A0C-9ECB-DAFA352DA1F2}" srcId="{BF56DA57-4B14-4390-81F5-9FD9A085AA81}" destId="{996880E7-C555-4EE7-81A4-F3C8F9EF4290}" srcOrd="1" destOrd="0" parTransId="{0ABFD306-9DA4-457A-93DB-7D0C6A15B514}" sibTransId="{6B69B20C-4DA1-429C-9B12-CF76190054A2}"/>
    <dgm:cxn modelId="{7A2F3457-FDCD-4C4F-9B3D-86D4B5015583}" srcId="{3C23EF7B-E770-469F-90C0-8CEC72C73746}" destId="{35DB333F-311D-45E7-933D-5198B0CB2152}" srcOrd="0" destOrd="0" parTransId="{CA72E131-0116-47CA-ABEA-38E8AFFC5B4D}" sibTransId="{23409AF2-B17C-4516-83E2-B6FD8855A3AD}"/>
    <dgm:cxn modelId="{1BB759EB-2C28-452B-BA22-6524F6159C08}" type="presOf" srcId="{8133253B-0338-4840-894A-4488F1DC9780}" destId="{0D0158E9-4015-4490-A22D-2828D471C8AA}" srcOrd="0" destOrd="0" presId="urn:microsoft.com/office/officeart/2005/8/layout/vList5"/>
    <dgm:cxn modelId="{E8573D0E-751F-4F0C-8E2B-670057DA1712}" srcId="{3C23EF7B-E770-469F-90C0-8CEC72C73746}" destId="{A8C2414F-143B-4CDE-A365-F5EC9096B82B}" srcOrd="1" destOrd="0" parTransId="{EEF8681D-9D4C-4C3C-8BAC-0A439A49D4BC}" sibTransId="{D14C4C21-9A51-45E6-98C0-4D28E89A4CFA}"/>
    <dgm:cxn modelId="{B3E9F6C3-2B62-432E-B3AB-25A5A8802E22}" srcId="{3C23EF7B-E770-469F-90C0-8CEC72C73746}" destId="{661369EA-6C54-42FB-94EC-CD3D8BF3ED91}" srcOrd="2" destOrd="0" parTransId="{AEB30D26-47B9-4B79-B5A0-D440C3B7D373}" sibTransId="{984BDC59-FD87-4DE9-8F3D-B372744E1E1E}"/>
    <dgm:cxn modelId="{24B836C4-7BE7-4CB4-B0F4-2BD359DF7407}" type="presOf" srcId="{BF56DA57-4B14-4390-81F5-9FD9A085AA81}" destId="{8C24DBAF-E2FA-4DFC-94DD-DF35E0D5A517}" srcOrd="0" destOrd="0" presId="urn:microsoft.com/office/officeart/2005/8/layout/vList5"/>
    <dgm:cxn modelId="{6708832B-24CE-4215-8A96-837C48C3BD38}" type="presOf" srcId="{996880E7-C555-4EE7-81A4-F3C8F9EF4290}" destId="{CB737B35-2033-43A2-AA5A-A94F8A0399BC}" srcOrd="0" destOrd="1" presId="urn:microsoft.com/office/officeart/2005/8/layout/vList5"/>
    <dgm:cxn modelId="{AC0C1C74-4CBF-402C-82D8-9B07B5400EFC}" type="presOf" srcId="{CA7D9C46-6067-40F0-A822-CE856D497063}" destId="{94278772-CB25-48AB-8A41-63D8CDBAEC22}" srcOrd="0" destOrd="0" presId="urn:microsoft.com/office/officeart/2005/8/layout/vList5"/>
    <dgm:cxn modelId="{7AE8B9B7-8CA5-46A2-9957-E8AABF2BED58}" type="presOf" srcId="{5C45EE83-789F-4EA3-B9A5-9F06AD528CD4}" destId="{CB737B35-2033-43A2-AA5A-A94F8A0399BC}" srcOrd="0" destOrd="0" presId="urn:microsoft.com/office/officeart/2005/8/layout/vList5"/>
    <dgm:cxn modelId="{39930245-EF81-4B91-A136-41EDD6133C0D}" type="presOf" srcId="{35DB333F-311D-45E7-933D-5198B0CB2152}" destId="{7A9FDDAE-47CB-4640-9B8B-F2CBD7FE5194}" srcOrd="0" destOrd="0" presId="urn:microsoft.com/office/officeart/2005/8/layout/vList5"/>
    <dgm:cxn modelId="{C6962C42-C2ED-48D2-8678-2B8D1CFE8750}" type="presOf" srcId="{97D34FC0-05D4-4DDF-9A18-9E72CD5E9CF3}" destId="{BCC152F8-540F-48E6-9E0A-669E6DE240B0}" srcOrd="0" destOrd="0" presId="urn:microsoft.com/office/officeart/2005/8/layout/vList5"/>
    <dgm:cxn modelId="{0C1F603D-689E-4F1E-BB78-641C03F506F1}" type="presOf" srcId="{A8C2414F-143B-4CDE-A365-F5EC9096B82B}" destId="{7A9FDDAE-47CB-4640-9B8B-F2CBD7FE5194}" srcOrd="0" destOrd="1" presId="urn:microsoft.com/office/officeart/2005/8/layout/vList5"/>
    <dgm:cxn modelId="{FDE28A5E-7D52-4711-B741-4C84AA93F86B}" srcId="{BF56DA57-4B14-4390-81F5-9FD9A085AA81}" destId="{5C45EE83-789F-4EA3-B9A5-9F06AD528CD4}" srcOrd="0" destOrd="0" parTransId="{C3D3394E-3CED-40AF-B81A-1FE778A55100}" sibTransId="{22BC3A81-C4E1-43E6-B661-4DC3F995AFED}"/>
    <dgm:cxn modelId="{3A9B7CA7-389B-4C2A-9D7E-69F9B5E1E559}" type="presOf" srcId="{661369EA-6C54-42FB-94EC-CD3D8BF3ED91}" destId="{7A9FDDAE-47CB-4640-9B8B-F2CBD7FE5194}" srcOrd="0" destOrd="2" presId="urn:microsoft.com/office/officeart/2005/8/layout/vList5"/>
    <dgm:cxn modelId="{9FDAD789-E8EF-40F2-A4C3-8A3FE6890AC4}" type="presOf" srcId="{3C23EF7B-E770-469F-90C0-8CEC72C73746}" destId="{EB611E6A-19FD-40CA-BA8F-58FAF1BE1D7B}" srcOrd="0" destOrd="0" presId="urn:microsoft.com/office/officeart/2005/8/layout/vList5"/>
    <dgm:cxn modelId="{33567D09-FB95-4E47-8A56-8F2FC63B52B7}" srcId="{8133253B-0338-4840-894A-4488F1DC9780}" destId="{891E27B2-6BD2-4B70-A7F9-7ACD42F9EF35}" srcOrd="1" destOrd="0" parTransId="{BCC44107-70E0-4C57-81A2-1FFE8C8CC5E9}" sibTransId="{E3C0CBDA-BB8C-4494-AF49-E2D73262659A}"/>
    <dgm:cxn modelId="{20A59368-31FB-4544-A8DB-B3CCA569317D}" srcId="{8133253B-0338-4840-894A-4488F1DC9780}" destId="{97D34FC0-05D4-4DDF-9A18-9E72CD5E9CF3}" srcOrd="0" destOrd="0" parTransId="{E08B22BD-F9E0-4E06-9330-553E8AA92A96}" sibTransId="{5C450B2D-4B55-427F-9D5F-72D03C154D4D}"/>
    <dgm:cxn modelId="{CF5EA5B0-494D-4EF1-91ED-462F5A69B2AC}" type="presParOf" srcId="{94278772-CB25-48AB-8A41-63D8CDBAEC22}" destId="{8984C01D-6D1D-436D-A542-AE90658520D5}" srcOrd="0" destOrd="0" presId="urn:microsoft.com/office/officeart/2005/8/layout/vList5"/>
    <dgm:cxn modelId="{97F724F9-1B05-4D14-8C8A-42E40ACB0BEA}" type="presParOf" srcId="{8984C01D-6D1D-436D-A542-AE90658520D5}" destId="{EB611E6A-19FD-40CA-BA8F-58FAF1BE1D7B}" srcOrd="0" destOrd="0" presId="urn:microsoft.com/office/officeart/2005/8/layout/vList5"/>
    <dgm:cxn modelId="{5668A19F-A3CF-46B7-96D8-FEFEBC9669DB}" type="presParOf" srcId="{8984C01D-6D1D-436D-A542-AE90658520D5}" destId="{7A9FDDAE-47CB-4640-9B8B-F2CBD7FE5194}" srcOrd="1" destOrd="0" presId="urn:microsoft.com/office/officeart/2005/8/layout/vList5"/>
    <dgm:cxn modelId="{553387AB-73DD-4800-9471-FF422006D1D7}" type="presParOf" srcId="{94278772-CB25-48AB-8A41-63D8CDBAEC22}" destId="{B8E10D37-2A2E-4F0D-B2E3-C60BA4F75E5C}" srcOrd="1" destOrd="0" presId="urn:microsoft.com/office/officeart/2005/8/layout/vList5"/>
    <dgm:cxn modelId="{8FC0E1B3-0BA1-4664-B129-E4B5899C9D3F}" type="presParOf" srcId="{94278772-CB25-48AB-8A41-63D8CDBAEC22}" destId="{F01ACD3E-FA55-4915-B5D2-00AB5D332429}" srcOrd="2" destOrd="0" presId="urn:microsoft.com/office/officeart/2005/8/layout/vList5"/>
    <dgm:cxn modelId="{BB2970B9-5BAE-48A6-89C8-68D35F28DF22}" type="presParOf" srcId="{F01ACD3E-FA55-4915-B5D2-00AB5D332429}" destId="{0D0158E9-4015-4490-A22D-2828D471C8AA}" srcOrd="0" destOrd="0" presId="urn:microsoft.com/office/officeart/2005/8/layout/vList5"/>
    <dgm:cxn modelId="{5D9144A4-3CB3-4F3D-B06D-02802183947C}" type="presParOf" srcId="{F01ACD3E-FA55-4915-B5D2-00AB5D332429}" destId="{BCC152F8-540F-48E6-9E0A-669E6DE240B0}" srcOrd="1" destOrd="0" presId="urn:microsoft.com/office/officeart/2005/8/layout/vList5"/>
    <dgm:cxn modelId="{4A93AC2A-C0B7-4660-BCFB-FD83B161ACC4}" type="presParOf" srcId="{94278772-CB25-48AB-8A41-63D8CDBAEC22}" destId="{6AE96B5F-6883-4304-9156-C3AE6C356412}" srcOrd="3" destOrd="0" presId="urn:microsoft.com/office/officeart/2005/8/layout/vList5"/>
    <dgm:cxn modelId="{F5BFBBF6-C246-41F8-91C3-EC4C54DE8BED}" type="presParOf" srcId="{94278772-CB25-48AB-8A41-63D8CDBAEC22}" destId="{BB17D51B-F57D-470A-BFA3-C613AA72B15D}" srcOrd="4" destOrd="0" presId="urn:microsoft.com/office/officeart/2005/8/layout/vList5"/>
    <dgm:cxn modelId="{AD2C8790-93F8-449A-B071-15691751116E}" type="presParOf" srcId="{BB17D51B-F57D-470A-BFA3-C613AA72B15D}" destId="{8C24DBAF-E2FA-4DFC-94DD-DF35E0D5A517}" srcOrd="0" destOrd="0" presId="urn:microsoft.com/office/officeart/2005/8/layout/vList5"/>
    <dgm:cxn modelId="{555AA9B9-2157-4824-A407-AF10A00E89F2}" type="presParOf" srcId="{BB17D51B-F57D-470A-BFA3-C613AA72B15D}" destId="{CB737B35-2033-43A2-AA5A-A94F8A0399B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FDDAE-47CB-4640-9B8B-F2CBD7FE5194}">
      <dsp:nvSpPr>
        <dsp:cNvPr id="0" name=""/>
        <dsp:cNvSpPr/>
      </dsp:nvSpPr>
      <dsp:spPr>
        <a:xfrm rot="5400000">
          <a:off x="6286399" y="-2455373"/>
          <a:ext cx="1713709" cy="672306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Главное и зависимое слово согласуются в роде, числе, падеже, например: </a:t>
          </a:r>
          <a:r>
            <a:rPr lang="ru-RU" sz="1700" b="1" i="1" kern="1200" dirty="0" smtClean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rPr>
            <a:t>хороший специалист, заветная мечта, наши достижения.</a:t>
          </a:r>
          <a:endParaRPr lang="ru-RU" sz="1700" b="1" i="1" kern="1200" dirty="0">
            <a:solidFill>
              <a:schemeClr val="tx2">
                <a:lumMod val="75000"/>
              </a:schemeClr>
            </a:solidFill>
            <a:latin typeface="Bookman Old Style" panose="020506040505050202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0" kern="1200" dirty="0" smtClean="0">
              <a:solidFill>
                <a:schemeClr val="tx2">
                  <a:lumMod val="75000"/>
                </a:schemeClr>
              </a:solidFill>
              <a:latin typeface="+mj-lt"/>
            </a:rPr>
            <a:t>При изменении главного слова изменяется и зависимое</a:t>
          </a:r>
          <a:endParaRPr lang="ru-RU" sz="1700" b="0" kern="1200" dirty="0">
            <a:solidFill>
              <a:schemeClr val="tx2">
                <a:lumMod val="75000"/>
              </a:schemeClr>
            </a:solidFill>
            <a:latin typeface="+mj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b="0" kern="1200" dirty="0" smtClean="0">
              <a:solidFill>
                <a:schemeClr val="tx2">
                  <a:lumMod val="75000"/>
                </a:schemeClr>
              </a:solidFill>
              <a:latin typeface="+mj-lt"/>
            </a:rPr>
            <a:t>Зависимым словом может быть </a:t>
          </a:r>
          <a:r>
            <a:rPr lang="ru-RU" sz="1700" b="1" kern="1200" dirty="0" smtClean="0">
              <a:solidFill>
                <a:schemeClr val="tx2">
                  <a:lumMod val="75000"/>
                </a:schemeClr>
              </a:solidFill>
              <a:latin typeface="+mj-lt"/>
            </a:rPr>
            <a:t>ПРИЛАГАТЕЛЬНОЕ, ПРИЧАСТИЕ, ЧИСЛИТЕЛЬНОЕ, МЕСТОИМЕНИПЕ</a:t>
          </a:r>
          <a:endParaRPr lang="ru-RU" sz="1700" b="1" kern="1200" dirty="0">
            <a:solidFill>
              <a:schemeClr val="tx2">
                <a:lumMod val="75000"/>
              </a:schemeClr>
            </a:solidFill>
            <a:latin typeface="+mj-lt"/>
          </a:endParaRPr>
        </a:p>
      </dsp:txBody>
      <dsp:txXfrm rot="-5400000">
        <a:off x="3781722" y="132960"/>
        <a:ext cx="6639407" cy="1546397"/>
      </dsp:txXfrm>
    </dsp:sp>
    <dsp:sp modelId="{EB611E6A-19FD-40CA-BA8F-58FAF1BE1D7B}">
      <dsp:nvSpPr>
        <dsp:cNvPr id="0" name=""/>
        <dsp:cNvSpPr/>
      </dsp:nvSpPr>
      <dsp:spPr>
        <a:xfrm>
          <a:off x="0" y="2463"/>
          <a:ext cx="3781722" cy="1807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Согласование</a:t>
          </a:r>
          <a:endParaRPr lang="ru-RU" sz="3800" kern="1200" dirty="0"/>
        </a:p>
      </dsp:txBody>
      <dsp:txXfrm>
        <a:off x="88230" y="90693"/>
        <a:ext cx="3605262" cy="1630930"/>
      </dsp:txXfrm>
    </dsp:sp>
    <dsp:sp modelId="{BCC152F8-540F-48E6-9E0A-669E6DE240B0}">
      <dsp:nvSpPr>
        <dsp:cNvPr id="0" name=""/>
        <dsp:cNvSpPr/>
      </dsp:nvSpPr>
      <dsp:spPr>
        <a:xfrm rot="5400000">
          <a:off x="6193917" y="-464723"/>
          <a:ext cx="1911799" cy="670993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Главное слово требует от зависимого постановки определённого падежа с предлогом или без него: </a:t>
          </a:r>
          <a:r>
            <a:rPr lang="ru-RU" sz="1700" b="1" i="1" kern="1200" dirty="0" smtClean="0">
              <a:latin typeface="Bookman Old Style" panose="02050604050505020204" pitchFamily="18" charset="0"/>
            </a:rPr>
            <a:t>написание изложения, работа над сочинением, интерес к истории.</a:t>
          </a:r>
          <a:endParaRPr lang="ru-RU" sz="1700" b="1" i="1" kern="1200" dirty="0">
            <a:latin typeface="Bookman Old Style" panose="020506040505050202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Зависимым словом может быть </a:t>
          </a:r>
          <a:r>
            <a:rPr lang="ru-RU" sz="1700" b="1" kern="1200" dirty="0" smtClean="0"/>
            <a:t>СУЩЕСТВИТЕЛЬНОЕ или МЕСТОИМЕНИЕ.</a:t>
          </a:r>
          <a:endParaRPr lang="ru-RU" sz="1700" b="1" kern="1200" dirty="0"/>
        </a:p>
      </dsp:txBody>
      <dsp:txXfrm rot="-5400000">
        <a:off x="3794848" y="2027672"/>
        <a:ext cx="6616612" cy="1725147"/>
      </dsp:txXfrm>
    </dsp:sp>
    <dsp:sp modelId="{0D0158E9-4015-4490-A22D-2828D471C8AA}">
      <dsp:nvSpPr>
        <dsp:cNvPr id="0" name=""/>
        <dsp:cNvSpPr/>
      </dsp:nvSpPr>
      <dsp:spPr>
        <a:xfrm>
          <a:off x="0" y="1868926"/>
          <a:ext cx="3774340" cy="1807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Управление</a:t>
          </a:r>
          <a:endParaRPr lang="ru-RU" sz="3800" kern="1200" dirty="0"/>
        </a:p>
      </dsp:txBody>
      <dsp:txXfrm>
        <a:off x="88230" y="1957156"/>
        <a:ext cx="3597880" cy="1630930"/>
      </dsp:txXfrm>
    </dsp:sp>
    <dsp:sp modelId="{CB737B35-2033-43A2-AA5A-A94F8A0399BC}">
      <dsp:nvSpPr>
        <dsp:cNvPr id="0" name=""/>
        <dsp:cNvSpPr/>
      </dsp:nvSpPr>
      <dsp:spPr>
        <a:xfrm rot="5400000">
          <a:off x="6330738" y="1444555"/>
          <a:ext cx="1625031" cy="672306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Главное и зависимое слово связаны только по смыслу: </a:t>
          </a:r>
          <a:r>
            <a:rPr lang="ru-RU" sz="1700" b="1" i="1" kern="1200" dirty="0" smtClean="0">
              <a:latin typeface="Bookman Old Style" panose="02050604050505020204" pitchFamily="18" charset="0"/>
            </a:rPr>
            <a:t>желание учиться, чтение вслух, очень хорошо.</a:t>
          </a:r>
          <a:endParaRPr lang="ru-RU" sz="1700" b="1" i="1" kern="1200" dirty="0">
            <a:latin typeface="Bookman Old Style" panose="020506040505050202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Зависимое слово всегда неизменяемое, им может быть </a:t>
          </a:r>
          <a:r>
            <a:rPr lang="ru-RU" sz="1700" b="1" kern="1200" dirty="0" smtClean="0"/>
            <a:t>НАРЕЧИЕ, ДЕЕПРИЧАСТИЕ, НЕОПРЕДЕЛЁННАЯ ФОРМА ГЛАГОЛА, СРАВНИТЕЛЬНАЯ СТЕПЕНЬ ПРИЛАГАТЕЛЬНОГО</a:t>
          </a:r>
          <a:endParaRPr lang="ru-RU" sz="1700" b="1" kern="1200" dirty="0"/>
        </a:p>
      </dsp:txBody>
      <dsp:txXfrm rot="-5400000">
        <a:off x="3781723" y="4072898"/>
        <a:ext cx="6643736" cy="1466377"/>
      </dsp:txXfrm>
    </dsp:sp>
    <dsp:sp modelId="{8C24DBAF-E2FA-4DFC-94DD-DF35E0D5A517}">
      <dsp:nvSpPr>
        <dsp:cNvPr id="0" name=""/>
        <dsp:cNvSpPr/>
      </dsp:nvSpPr>
      <dsp:spPr>
        <a:xfrm>
          <a:off x="0" y="3902391"/>
          <a:ext cx="3781722" cy="1807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Примыкание</a:t>
          </a:r>
          <a:endParaRPr lang="ru-RU" sz="3800" kern="1200" dirty="0"/>
        </a:p>
      </dsp:txBody>
      <dsp:txXfrm>
        <a:off x="88230" y="3990621"/>
        <a:ext cx="3605262" cy="1630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5F342-6546-49DC-B661-150583AE91D5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891D2-91D5-434F-AE9D-B5AB7F0D3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49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91D2-91D5-434F-AE9D-B5AB7F0D35F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937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91D2-91D5-434F-AE9D-B5AB7F0D35F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23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891D2-91D5-434F-AE9D-B5AB7F0D35F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44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89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82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592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10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96010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423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183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56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348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530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093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234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462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396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47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450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E4B6D-467D-428A-9777-CB16AC0EC001}" type="datetimeFigureOut">
              <a:rPr lang="ru-RU" smtClean="0"/>
              <a:t>14.12.2015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0ED38DE-B9B7-42E8-A7E2-F695BCE37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604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424033"/>
            <a:ext cx="7766936" cy="1646302"/>
          </a:xfrm>
        </p:spPr>
        <p:txBody>
          <a:bodyPr/>
          <a:lstStyle/>
          <a:p>
            <a:pPr algn="ctr"/>
            <a:r>
              <a:rPr lang="ru-RU" sz="4400" b="1" dirty="0" smtClean="0">
                <a:latin typeface="Arial Black" panose="020B0A04020102020204" pitchFamily="34" charset="0"/>
              </a:rPr>
              <a:t>Готовимся к ОГЭ</a:t>
            </a:r>
            <a:br>
              <a:rPr lang="ru-RU" sz="4400" b="1" dirty="0" smtClean="0">
                <a:latin typeface="Arial Black" panose="020B0A04020102020204" pitchFamily="34" charset="0"/>
              </a:rPr>
            </a:br>
            <a:r>
              <a:rPr lang="ru-RU" sz="4400" b="1" dirty="0" smtClean="0">
                <a:latin typeface="Arial Black" panose="020B0A04020102020204" pitchFamily="34" charset="0"/>
              </a:rPr>
              <a:t>Задание 7</a:t>
            </a:r>
            <a:endParaRPr lang="ru-RU" sz="4400" b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39269" y="3742361"/>
            <a:ext cx="7766936" cy="10968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Виды подчинительной связи в словосочетаниях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45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846" y="268077"/>
            <a:ext cx="9105644" cy="13208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ru-RU" sz="2300" b="1" dirty="0">
                <a:solidFill>
                  <a:srgbClr val="90C226"/>
                </a:solidFill>
              </a:rPr>
              <a:t>Задание </a:t>
            </a:r>
            <a:r>
              <a:rPr lang="ru-RU" sz="2300" b="1" dirty="0" smtClean="0">
                <a:solidFill>
                  <a:srgbClr val="90C226"/>
                </a:solidFill>
              </a:rPr>
              <a:t>№7. </a:t>
            </a:r>
            <a:r>
              <a:rPr lang="ru-RU" sz="230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300" b="1" dirty="0" smtClean="0">
                <a:solidFill>
                  <a:srgbClr val="90C226"/>
                </a:solidFill>
              </a:rPr>
              <a:t>«</a:t>
            </a:r>
            <a:r>
              <a:rPr lang="ru-RU" sz="2300" b="1" i="1" dirty="0" smtClean="0">
                <a:solidFill>
                  <a:srgbClr val="90C226"/>
                </a:solidFill>
              </a:rPr>
              <a:t>заботливо прочистил», </a:t>
            </a:r>
            <a:r>
              <a:rPr lang="ru-RU" sz="2300" b="1" dirty="0">
                <a:solidFill>
                  <a:srgbClr val="90C226"/>
                </a:solidFill>
              </a:rPr>
              <a:t>построенное на основе примыкания, синонимичным со связью управление. Напишите полученное словосочетание</a:t>
            </a:r>
            <a:br>
              <a:rPr lang="ru-RU" sz="2300" b="1" dirty="0">
                <a:solidFill>
                  <a:srgbClr val="90C226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846" y="1411442"/>
            <a:ext cx="9888942" cy="5242746"/>
          </a:xfrm>
        </p:spPr>
        <p:txBody>
          <a:bodyPr>
            <a:normAutofit/>
          </a:bodyPr>
          <a:lstStyle/>
          <a:p>
            <a:r>
              <a:rPr lang="ru-RU" sz="2600" b="1" i="1" dirty="0" smtClean="0">
                <a:solidFill>
                  <a:srgbClr val="002060"/>
                </a:solidFill>
              </a:rPr>
              <a:t>Он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заботливо прочистил </a:t>
            </a:r>
            <a:r>
              <a:rPr lang="ru-RU" sz="2600" b="1" i="1" dirty="0" smtClean="0">
                <a:solidFill>
                  <a:srgbClr val="002060"/>
                </a:solidFill>
              </a:rPr>
              <a:t>действующие вулканы.</a:t>
            </a:r>
          </a:p>
          <a:p>
            <a:pPr marL="0" indent="0">
              <a:buNone/>
            </a:pPr>
            <a:endParaRPr lang="ru-RU" sz="2600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600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100" b="1" dirty="0">
                <a:solidFill>
                  <a:srgbClr val="90C226"/>
                </a:solidFill>
              </a:rPr>
              <a:t>Задание </a:t>
            </a:r>
            <a:r>
              <a:rPr lang="ru-RU" sz="2100" b="1" dirty="0" smtClean="0">
                <a:solidFill>
                  <a:srgbClr val="90C226"/>
                </a:solidFill>
              </a:rPr>
              <a:t>№8. </a:t>
            </a:r>
            <a:r>
              <a:rPr lang="ru-RU" sz="210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100" b="1" dirty="0" smtClean="0">
                <a:solidFill>
                  <a:srgbClr val="90C226"/>
                </a:solidFill>
              </a:rPr>
              <a:t>«</a:t>
            </a:r>
            <a:r>
              <a:rPr lang="ru-RU" sz="2100" b="1" i="1" dirty="0" smtClean="0">
                <a:solidFill>
                  <a:srgbClr val="90C226"/>
                </a:solidFill>
              </a:rPr>
              <a:t>в печной трубе», </a:t>
            </a:r>
            <a:r>
              <a:rPr lang="ru-RU" sz="210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100" b="1" dirty="0" smtClean="0">
                <a:solidFill>
                  <a:srgbClr val="90C226"/>
                </a:solidFill>
              </a:rPr>
              <a:t>согласования</a:t>
            </a:r>
            <a:r>
              <a:rPr lang="ru-RU" sz="2100" b="1" dirty="0">
                <a:solidFill>
                  <a:srgbClr val="90C226"/>
                </a:solidFill>
              </a:rPr>
              <a:t>, синонимичным со связью управление. Напишите полученное </a:t>
            </a:r>
            <a:r>
              <a:rPr lang="ru-RU" sz="2100" b="1" dirty="0" smtClean="0">
                <a:solidFill>
                  <a:srgbClr val="90C226"/>
                </a:solidFill>
              </a:rPr>
              <a:t>словосочетание.</a:t>
            </a: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 Извержение вулкана – это всё равно что пожар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в печной трубе</a:t>
            </a:r>
            <a:r>
              <a:rPr lang="ru-RU" sz="2600" b="1" i="1" dirty="0" smtClean="0">
                <a:solidFill>
                  <a:srgbClr val="002060"/>
                </a:solidFill>
              </a:rPr>
              <a:t>, когда там загорается сажа.</a:t>
            </a:r>
            <a:r>
              <a:rPr lang="ru-RU" sz="2100" b="1" dirty="0">
                <a:solidFill>
                  <a:srgbClr val="90C226"/>
                </a:solidFill>
              </a:rPr>
              <a:t/>
            </a:r>
            <a:br>
              <a:rPr lang="ru-RU" sz="2100" b="1" dirty="0">
                <a:solidFill>
                  <a:srgbClr val="90C226"/>
                </a:solidFill>
              </a:rPr>
            </a:br>
            <a:endParaRPr lang="ru-RU" sz="2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6833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980" y="235027"/>
            <a:ext cx="8596668" cy="13208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ru-RU" sz="2400" b="1" dirty="0">
                <a:solidFill>
                  <a:srgbClr val="90C226"/>
                </a:solidFill>
              </a:rPr>
              <a:t>Задание </a:t>
            </a:r>
            <a:r>
              <a:rPr lang="ru-RU" sz="2400" b="1" dirty="0" smtClean="0">
                <a:solidFill>
                  <a:srgbClr val="90C226"/>
                </a:solidFill>
              </a:rPr>
              <a:t>№9. </a:t>
            </a:r>
            <a:r>
              <a:rPr lang="ru-RU" sz="240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400" b="1" dirty="0" smtClean="0">
                <a:solidFill>
                  <a:srgbClr val="90C226"/>
                </a:solidFill>
              </a:rPr>
              <a:t>«</a:t>
            </a:r>
            <a:r>
              <a:rPr lang="ru-RU" sz="2400" b="1" i="1" dirty="0" smtClean="0">
                <a:solidFill>
                  <a:srgbClr val="90C226"/>
                </a:solidFill>
              </a:rPr>
              <a:t>не без грусти вырвал», </a:t>
            </a:r>
            <a:r>
              <a:rPr lang="ru-RU" sz="240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400" b="1" dirty="0" smtClean="0">
                <a:solidFill>
                  <a:srgbClr val="90C226"/>
                </a:solidFill>
              </a:rPr>
              <a:t>управления</a:t>
            </a:r>
            <a:r>
              <a:rPr lang="ru-RU" sz="2400" b="1" dirty="0">
                <a:solidFill>
                  <a:srgbClr val="90C226"/>
                </a:solidFill>
              </a:rPr>
              <a:t>, синонимичным со связью </a:t>
            </a:r>
            <a:r>
              <a:rPr lang="ru-RU" sz="2400" b="1" dirty="0" smtClean="0">
                <a:solidFill>
                  <a:srgbClr val="90C226"/>
                </a:solidFill>
              </a:rPr>
              <a:t>примыкания. </a:t>
            </a:r>
            <a:r>
              <a:rPr lang="ru-RU" sz="2400" b="1" dirty="0">
                <a:solidFill>
                  <a:srgbClr val="90C226"/>
                </a:solidFill>
              </a:rPr>
              <a:t>Напишите полученное словосочетание</a:t>
            </a:r>
            <a:r>
              <a:rPr lang="ru-RU" sz="2100" b="1" dirty="0">
                <a:solidFill>
                  <a:srgbClr val="90C226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980" y="1784733"/>
            <a:ext cx="9458184" cy="4763405"/>
          </a:xfrm>
        </p:spPr>
        <p:txBody>
          <a:bodyPr>
            <a:normAutofit/>
          </a:bodyPr>
          <a:lstStyle/>
          <a:p>
            <a:r>
              <a:rPr lang="ru-RU" sz="2600" b="1" i="1" dirty="0" smtClean="0">
                <a:solidFill>
                  <a:srgbClr val="002060"/>
                </a:solidFill>
              </a:rPr>
              <a:t>Потом Маленький принц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не без грусти вырвал </a:t>
            </a:r>
            <a:r>
              <a:rPr lang="ru-RU" sz="2600" b="1" i="1" dirty="0" smtClean="0">
                <a:solidFill>
                  <a:srgbClr val="002060"/>
                </a:solidFill>
              </a:rPr>
              <a:t>последние ростки баобабов.</a:t>
            </a:r>
          </a:p>
          <a:p>
            <a:endParaRPr lang="ru-RU" sz="2600" b="1" i="1" dirty="0">
              <a:solidFill>
                <a:srgbClr val="002060"/>
              </a:solidFill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ru-RU" sz="2250" b="1" dirty="0">
                <a:solidFill>
                  <a:srgbClr val="90C226"/>
                </a:solidFill>
              </a:rPr>
              <a:t>Задание </a:t>
            </a:r>
            <a:r>
              <a:rPr lang="ru-RU" sz="2250" b="1" dirty="0" smtClean="0">
                <a:solidFill>
                  <a:srgbClr val="90C226"/>
                </a:solidFill>
              </a:rPr>
              <a:t>№10. </a:t>
            </a:r>
            <a:r>
              <a:rPr lang="ru-RU" sz="225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250" b="1" dirty="0" smtClean="0">
                <a:solidFill>
                  <a:srgbClr val="90C226"/>
                </a:solidFill>
              </a:rPr>
              <a:t>«</a:t>
            </a:r>
            <a:r>
              <a:rPr lang="ru-RU" sz="2250" b="1" i="1" dirty="0" smtClean="0">
                <a:solidFill>
                  <a:srgbClr val="90C226"/>
                </a:solidFill>
              </a:rPr>
              <a:t>стеклянным колпаком», </a:t>
            </a:r>
            <a:r>
              <a:rPr lang="ru-RU" sz="2250" b="1" dirty="0">
                <a:solidFill>
                  <a:srgbClr val="90C226"/>
                </a:solidFill>
              </a:rPr>
              <a:t>построенное на основе согласования, синонимичным со связью управление. Напишите полученное словосочетание.</a:t>
            </a: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Он застыл, смущённый и растерянный,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со стеклянным колпаком</a:t>
            </a:r>
            <a:r>
              <a:rPr lang="ru-RU" sz="2600" b="1" i="1" dirty="0" smtClean="0">
                <a:solidFill>
                  <a:srgbClr val="002060"/>
                </a:solidFill>
              </a:rPr>
              <a:t> в руках.</a:t>
            </a:r>
            <a:endParaRPr lang="ru-RU" sz="2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393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811" y="290110"/>
            <a:ext cx="8596668" cy="1320800"/>
          </a:xfrm>
        </p:spPr>
        <p:txBody>
          <a:bodyPr>
            <a:noAutofit/>
          </a:bodyPr>
          <a:lstStyle/>
          <a:p>
            <a:pPr lvl="0">
              <a:spcBef>
                <a:spcPts val="1000"/>
              </a:spcBef>
            </a:pPr>
            <a:r>
              <a:rPr lang="ru-RU" sz="2250" b="1" dirty="0">
                <a:solidFill>
                  <a:srgbClr val="90C226"/>
                </a:solidFill>
              </a:rPr>
              <a:t>Задание </a:t>
            </a:r>
            <a:r>
              <a:rPr lang="ru-RU" sz="2250" b="1" dirty="0" smtClean="0">
                <a:solidFill>
                  <a:srgbClr val="90C226"/>
                </a:solidFill>
              </a:rPr>
              <a:t>№11. </a:t>
            </a:r>
            <a:r>
              <a:rPr lang="ru-RU" sz="225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250" b="1" dirty="0" smtClean="0">
                <a:solidFill>
                  <a:srgbClr val="90C226"/>
                </a:solidFill>
              </a:rPr>
              <a:t>«</a:t>
            </a:r>
            <a:r>
              <a:rPr lang="ru-RU" sz="2250" b="1" i="1" dirty="0" smtClean="0">
                <a:solidFill>
                  <a:srgbClr val="90C226"/>
                </a:solidFill>
              </a:rPr>
              <a:t>атласы по географии», </a:t>
            </a:r>
            <a:r>
              <a:rPr lang="ru-RU" sz="225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250" b="1" dirty="0" smtClean="0">
                <a:solidFill>
                  <a:srgbClr val="90C226"/>
                </a:solidFill>
              </a:rPr>
              <a:t>управления</a:t>
            </a:r>
            <a:r>
              <a:rPr lang="ru-RU" sz="2250" b="1" dirty="0">
                <a:solidFill>
                  <a:srgbClr val="90C226"/>
                </a:solidFill>
              </a:rPr>
              <a:t>, синонимичным со связью </a:t>
            </a:r>
            <a:r>
              <a:rPr lang="ru-RU" sz="2250" b="1" dirty="0" smtClean="0">
                <a:solidFill>
                  <a:srgbClr val="90C226"/>
                </a:solidFill>
              </a:rPr>
              <a:t>согласование</a:t>
            </a:r>
            <a:r>
              <a:rPr lang="ru-RU" sz="2250" b="1" dirty="0">
                <a:solidFill>
                  <a:srgbClr val="90C226"/>
                </a:solidFill>
              </a:rPr>
              <a:t>. Напишите полученное словосочетание.</a:t>
            </a:r>
            <a:br>
              <a:rPr lang="ru-RU" sz="2250" b="1" dirty="0">
                <a:solidFill>
                  <a:srgbClr val="90C226"/>
                </a:solidFill>
              </a:rPr>
            </a:br>
            <a:endParaRPr lang="ru-RU" sz="225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254" y="1715570"/>
            <a:ext cx="9849078" cy="5142430"/>
          </a:xfrm>
        </p:spPr>
        <p:txBody>
          <a:bodyPr>
            <a:normAutofit/>
          </a:bodyPr>
          <a:lstStyle/>
          <a:p>
            <a:r>
              <a:rPr lang="ru-RU" sz="2600" b="1" i="1" u="sng" dirty="0" smtClean="0">
                <a:solidFill>
                  <a:srgbClr val="002060"/>
                </a:solidFill>
              </a:rPr>
              <a:t>Атласы по географии </a:t>
            </a:r>
            <a:r>
              <a:rPr lang="ru-RU" sz="2600" b="1" i="1" dirty="0" smtClean="0">
                <a:solidFill>
                  <a:srgbClr val="002060"/>
                </a:solidFill>
              </a:rPr>
              <a:t>– самые драгоценные книги на свете,- объяснил географ.- Они никогда не устаревают. Ведь это очень редкий случай, чтобы гора сдвинулась с места. Или чтобы океан пересох. Мы пишем о вещах вечных и неизменных.</a:t>
            </a:r>
          </a:p>
          <a:p>
            <a:pPr marL="0" lvl="0" indent="0">
              <a:buClr>
                <a:srgbClr val="90C226"/>
              </a:buClr>
              <a:buNone/>
            </a:pPr>
            <a:r>
              <a:rPr lang="ru-RU" sz="2250" b="1" dirty="0">
                <a:solidFill>
                  <a:srgbClr val="90C226"/>
                </a:solidFill>
              </a:rPr>
              <a:t>Задание </a:t>
            </a:r>
            <a:r>
              <a:rPr lang="ru-RU" sz="2250" b="1" dirty="0" smtClean="0">
                <a:solidFill>
                  <a:srgbClr val="90C226"/>
                </a:solidFill>
              </a:rPr>
              <a:t>№12. </a:t>
            </a:r>
            <a:r>
              <a:rPr lang="ru-RU" sz="225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250" b="1" dirty="0" smtClean="0">
                <a:solidFill>
                  <a:srgbClr val="90C226"/>
                </a:solidFill>
              </a:rPr>
              <a:t>«</a:t>
            </a:r>
            <a:r>
              <a:rPr lang="ru-RU" sz="2250" b="1" i="1" dirty="0" smtClean="0">
                <a:solidFill>
                  <a:srgbClr val="90C226"/>
                </a:solidFill>
              </a:rPr>
              <a:t>залетел по ошибке», </a:t>
            </a:r>
            <a:r>
              <a:rPr lang="ru-RU" sz="225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250" b="1" dirty="0" smtClean="0">
                <a:solidFill>
                  <a:srgbClr val="90C226"/>
                </a:solidFill>
              </a:rPr>
              <a:t>управления</a:t>
            </a:r>
            <a:r>
              <a:rPr lang="ru-RU" sz="2250" b="1" dirty="0">
                <a:solidFill>
                  <a:srgbClr val="90C226"/>
                </a:solidFill>
              </a:rPr>
              <a:t>, синонимичным со связью </a:t>
            </a:r>
            <a:r>
              <a:rPr lang="ru-RU" sz="2250" b="1" dirty="0" smtClean="0">
                <a:solidFill>
                  <a:srgbClr val="90C226"/>
                </a:solidFill>
              </a:rPr>
              <a:t>примыкание. </a:t>
            </a:r>
            <a:r>
              <a:rPr lang="ru-RU" sz="2250" b="1" dirty="0">
                <a:solidFill>
                  <a:srgbClr val="90C226"/>
                </a:solidFill>
              </a:rPr>
              <a:t>Напишите полученное словосочетание.</a:t>
            </a: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  Итак, попав на землю, Маленький принц не увидел ни        души и удивился. Он подумал даже, что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залетел по ошибке </a:t>
            </a:r>
            <a:r>
              <a:rPr lang="ru-RU" sz="2600" b="1" i="1" dirty="0" smtClean="0">
                <a:solidFill>
                  <a:srgbClr val="002060"/>
                </a:solidFill>
              </a:rPr>
              <a:t>на какую-то другую планету.</a:t>
            </a:r>
            <a:endParaRPr lang="ru-RU" sz="2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5830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573" y="246043"/>
            <a:ext cx="8899429" cy="1320800"/>
          </a:xfrm>
        </p:spPr>
        <p:txBody>
          <a:bodyPr>
            <a:noAutofit/>
          </a:bodyPr>
          <a:lstStyle/>
          <a:p>
            <a:pPr lvl="0">
              <a:spcBef>
                <a:spcPts val="1000"/>
              </a:spcBef>
            </a:pPr>
            <a:r>
              <a:rPr lang="ru-RU" sz="2250" b="1" dirty="0">
                <a:solidFill>
                  <a:srgbClr val="90C226"/>
                </a:solidFill>
              </a:rPr>
              <a:t>Задание </a:t>
            </a:r>
            <a:r>
              <a:rPr lang="ru-RU" sz="2250" b="1" dirty="0" smtClean="0">
                <a:solidFill>
                  <a:srgbClr val="90C226"/>
                </a:solidFill>
              </a:rPr>
              <a:t>№13. </a:t>
            </a:r>
            <a:r>
              <a:rPr lang="ru-RU" sz="225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250" b="1" dirty="0" smtClean="0">
                <a:solidFill>
                  <a:srgbClr val="90C226"/>
                </a:solidFill>
              </a:rPr>
              <a:t>«</a:t>
            </a:r>
            <a:r>
              <a:rPr lang="ru-RU" sz="2250" b="1" i="1" dirty="0" smtClean="0">
                <a:solidFill>
                  <a:srgbClr val="90C226"/>
                </a:solidFill>
              </a:rPr>
              <a:t>пшеничные поля», </a:t>
            </a:r>
            <a:r>
              <a:rPr lang="ru-RU" sz="2250" b="1" dirty="0">
                <a:solidFill>
                  <a:srgbClr val="90C226"/>
                </a:solidFill>
              </a:rPr>
              <a:t>построенное на основе согласования, синонимичным со связью управление. Напишите полученное словосочетание.</a:t>
            </a:r>
            <a:br>
              <a:rPr lang="ru-RU" sz="2250" b="1" dirty="0">
                <a:solidFill>
                  <a:srgbClr val="90C226"/>
                </a:solidFill>
              </a:rPr>
            </a:br>
            <a:endParaRPr lang="ru-RU" sz="225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287" y="1455510"/>
            <a:ext cx="9639759" cy="5132577"/>
          </a:xfrm>
        </p:spPr>
        <p:txBody>
          <a:bodyPr>
            <a:normAutofit/>
          </a:bodyPr>
          <a:lstStyle/>
          <a:p>
            <a:r>
              <a:rPr lang="ru-RU" sz="2600" b="1" i="1" dirty="0" smtClean="0">
                <a:solidFill>
                  <a:srgbClr val="002060"/>
                </a:solidFill>
              </a:rPr>
              <a:t>Видишь, вон там, в полях, зреет пшеница? Я не ем хлеба. Колосья мне не нужны.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Пшеничные поля </a:t>
            </a:r>
            <a:r>
              <a:rPr lang="ru-RU" sz="2600" b="1" i="1" dirty="0" smtClean="0">
                <a:solidFill>
                  <a:srgbClr val="002060"/>
                </a:solidFill>
              </a:rPr>
              <a:t>ни о чём мне не говорят. И это грустно!</a:t>
            </a:r>
          </a:p>
          <a:p>
            <a:endParaRPr lang="ru-RU" sz="2600" b="1" i="1" dirty="0" smtClean="0">
              <a:solidFill>
                <a:srgbClr val="002060"/>
              </a:solidFill>
            </a:endParaRPr>
          </a:p>
          <a:p>
            <a:endParaRPr lang="ru-RU" sz="2600" b="1" i="1" dirty="0" smtClean="0">
              <a:solidFill>
                <a:srgbClr val="002060"/>
              </a:solidFill>
            </a:endParaRPr>
          </a:p>
          <a:p>
            <a:endParaRPr lang="ru-RU" sz="2600" b="1" i="1" dirty="0">
              <a:solidFill>
                <a:srgbClr val="002060"/>
              </a:solidFill>
            </a:endParaRPr>
          </a:p>
          <a:p>
            <a:endParaRPr lang="ru-RU" sz="2600" b="1" i="1" dirty="0" smtClean="0"/>
          </a:p>
          <a:p>
            <a:r>
              <a:rPr lang="ru-RU" sz="2600" b="1" i="1" dirty="0" smtClean="0">
                <a:solidFill>
                  <a:srgbClr val="002060"/>
                </a:solidFill>
              </a:rPr>
              <a:t>Люди забираются в скорые поезда, но они уже сами не понимают, чего ищут,- сказал Маленький принц.- Поэтому они не знают покоя и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с испугом бросаются </a:t>
            </a:r>
            <a:r>
              <a:rPr lang="ru-RU" sz="2600" b="1" i="1" dirty="0" smtClean="0">
                <a:solidFill>
                  <a:srgbClr val="002060"/>
                </a:solidFill>
              </a:rPr>
              <a:t>то в одну сторону, то в другую.</a:t>
            </a:r>
            <a:endParaRPr lang="ru-RU" sz="2600" b="1" i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3221" y="3175380"/>
            <a:ext cx="900078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sz="2250" b="1" dirty="0">
                <a:solidFill>
                  <a:srgbClr val="90C226"/>
                </a:solidFill>
              </a:rPr>
              <a:t>Задание </a:t>
            </a:r>
            <a:r>
              <a:rPr lang="ru-RU" sz="2250" b="1" dirty="0" smtClean="0">
                <a:solidFill>
                  <a:srgbClr val="90C226"/>
                </a:solidFill>
              </a:rPr>
              <a:t>№14. </a:t>
            </a:r>
            <a:r>
              <a:rPr lang="ru-RU" sz="225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250" b="1" dirty="0" smtClean="0">
                <a:solidFill>
                  <a:srgbClr val="90C226"/>
                </a:solidFill>
              </a:rPr>
              <a:t>«</a:t>
            </a:r>
            <a:r>
              <a:rPr lang="ru-RU" sz="2250" b="1" i="1" dirty="0" smtClean="0">
                <a:solidFill>
                  <a:srgbClr val="90C226"/>
                </a:solidFill>
              </a:rPr>
              <a:t>с испугом бросаются», </a:t>
            </a:r>
            <a:r>
              <a:rPr lang="ru-RU" sz="225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250" b="1" dirty="0" smtClean="0">
                <a:solidFill>
                  <a:srgbClr val="90C226"/>
                </a:solidFill>
              </a:rPr>
              <a:t>управления</a:t>
            </a:r>
            <a:r>
              <a:rPr lang="ru-RU" sz="2250" b="1" dirty="0">
                <a:solidFill>
                  <a:srgbClr val="90C226"/>
                </a:solidFill>
              </a:rPr>
              <a:t>, синонимичным со связью </a:t>
            </a:r>
            <a:r>
              <a:rPr lang="ru-RU" sz="2250" b="1" dirty="0" smtClean="0">
                <a:solidFill>
                  <a:srgbClr val="90C226"/>
                </a:solidFill>
              </a:rPr>
              <a:t>примыкание. </a:t>
            </a:r>
            <a:r>
              <a:rPr lang="ru-RU" sz="2250" b="1" dirty="0">
                <a:solidFill>
                  <a:srgbClr val="90C226"/>
                </a:solidFill>
              </a:rPr>
              <a:t>Напишите полученное словосочетание.</a:t>
            </a:r>
          </a:p>
        </p:txBody>
      </p:sp>
    </p:spTree>
    <p:extLst>
      <p:ext uri="{BB962C8B-B14F-4D97-AF65-F5344CB8AC3E}">
        <p14:creationId xmlns:p14="http://schemas.microsoft.com/office/powerpoint/2010/main" val="26714721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050560" cy="1320800"/>
          </a:xfrm>
        </p:spPr>
        <p:txBody>
          <a:bodyPr>
            <a:noAutofit/>
          </a:bodyPr>
          <a:lstStyle/>
          <a:p>
            <a:pPr lvl="0">
              <a:spcBef>
                <a:spcPts val="1000"/>
              </a:spcBef>
            </a:pPr>
            <a:r>
              <a:rPr lang="ru-RU" sz="2250" b="1" dirty="0">
                <a:solidFill>
                  <a:srgbClr val="90C226"/>
                </a:solidFill>
              </a:rPr>
              <a:t>Задание </a:t>
            </a:r>
            <a:r>
              <a:rPr lang="ru-RU" sz="2250" b="1" dirty="0" smtClean="0">
                <a:solidFill>
                  <a:srgbClr val="90C226"/>
                </a:solidFill>
              </a:rPr>
              <a:t>№15. </a:t>
            </a:r>
            <a:r>
              <a:rPr lang="ru-RU" sz="225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250" b="1" dirty="0" smtClean="0">
                <a:solidFill>
                  <a:srgbClr val="90C226"/>
                </a:solidFill>
              </a:rPr>
              <a:t>«</a:t>
            </a:r>
            <a:r>
              <a:rPr lang="ru-RU" sz="2250" b="1" i="1" dirty="0" smtClean="0">
                <a:solidFill>
                  <a:srgbClr val="90C226"/>
                </a:solidFill>
              </a:rPr>
              <a:t>печально сказал», </a:t>
            </a:r>
            <a:r>
              <a:rPr lang="ru-RU" sz="225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250" b="1" dirty="0" smtClean="0">
                <a:solidFill>
                  <a:srgbClr val="90C226"/>
                </a:solidFill>
              </a:rPr>
              <a:t>примыкания</a:t>
            </a:r>
            <a:r>
              <a:rPr lang="ru-RU" sz="2250" b="1" dirty="0">
                <a:solidFill>
                  <a:srgbClr val="90C226"/>
                </a:solidFill>
              </a:rPr>
              <a:t>, синонимичным со связью управление. Напишите полученное словосочетание.</a:t>
            </a:r>
            <a:br>
              <a:rPr lang="ru-RU" sz="2250" b="1" dirty="0">
                <a:solidFill>
                  <a:srgbClr val="90C226"/>
                </a:solidFill>
              </a:rPr>
            </a:br>
            <a:endParaRPr lang="ru-RU" sz="225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725" y="2160589"/>
            <a:ext cx="9397387" cy="3880773"/>
          </a:xfrm>
        </p:spPr>
        <p:txBody>
          <a:bodyPr>
            <a:normAutofit/>
          </a:bodyPr>
          <a:lstStyle/>
          <a:p>
            <a:r>
              <a:rPr lang="ru-RU" sz="2600" b="1" i="1" dirty="0" smtClean="0">
                <a:solidFill>
                  <a:srgbClr val="002060"/>
                </a:solidFill>
              </a:rPr>
              <a:t>Потом Маленький принц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печально сказал</a:t>
            </a:r>
            <a:r>
              <a:rPr lang="ru-RU" sz="2600" b="1" i="1" dirty="0" smtClean="0">
                <a:solidFill>
                  <a:srgbClr val="002060"/>
                </a:solidFill>
              </a:rPr>
              <a:t>: «Знаешь…моя роза… я за неё в ответе. А она такая слабая! И такая простодушная. У неё только и есть что четыре жалких шипа, больше ей нечем защищаться от мира».</a:t>
            </a:r>
            <a:endParaRPr lang="ru-RU" sz="2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0752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1807"/>
            <a:ext cx="8596668" cy="756492"/>
          </a:xfrm>
        </p:spPr>
        <p:txBody>
          <a:bodyPr/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4953" y="760163"/>
            <a:ext cx="8596668" cy="6097837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1. </a:t>
            </a:r>
            <a:r>
              <a:rPr lang="ru-RU" sz="2200" b="1" dirty="0">
                <a:solidFill>
                  <a:srgbClr val="0070C0"/>
                </a:solidFill>
              </a:rPr>
              <a:t>Н</a:t>
            </a:r>
            <a:r>
              <a:rPr lang="ru-RU" sz="2200" b="1" dirty="0" smtClean="0">
                <a:solidFill>
                  <a:srgbClr val="0070C0"/>
                </a:solidFill>
              </a:rPr>
              <a:t>ебо на закате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2. Разглядеть с трудом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3. платье из Европы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4. рассказал с подробностями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5. кирпичный дом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6. вспоминать с болью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7. прочистил с заботой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8. в трубе печи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9. грустно вырвал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10. колпак из стекла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11. географические атласы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12. ошибочно залетел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13. поля пшеницы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14. испуганно бросаются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b="1" dirty="0" smtClean="0">
                <a:solidFill>
                  <a:srgbClr val="0070C0"/>
                </a:solidFill>
              </a:rPr>
              <a:t>15.с печалью сказал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4566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0675" y="1597446"/>
            <a:ext cx="9474506" cy="255454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Удачи на экзаменах</a:t>
            </a:r>
            <a:endParaRPr lang="ru-RU" sz="8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79564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591" y="286440"/>
            <a:ext cx="11512626" cy="60307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>Формулировка задания: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</a:rPr>
              <a:t>З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амените словосочетание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на бумажной ле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нте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(предложение 9), построенное на основе согласования, синонимичным словосочетанием со связью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управление.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Напишите получившееся словосочетание.</a:t>
            </a: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9) Тогда только она заметила тонкие печатные буквы </a:t>
            </a:r>
            <a:r>
              <a:rPr lang="ru-RU" sz="2000" b="1" i="1" u="sng" dirty="0" smtClean="0">
                <a:solidFill>
                  <a:schemeClr val="tx2">
                    <a:lumMod val="75000"/>
                  </a:schemeClr>
                </a:solidFill>
              </a:rPr>
              <a:t>на бумажной ленте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: «Заборье».</a:t>
            </a:r>
          </a:p>
          <a:p>
            <a:pPr marL="0" indent="0" algn="just">
              <a:buNone/>
            </a:pP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</a:rPr>
              <a:t>Правильный ответ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на ленте из бумаги</a:t>
            </a:r>
          </a:p>
          <a:p>
            <a:pPr marL="0" indent="0" algn="just">
              <a:buNone/>
            </a:pP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Что должен знать ученик, выполняя задание?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Что такое словосочетание?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Виды словосочетаний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Виды подчинительной связи между главным и зависимым словом в словосочетании: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Согласование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Управление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примыкание</a:t>
            </a:r>
          </a:p>
          <a:p>
            <a:pPr marL="0" indent="0" algn="just">
              <a:buNone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945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2" y="286439"/>
            <a:ext cx="9909877" cy="6257580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</a:rPr>
              <a:t>Словосочетание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–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два или несколько слова, связанных по смыслу и грамматически. 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Любимое занятие, урок информатики, читать вслух.</a:t>
            </a:r>
          </a:p>
          <a:p>
            <a:r>
              <a:rPr lang="ru-RU" sz="2800" b="1" u="sng" dirty="0" smtClean="0">
                <a:solidFill>
                  <a:schemeClr val="tx2">
                    <a:lumMod val="75000"/>
                  </a:schemeClr>
                </a:solidFill>
              </a:rPr>
              <a:t>Средства связи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слов в словосочетании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– окончания, предлоги, интонация.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Словосочетание состоит из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главного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и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зависимого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слова.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Понимание (чего?) задания,  сдать (что?) экзамен;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 утро (какое?) раннее, зима (какая?) снежная, 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Bookman Old Style" panose="02050604050505020204" pitchFamily="18" charset="0"/>
              </a:rPr>
              <a:t>решать (как?) самостоятельно, спокойный (когда?) всегда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9201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940106"/>
            <a:ext cx="8596668" cy="1320800"/>
          </a:xfrm>
        </p:spPr>
        <p:txBody>
          <a:bodyPr/>
          <a:lstStyle/>
          <a:p>
            <a:r>
              <a:rPr lang="ru-RU" b="1" u="sng" dirty="0" smtClean="0"/>
              <a:t>НЕ ЯВЛЯЮТСЯ СЛОВОСОЧЕТАНИЯМИ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336999" cy="4130042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/>
              <a:t>Грамматическая основа предложения (подлежащее и сказуемое)</a:t>
            </a:r>
          </a:p>
          <a:p>
            <a:pPr marL="0" indent="0">
              <a:buNone/>
            </a:pPr>
            <a:r>
              <a:rPr lang="ru-RU" sz="3200" b="1" dirty="0" smtClean="0"/>
              <a:t> </a:t>
            </a:r>
            <a:r>
              <a:rPr lang="ru-RU" sz="3200" b="1" i="1" dirty="0" smtClean="0">
                <a:latin typeface="CentSchbkCyrill BT" panose="02040603050705020303" pitchFamily="18" charset="-52"/>
              </a:rPr>
              <a:t>Облака плывут.  Ёж колюч. Задание выполнено.</a:t>
            </a:r>
          </a:p>
          <a:p>
            <a:r>
              <a:rPr lang="ru-RU" sz="3200" b="1" dirty="0" smtClean="0"/>
              <a:t>Существительные с производными предлогами типа  </a:t>
            </a:r>
            <a:r>
              <a:rPr lang="ru-RU" sz="3200" b="1" i="1" dirty="0" smtClean="0">
                <a:latin typeface="CentSchbkCyrill BT" panose="02040603050705020303" pitchFamily="18" charset="-52"/>
              </a:rPr>
              <a:t>вокруг леса, навстречу опасности, около школы, несмотря на опасность, возле дома и др.</a:t>
            </a:r>
            <a:endParaRPr lang="ru-RU" sz="3200" b="1" i="1" dirty="0">
              <a:latin typeface="CentSchbkCyrill BT" panose="02040603050705020303" pitchFamily="18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1059708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5634" y="190961"/>
            <a:ext cx="8596668" cy="734458"/>
          </a:xfrm>
        </p:spPr>
        <p:txBody>
          <a:bodyPr/>
          <a:lstStyle/>
          <a:p>
            <a:pPr algn="ctr"/>
            <a:r>
              <a:rPr lang="ru-RU" b="1" dirty="0" smtClean="0"/>
              <a:t>Виды синтаксической связи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0997247"/>
              </p:ext>
            </p:extLst>
          </p:nvPr>
        </p:nvGraphicFramePr>
        <p:xfrm>
          <a:off x="479031" y="925419"/>
          <a:ext cx="10504786" cy="5712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09959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469" y="334178"/>
            <a:ext cx="8596668" cy="767508"/>
          </a:xfrm>
        </p:spPr>
        <p:txBody>
          <a:bodyPr/>
          <a:lstStyle/>
          <a:p>
            <a:pPr algn="ctr"/>
            <a:r>
              <a:rPr lang="ru-RU" b="1" dirty="0" smtClean="0"/>
              <a:t>Алгоритм выполнения задания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468" y="1233889"/>
            <a:ext cx="9061578" cy="531013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ru-RU" b="1" dirty="0" smtClean="0">
                <a:solidFill>
                  <a:schemeClr val="tx1"/>
                </a:solidFill>
              </a:rPr>
              <a:t>при образовании нужного словосочетания помните о том, как связаны между собой главное и зависимое слово при согласовании, управлении, примыкании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если оба слова изменяются – это </a:t>
            </a:r>
            <a:r>
              <a:rPr lang="ru-RU" b="1" u="sng" dirty="0" smtClean="0">
                <a:solidFill>
                  <a:srgbClr val="7030A0"/>
                </a:solidFill>
              </a:rPr>
              <a:t>согласование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Если одно слово управляет другим в каком-либо падеже – это </a:t>
            </a:r>
            <a:r>
              <a:rPr lang="ru-RU" b="1" u="sng" dirty="0" smtClean="0">
                <a:solidFill>
                  <a:srgbClr val="7030A0"/>
                </a:solidFill>
              </a:rPr>
              <a:t>управление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Если слова связаны только лексически (по смыслу) и между ними нет грамматической связи, которая осуществляется при помощи окончания и предлога или окончания, - это </a:t>
            </a:r>
            <a:r>
              <a:rPr lang="ru-RU" b="1" u="sng" dirty="0" smtClean="0">
                <a:solidFill>
                  <a:srgbClr val="7030A0"/>
                </a:solidFill>
              </a:rPr>
              <a:t>примыкание</a:t>
            </a:r>
          </a:p>
          <a:p>
            <a:pPr>
              <a:buFont typeface="Wingdings" panose="05000000000000000000" pitchFamily="2" charset="2"/>
              <a:buChar char="q"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b="1" dirty="0">
                <a:solidFill>
                  <a:schemeClr val="tx1"/>
                </a:solidFill>
              </a:rPr>
              <a:t>П</a:t>
            </a:r>
            <a:r>
              <a:rPr lang="ru-RU" b="1" dirty="0" smtClean="0">
                <a:solidFill>
                  <a:schemeClr val="tx1"/>
                </a:solidFill>
              </a:rPr>
              <a:t>роанализируйте зависимые слова в образованном словосочетании: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Если зависимыми словом является </a:t>
            </a:r>
            <a:r>
              <a:rPr lang="ru-RU" b="1" i="1" dirty="0" smtClean="0">
                <a:solidFill>
                  <a:schemeClr val="tx1"/>
                </a:solidFill>
              </a:rPr>
              <a:t>прилагательное, причастие, местоимение, числительное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– это </a:t>
            </a:r>
            <a:r>
              <a:rPr lang="ru-RU" b="1" u="sng" dirty="0" smtClean="0">
                <a:solidFill>
                  <a:schemeClr val="accent5"/>
                </a:solidFill>
              </a:rPr>
              <a:t>согласование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</a:rPr>
              <a:t>Если зависимыми словом </a:t>
            </a:r>
            <a:r>
              <a:rPr lang="ru-RU" dirty="0" smtClean="0">
                <a:solidFill>
                  <a:schemeClr val="tx1"/>
                </a:solidFill>
              </a:rPr>
              <a:t>является </a:t>
            </a:r>
            <a:r>
              <a:rPr lang="ru-RU" b="1" i="1" dirty="0" smtClean="0">
                <a:solidFill>
                  <a:schemeClr val="tx1"/>
                </a:solidFill>
              </a:rPr>
              <a:t>существительное или местоимение, употреблённое в каком-либо падеже</a:t>
            </a:r>
            <a:r>
              <a:rPr lang="ru-RU" dirty="0" smtClean="0">
                <a:solidFill>
                  <a:schemeClr val="tx1"/>
                </a:solidFill>
              </a:rPr>
              <a:t> - </a:t>
            </a:r>
            <a:r>
              <a:rPr lang="ru-RU" dirty="0">
                <a:solidFill>
                  <a:schemeClr val="tx1"/>
                </a:solidFill>
              </a:rPr>
              <a:t>это </a:t>
            </a:r>
            <a:r>
              <a:rPr lang="ru-RU" b="1" u="sng" dirty="0" smtClean="0">
                <a:solidFill>
                  <a:schemeClr val="accent5"/>
                </a:solidFill>
              </a:rPr>
              <a:t>управление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</a:rPr>
              <a:t>Если зависимыми </a:t>
            </a:r>
            <a:r>
              <a:rPr lang="ru-RU" b="1" i="1" dirty="0">
                <a:solidFill>
                  <a:schemeClr val="tx1"/>
                </a:solidFill>
              </a:rPr>
              <a:t>словом </a:t>
            </a:r>
            <a:r>
              <a:rPr lang="ru-RU" b="1" i="1" dirty="0" smtClean="0">
                <a:solidFill>
                  <a:schemeClr val="tx1"/>
                </a:solidFill>
              </a:rPr>
              <a:t>является деепричастие, наречие, неопределённая форма глагола, сравнительная степень прилагательного </a:t>
            </a:r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dirty="0">
                <a:solidFill>
                  <a:schemeClr val="tx1"/>
                </a:solidFill>
              </a:rPr>
              <a:t> это </a:t>
            </a:r>
            <a:r>
              <a:rPr lang="ru-RU" b="1" u="sng" dirty="0">
                <a:solidFill>
                  <a:schemeClr val="accent5"/>
                </a:solidFill>
              </a:rPr>
              <a:t>примыкание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967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906" y="301128"/>
            <a:ext cx="9485523" cy="13208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Задание №1.Замените словосочетание </a:t>
            </a:r>
            <a:r>
              <a:rPr lang="ru-RU" sz="2400" b="1" i="1" dirty="0" smtClean="0"/>
              <a:t>«закатное небо», </a:t>
            </a:r>
            <a:r>
              <a:rPr lang="ru-RU" sz="2400" b="1" dirty="0" smtClean="0"/>
              <a:t>построенное на основе согласование, синонимичным со связью управление. Напишите полученное словосочетание.  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906" y="1741948"/>
            <a:ext cx="9041096" cy="485715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А на твоей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планетке</a:t>
            </a:r>
            <a:r>
              <a:rPr lang="ru-RU" sz="2400" b="1" i="1" dirty="0" smtClean="0">
                <a:solidFill>
                  <a:srgbClr val="002060"/>
                </a:solidFill>
              </a:rPr>
              <a:t> тебе довольно было передвинуть стул на несколько шагов, и ты снова и снова смотрел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на закатное небо</a:t>
            </a:r>
            <a:r>
              <a:rPr lang="ru-RU" sz="2400" b="1" i="1" dirty="0" smtClean="0">
                <a:solidFill>
                  <a:srgbClr val="002060"/>
                </a:solidFill>
              </a:rPr>
              <a:t>, стоило только захотеть…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accent1"/>
                </a:solidFill>
              </a:rPr>
              <a:t>Задание </a:t>
            </a:r>
            <a:r>
              <a:rPr lang="ru-RU" sz="2400" b="1" dirty="0" smtClean="0">
                <a:solidFill>
                  <a:schemeClr val="accent1"/>
                </a:solidFill>
              </a:rPr>
              <a:t>№2. Замените </a:t>
            </a:r>
            <a:r>
              <a:rPr lang="ru-RU" sz="2400" b="1" dirty="0">
                <a:solidFill>
                  <a:schemeClr val="accent1"/>
                </a:solidFill>
              </a:rPr>
              <a:t>словосочетание </a:t>
            </a:r>
            <a:r>
              <a:rPr lang="ru-RU" sz="2400" b="1" i="1" dirty="0" smtClean="0">
                <a:solidFill>
                  <a:schemeClr val="accent1"/>
                </a:solidFill>
              </a:rPr>
              <a:t>«трудно разглядеть », </a:t>
            </a:r>
            <a:r>
              <a:rPr lang="ru-RU" sz="2400" b="1" dirty="0">
                <a:solidFill>
                  <a:schemeClr val="accent1"/>
                </a:solidFill>
              </a:rPr>
              <a:t>построенное на основе </a:t>
            </a:r>
            <a:r>
              <a:rPr lang="ru-RU" sz="2400" b="1" dirty="0" smtClean="0">
                <a:solidFill>
                  <a:schemeClr val="accent1"/>
                </a:solidFill>
              </a:rPr>
              <a:t>примыкание, </a:t>
            </a:r>
            <a:r>
              <a:rPr lang="ru-RU" sz="2400" b="1" dirty="0">
                <a:solidFill>
                  <a:schemeClr val="accent1"/>
                </a:solidFill>
              </a:rPr>
              <a:t>синонимичным со связью управление. Напишите полученное словосочетание. </a:t>
            </a:r>
            <a:endParaRPr lang="ru-RU" sz="24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Я знал, что, кроме таких больших планет, как Земля, Юпитер, Марс, Венера, существуют сотни других, которым даже имен не дали, и среди них такие маленькие, что их и в телескоп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трудно разглядеть</a:t>
            </a:r>
            <a:r>
              <a:rPr lang="ru-RU" sz="2400" b="1" i="1" dirty="0" smtClean="0">
                <a:solidFill>
                  <a:srgbClr val="002060"/>
                </a:solidFill>
              </a:rPr>
              <a:t>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6982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573" y="212993"/>
            <a:ext cx="9221119" cy="13208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ru-RU" sz="2700" b="1" dirty="0">
                <a:solidFill>
                  <a:srgbClr val="90C226"/>
                </a:solidFill>
              </a:rPr>
              <a:t>Задание </a:t>
            </a:r>
            <a:r>
              <a:rPr lang="ru-RU" sz="2700" b="1" dirty="0" smtClean="0">
                <a:solidFill>
                  <a:srgbClr val="90C226"/>
                </a:solidFill>
              </a:rPr>
              <a:t>№3. </a:t>
            </a:r>
            <a:r>
              <a:rPr lang="ru-RU" sz="270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700" b="1" i="1" dirty="0" smtClean="0">
                <a:solidFill>
                  <a:srgbClr val="90C226"/>
                </a:solidFill>
              </a:rPr>
              <a:t>«европейское платье», </a:t>
            </a:r>
            <a:r>
              <a:rPr lang="ru-RU" sz="270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700" b="1" dirty="0" smtClean="0">
                <a:solidFill>
                  <a:srgbClr val="90C226"/>
                </a:solidFill>
              </a:rPr>
              <a:t>согласование, </a:t>
            </a:r>
            <a:r>
              <a:rPr lang="ru-RU" sz="2700" b="1" dirty="0">
                <a:solidFill>
                  <a:srgbClr val="90C226"/>
                </a:solidFill>
              </a:rPr>
              <a:t>синонимичным со связью управление. Напишите полученное словосочетание</a:t>
            </a:r>
            <a:r>
              <a:rPr lang="ru-RU" sz="2400" b="1" dirty="0">
                <a:solidFill>
                  <a:srgbClr val="90C226"/>
                </a:solidFill>
              </a:rPr>
              <a:t>. </a:t>
            </a:r>
            <a:br>
              <a:rPr lang="ru-RU" sz="2400" b="1" dirty="0">
                <a:solidFill>
                  <a:srgbClr val="90C226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573" y="1819066"/>
            <a:ext cx="9562641" cy="4780038"/>
          </a:xfrm>
        </p:spPr>
        <p:txBody>
          <a:bodyPr>
            <a:normAutofit lnSpcReduction="10000"/>
          </a:bodyPr>
          <a:lstStyle/>
          <a:p>
            <a:r>
              <a:rPr lang="ru-RU" sz="2600" b="1" i="1" dirty="0" smtClean="0">
                <a:solidFill>
                  <a:srgbClr val="002060"/>
                </a:solidFill>
              </a:rPr>
              <a:t>К счастью для репутации астероида Б-612, турецкий султан велел своим подданным под страхом смерти носить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европейское платье.</a:t>
            </a:r>
          </a:p>
          <a:p>
            <a:pPr marL="0" indent="0">
              <a:buNone/>
            </a:pPr>
            <a:endParaRPr lang="ru-RU" sz="2600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b="1" dirty="0">
                <a:solidFill>
                  <a:srgbClr val="90C226"/>
                </a:solidFill>
              </a:rPr>
              <a:t>Задание </a:t>
            </a:r>
            <a:r>
              <a:rPr lang="ru-RU" sz="2600" b="1" dirty="0" smtClean="0">
                <a:solidFill>
                  <a:srgbClr val="90C226"/>
                </a:solidFill>
              </a:rPr>
              <a:t>№4. </a:t>
            </a:r>
            <a:r>
              <a:rPr lang="ru-RU" sz="260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600" b="1" i="1" dirty="0" smtClean="0">
                <a:solidFill>
                  <a:srgbClr val="90C226"/>
                </a:solidFill>
              </a:rPr>
              <a:t>«рассказал подробно», </a:t>
            </a:r>
            <a:r>
              <a:rPr lang="ru-RU" sz="260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600" b="1" dirty="0" smtClean="0">
                <a:solidFill>
                  <a:srgbClr val="90C226"/>
                </a:solidFill>
              </a:rPr>
              <a:t>примыкание, </a:t>
            </a:r>
            <a:r>
              <a:rPr lang="ru-RU" sz="2600" b="1" dirty="0">
                <a:solidFill>
                  <a:srgbClr val="90C226"/>
                </a:solidFill>
              </a:rPr>
              <a:t>синонимичным со связью управление. Напишите полученное словосочетание. </a:t>
            </a:r>
            <a:endParaRPr lang="ru-RU" sz="2600" b="1" dirty="0" smtClean="0">
              <a:solidFill>
                <a:srgbClr val="90C226"/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Я вам </a:t>
            </a:r>
            <a:r>
              <a:rPr lang="ru-RU" sz="2600" b="1" i="1" u="sng" dirty="0" smtClean="0">
                <a:solidFill>
                  <a:srgbClr val="002060"/>
                </a:solidFill>
              </a:rPr>
              <a:t>рассказал подробно </a:t>
            </a:r>
            <a:r>
              <a:rPr lang="ru-RU" sz="2600" b="1" i="1" dirty="0" smtClean="0">
                <a:solidFill>
                  <a:srgbClr val="002060"/>
                </a:solidFill>
              </a:rPr>
              <a:t>об астероиде Б-612 и даже сообщил его номер только из-за взрослых. Взрослые очень любят цифры. </a:t>
            </a:r>
            <a:r>
              <a:rPr lang="ru-RU" sz="2600" b="1" i="1" dirty="0">
                <a:solidFill>
                  <a:srgbClr val="002060"/>
                </a:solidFill>
              </a:rPr>
              <a:t/>
            </a:r>
            <a:br>
              <a:rPr lang="ru-RU" sz="2600" b="1" i="1" dirty="0">
                <a:solidFill>
                  <a:srgbClr val="002060"/>
                </a:solidFill>
              </a:rPr>
            </a:br>
            <a:endParaRPr lang="ru-RU" sz="2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7987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523" y="257060"/>
            <a:ext cx="9254169" cy="1320800"/>
          </a:xfrm>
        </p:spPr>
        <p:txBody>
          <a:bodyPr>
            <a:normAutofit fontScale="90000"/>
          </a:bodyPr>
          <a:lstStyle/>
          <a:p>
            <a:r>
              <a:rPr lang="ru-RU" sz="2600" b="1" dirty="0">
                <a:solidFill>
                  <a:srgbClr val="90C226"/>
                </a:solidFill>
              </a:rPr>
              <a:t>Задание </a:t>
            </a:r>
            <a:r>
              <a:rPr lang="ru-RU" sz="2600" b="1" dirty="0" smtClean="0">
                <a:solidFill>
                  <a:srgbClr val="90C226"/>
                </a:solidFill>
              </a:rPr>
              <a:t>№5. </a:t>
            </a:r>
            <a:r>
              <a:rPr lang="ru-RU" sz="260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600" b="1" dirty="0" smtClean="0">
                <a:solidFill>
                  <a:srgbClr val="90C226"/>
                </a:solidFill>
              </a:rPr>
              <a:t>«</a:t>
            </a:r>
            <a:r>
              <a:rPr lang="ru-RU" sz="2600" b="1" i="1" dirty="0" smtClean="0">
                <a:solidFill>
                  <a:srgbClr val="90C226"/>
                </a:solidFill>
              </a:rPr>
              <a:t>дом из кирпича», </a:t>
            </a:r>
            <a:r>
              <a:rPr lang="ru-RU" sz="260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600" b="1" dirty="0" smtClean="0">
                <a:solidFill>
                  <a:srgbClr val="90C226"/>
                </a:solidFill>
              </a:rPr>
              <a:t>управления, </a:t>
            </a:r>
            <a:r>
              <a:rPr lang="ru-RU" sz="2600" b="1" dirty="0">
                <a:solidFill>
                  <a:srgbClr val="90C226"/>
                </a:solidFill>
              </a:rPr>
              <a:t>синонимичным со связью </a:t>
            </a:r>
            <a:r>
              <a:rPr lang="ru-RU" sz="2600" b="1" dirty="0" smtClean="0">
                <a:solidFill>
                  <a:srgbClr val="90C226"/>
                </a:solidFill>
              </a:rPr>
              <a:t>согласование. </a:t>
            </a:r>
            <a:r>
              <a:rPr lang="ru-RU" sz="2600" b="1" dirty="0">
                <a:solidFill>
                  <a:srgbClr val="90C226"/>
                </a:solidFill>
              </a:rPr>
              <a:t>Напишите полученное словосочетание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04" y="1499577"/>
            <a:ext cx="10014332" cy="508851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rgbClr val="002060"/>
                </a:solidFill>
              </a:rPr>
              <a:t>Когда говоришь взрослым: «Я видел красивый </a:t>
            </a:r>
            <a:r>
              <a:rPr lang="ru-RU" sz="2600" b="1" u="sng" dirty="0" smtClean="0">
                <a:solidFill>
                  <a:srgbClr val="002060"/>
                </a:solidFill>
              </a:rPr>
              <a:t>дом из кирпича</a:t>
            </a:r>
            <a:r>
              <a:rPr lang="ru-RU" sz="2600" b="1" dirty="0" smtClean="0">
                <a:solidFill>
                  <a:srgbClr val="002060"/>
                </a:solidFill>
              </a:rPr>
              <a:t>, в окнах у него герань, а на крышах голуби», - они никак не могут представить себе этот дом. </a:t>
            </a:r>
          </a:p>
          <a:p>
            <a:pPr marL="0" indent="0">
              <a:buNone/>
            </a:pPr>
            <a:endParaRPr lang="ru-RU" sz="26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300" b="1" dirty="0">
                <a:solidFill>
                  <a:srgbClr val="90C226"/>
                </a:solidFill>
              </a:rPr>
              <a:t>Задание </a:t>
            </a:r>
            <a:r>
              <a:rPr lang="ru-RU" sz="2300" b="1" dirty="0" smtClean="0">
                <a:solidFill>
                  <a:srgbClr val="90C226"/>
                </a:solidFill>
              </a:rPr>
              <a:t>№6. </a:t>
            </a:r>
            <a:r>
              <a:rPr lang="ru-RU" sz="2300" b="1" dirty="0">
                <a:solidFill>
                  <a:srgbClr val="90C226"/>
                </a:solidFill>
              </a:rPr>
              <a:t>Замените словосочетание </a:t>
            </a:r>
            <a:r>
              <a:rPr lang="ru-RU" sz="2300" b="1" dirty="0" smtClean="0">
                <a:solidFill>
                  <a:srgbClr val="90C226"/>
                </a:solidFill>
              </a:rPr>
              <a:t>«</a:t>
            </a:r>
            <a:r>
              <a:rPr lang="ru-RU" sz="2300" b="1" i="1" dirty="0" smtClean="0">
                <a:solidFill>
                  <a:srgbClr val="90C226"/>
                </a:solidFill>
              </a:rPr>
              <a:t>больно вспоминать», </a:t>
            </a:r>
            <a:r>
              <a:rPr lang="ru-RU" sz="2300" b="1" dirty="0">
                <a:solidFill>
                  <a:srgbClr val="90C226"/>
                </a:solidFill>
              </a:rPr>
              <a:t>построенное на основе </a:t>
            </a:r>
            <a:r>
              <a:rPr lang="ru-RU" sz="2300" b="1" dirty="0" smtClean="0">
                <a:solidFill>
                  <a:srgbClr val="90C226"/>
                </a:solidFill>
              </a:rPr>
              <a:t>примыкания</a:t>
            </a:r>
            <a:r>
              <a:rPr lang="ru-RU" sz="2300" b="1" dirty="0">
                <a:solidFill>
                  <a:srgbClr val="90C226"/>
                </a:solidFill>
              </a:rPr>
              <a:t>, синонимичным со связью </a:t>
            </a:r>
            <a:r>
              <a:rPr lang="ru-RU" sz="2300" b="1" dirty="0" smtClean="0">
                <a:solidFill>
                  <a:srgbClr val="90C226"/>
                </a:solidFill>
              </a:rPr>
              <a:t>управление</a:t>
            </a:r>
            <a:r>
              <a:rPr lang="ru-RU" sz="2300" b="1" dirty="0">
                <a:solidFill>
                  <a:srgbClr val="90C226"/>
                </a:solidFill>
              </a:rPr>
              <a:t>. Напишите полученное </a:t>
            </a:r>
            <a:r>
              <a:rPr lang="ru-RU" sz="2300" b="1" dirty="0" smtClean="0">
                <a:solidFill>
                  <a:srgbClr val="90C226"/>
                </a:solidFill>
              </a:rPr>
              <a:t>словосочетание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Слишком </a:t>
            </a:r>
            <a:r>
              <a:rPr lang="ru-RU" sz="2600" b="1" u="sng" dirty="0" smtClean="0">
                <a:solidFill>
                  <a:srgbClr val="002060"/>
                </a:solidFill>
              </a:rPr>
              <a:t>больно вспоминать </a:t>
            </a:r>
            <a:r>
              <a:rPr lang="ru-RU" sz="2600" b="1" dirty="0" smtClean="0">
                <a:solidFill>
                  <a:srgbClr val="002060"/>
                </a:solidFill>
              </a:rPr>
              <a:t>и нелегко мне об этом рассказывать. Вот уже шесть лет, как мой друг вместе со своим барашком меня покинули.</a:t>
            </a:r>
            <a:endParaRPr lang="ru-RU" sz="2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738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199</TotalTime>
  <Words>1298</Words>
  <Application>Microsoft Office PowerPoint</Application>
  <PresentationFormat>Широкоэкранный</PresentationFormat>
  <Paragraphs>105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Arial Black</vt:lpstr>
      <vt:lpstr>Bookman Old Style</vt:lpstr>
      <vt:lpstr>Calibri</vt:lpstr>
      <vt:lpstr>CentSchbkCyrill BT</vt:lpstr>
      <vt:lpstr>Trebuchet MS</vt:lpstr>
      <vt:lpstr>Wingdings</vt:lpstr>
      <vt:lpstr>Wingdings 3</vt:lpstr>
      <vt:lpstr>Грань</vt:lpstr>
      <vt:lpstr>Готовимся к ОГЭ Задание 7</vt:lpstr>
      <vt:lpstr>Презентация PowerPoint</vt:lpstr>
      <vt:lpstr>Презентация PowerPoint</vt:lpstr>
      <vt:lpstr>НЕ ЯВЛЯЮТСЯ СЛОВОСОЧЕТАНИЯМИ:</vt:lpstr>
      <vt:lpstr>Виды синтаксической связи</vt:lpstr>
      <vt:lpstr>Алгоритм выполнения задания</vt:lpstr>
      <vt:lpstr>Задание №1.Замените словосочетание «закатное небо», построенное на основе согласование, синонимичным со связью управление. Напишите полученное словосочетание.  </vt:lpstr>
      <vt:lpstr>Задание №3. Замените словосочетание «европейское платье», построенное на основе согласование, синонимичным со связью управление. Напишите полученное словосочетание.  </vt:lpstr>
      <vt:lpstr>Задание №5. Замените словосочетание «дом из кирпича», построенное на основе управления, синонимичным со связью согласование. Напишите полученное словосочетание</vt:lpstr>
      <vt:lpstr>Задание №7. Замените словосочетание «заботливо прочистил», построенное на основе примыкания, синонимичным со связью управление. Напишите полученное словосочетание </vt:lpstr>
      <vt:lpstr>Задание №9. Замените словосочетание «не без грусти вырвал», построенное на основе управления, синонимичным со связью примыкания. Напишите полученное словосочетание.</vt:lpstr>
      <vt:lpstr>Задание №11. Замените словосочетание «атласы по географии», построенное на основе управления, синонимичным со связью согласование. Напишите полученное словосочетание. </vt:lpstr>
      <vt:lpstr>Задание №13. Замените словосочетание «пшеничные поля», построенное на основе согласования, синонимичным со связью управление. Напишите полученное словосочетание. </vt:lpstr>
      <vt:lpstr>Задание №15. Замените словосочетание «печально сказал», построенное на основе примыкания, синонимичным со связью управление. Напишите полученное словосочетание. </vt:lpstr>
      <vt:lpstr>Ответы: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Готовимся к ОГЭ Задание 7</dc:title>
  <dc:creator>Николай</dc:creator>
  <cp:lastModifiedBy>Николай</cp:lastModifiedBy>
  <cp:revision>27</cp:revision>
  <dcterms:created xsi:type="dcterms:W3CDTF">2015-11-10T18:39:44Z</dcterms:created>
  <dcterms:modified xsi:type="dcterms:W3CDTF">2015-12-14T17:08:24Z</dcterms:modified>
</cp:coreProperties>
</file>