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 id="2147483684" r:id="rId2"/>
  </p:sldMasterIdLst>
  <p:sldIdLst>
    <p:sldId id="256" r:id="rId3"/>
    <p:sldId id="278" r:id="rId4"/>
    <p:sldId id="279" r:id="rId5"/>
    <p:sldId id="280" r:id="rId6"/>
    <p:sldId id="257" r:id="rId7"/>
    <p:sldId id="260" r:id="rId8"/>
    <p:sldId id="261" r:id="rId9"/>
    <p:sldId id="262" r:id="rId10"/>
    <p:sldId id="263" r:id="rId11"/>
    <p:sldId id="264" r:id="rId12"/>
    <p:sldId id="265" r:id="rId13"/>
    <p:sldId id="266" r:id="rId14"/>
    <p:sldId id="271" r:id="rId15"/>
    <p:sldId id="276" r:id="rId16"/>
    <p:sldId id="272" r:id="rId17"/>
    <p:sldId id="277" r:id="rId18"/>
    <p:sldId id="273" r:id="rId19"/>
    <p:sldId id="274" r:id="rId20"/>
    <p:sldId id="267" r:id="rId21"/>
    <p:sldId id="268" r:id="rId22"/>
    <p:sldId id="269" r:id="rId23"/>
    <p:sldId id="275" r:id="rId24"/>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6" d="100"/>
          <a:sy n="66" d="100"/>
        </p:scale>
        <p:origin x="1280" y="3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viewProps" Target="viewProps.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4530"/>
            <a:ext cx="6858000" cy="2387600"/>
          </a:xfrm>
        </p:spPr>
        <p:txBody>
          <a:bodyPr anchor="b">
            <a:normAutofit/>
          </a:bodyPr>
          <a:lstStyle>
            <a:lvl1pPr algn="ctr">
              <a:defRPr sz="4500"/>
            </a:lvl1pPr>
          </a:lstStyle>
          <a:p>
            <a:r>
              <a:rPr lang="ru-RU" smtClean="0"/>
              <a:t>Образец заголовка</a:t>
            </a:r>
            <a:endParaRPr lang="en-US" dirty="0"/>
          </a:p>
        </p:txBody>
      </p:sp>
      <p:sp>
        <p:nvSpPr>
          <p:cNvPr id="3" name="Subtitle 2"/>
          <p:cNvSpPr>
            <a:spLocks noGrp="1"/>
          </p:cNvSpPr>
          <p:nvPr>
            <p:ph type="subTitle" idx="1"/>
          </p:nvPr>
        </p:nvSpPr>
        <p:spPr>
          <a:xfrm>
            <a:off x="1143000" y="3602038"/>
            <a:ext cx="6858000" cy="1655762"/>
          </a:xfrm>
        </p:spPr>
        <p:txBody>
          <a:bodyPr>
            <a:normAutofit/>
          </a:bodyPr>
          <a:lstStyle>
            <a:lvl1pPr marL="0" indent="0" algn="ctr">
              <a:buNone/>
              <a:defRPr sz="1800">
                <a:solidFill>
                  <a:schemeClr val="tx1">
                    <a:lumMod val="75000"/>
                    <a:lumOff val="25000"/>
                  </a:schemeClr>
                </a:solidFill>
              </a:defRPr>
            </a:lvl1pPr>
            <a:lvl2pPr marL="342900" indent="0" algn="ctr">
              <a:buNone/>
              <a:defRPr sz="2100"/>
            </a:lvl2pPr>
            <a:lvl3pPr marL="685800" indent="0" algn="ctr">
              <a:buNone/>
              <a:defRPr sz="1800"/>
            </a:lvl3pPr>
            <a:lvl4pPr marL="1028700" indent="0" algn="ctr">
              <a:buNone/>
              <a:defRPr sz="1500"/>
            </a:lvl4pPr>
            <a:lvl5pPr marL="1371600" indent="0" algn="ctr">
              <a:buNone/>
              <a:defRPr sz="1500"/>
            </a:lvl5pPr>
            <a:lvl6pPr marL="1714500" indent="0" algn="ctr">
              <a:buNone/>
              <a:defRPr sz="1500"/>
            </a:lvl6pPr>
            <a:lvl7pPr marL="2057400" indent="0" algn="ctr">
              <a:buNone/>
              <a:defRPr sz="1500"/>
            </a:lvl7pPr>
            <a:lvl8pPr marL="2400300" indent="0" algn="ctr">
              <a:buNone/>
              <a:defRPr sz="1500"/>
            </a:lvl8pPr>
            <a:lvl9pPr marL="2743200" indent="0" algn="ctr">
              <a:buNone/>
              <a:defRPr sz="1500"/>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DA06A30D-3F64-448A-BA57-F52A4F00C04C}" type="datetimeFigureOut">
              <a:rPr lang="ru-RU" smtClean="0"/>
              <a:t>25.12.2017</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9A702DA8-EBBC-4421-B9F9-5F73C31062CB}" type="slidenum">
              <a:rPr lang="ru-RU" smtClean="0"/>
              <a:t>‹#›</a:t>
            </a:fld>
            <a:endParaRPr lang="ru-RU"/>
          </a:p>
        </p:txBody>
      </p:sp>
    </p:spTree>
    <p:extLst>
      <p:ext uri="{BB962C8B-B14F-4D97-AF65-F5344CB8AC3E}">
        <p14:creationId xmlns:p14="http://schemas.microsoft.com/office/powerpoint/2010/main" val="408373726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Vertical Text Placeholder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DA06A30D-3F64-448A-BA57-F52A4F00C04C}" type="datetimeFigureOut">
              <a:rPr lang="ru-RU" smtClean="0"/>
              <a:t>25.12.2017</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9A702DA8-EBBC-4421-B9F9-5F73C31062CB}" type="slidenum">
              <a:rPr lang="ru-RU" smtClean="0"/>
              <a:t>‹#›</a:t>
            </a:fld>
            <a:endParaRPr lang="ru-RU"/>
          </a:p>
        </p:txBody>
      </p:sp>
    </p:spTree>
    <p:extLst>
      <p:ext uri="{BB962C8B-B14F-4D97-AF65-F5344CB8AC3E}">
        <p14:creationId xmlns:p14="http://schemas.microsoft.com/office/powerpoint/2010/main" val="290635767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0362"/>
            <a:ext cx="1971675" cy="5811838"/>
          </a:xfrm>
        </p:spPr>
        <p:txBody>
          <a:bodyPr vert="eaVert"/>
          <a:lstStyle/>
          <a:p>
            <a:r>
              <a:rPr lang="ru-RU" smtClean="0"/>
              <a:t>Образец заголовка</a:t>
            </a:r>
            <a:endParaRPr lang="en-US"/>
          </a:p>
        </p:txBody>
      </p:sp>
      <p:sp>
        <p:nvSpPr>
          <p:cNvPr id="3" name="Vertical Text Placeholder 2"/>
          <p:cNvSpPr>
            <a:spLocks noGrp="1"/>
          </p:cNvSpPr>
          <p:nvPr>
            <p:ph type="body" orient="vert" idx="1"/>
          </p:nvPr>
        </p:nvSpPr>
        <p:spPr>
          <a:xfrm>
            <a:off x="628650" y="360363"/>
            <a:ext cx="5800725" cy="5811837"/>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DA06A30D-3F64-448A-BA57-F52A4F00C04C}" type="datetimeFigureOut">
              <a:rPr lang="ru-RU" smtClean="0"/>
              <a:t>25.12.2017</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9A702DA8-EBBC-4421-B9F9-5F73C31062CB}" type="slidenum">
              <a:rPr lang="ru-RU" smtClean="0"/>
              <a:t>‹#›</a:t>
            </a:fld>
            <a:endParaRPr lang="ru-RU"/>
          </a:p>
        </p:txBody>
      </p:sp>
    </p:spTree>
    <p:extLst>
      <p:ext uri="{BB962C8B-B14F-4D97-AF65-F5344CB8AC3E}">
        <p14:creationId xmlns:p14="http://schemas.microsoft.com/office/powerpoint/2010/main" val="420014198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143000" y="1122363"/>
            <a:ext cx="6858000" cy="2387600"/>
          </a:xfrm>
        </p:spPr>
        <p:txBody>
          <a:bodyPr anchor="b"/>
          <a:lstStyle>
            <a:lvl1pPr algn="ctr">
              <a:defRPr sz="4500"/>
            </a:lvl1pPr>
          </a:lstStyle>
          <a:p>
            <a:r>
              <a:rPr lang="ru-RU" smtClean="0"/>
              <a:t>Образец заголовка</a:t>
            </a:r>
            <a:endParaRPr lang="ru-RU"/>
          </a:p>
        </p:txBody>
      </p:sp>
      <p:sp>
        <p:nvSpPr>
          <p:cNvPr id="3" name="Подзаголовок 2"/>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DA06A30D-3F64-448A-BA57-F52A4F00C04C}" type="datetimeFigureOut">
              <a:rPr lang="ru-RU" smtClean="0"/>
              <a:t>25.12.2017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9A702DA8-EBBC-4421-B9F9-5F73C31062CB}" type="slidenum">
              <a:rPr lang="ru-RU" smtClean="0"/>
              <a:t>‹#›</a:t>
            </a:fld>
            <a:endParaRPr lang="ru-RU"/>
          </a:p>
        </p:txBody>
      </p:sp>
    </p:spTree>
    <p:extLst>
      <p:ext uri="{BB962C8B-B14F-4D97-AF65-F5344CB8AC3E}">
        <p14:creationId xmlns:p14="http://schemas.microsoft.com/office/powerpoint/2010/main" val="32775478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DA06A30D-3F64-448A-BA57-F52A4F00C04C}" type="datetimeFigureOut">
              <a:rPr lang="ru-RU" smtClean="0"/>
              <a:t>25.12.2017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9A702DA8-EBBC-4421-B9F9-5F73C31062CB}" type="slidenum">
              <a:rPr lang="ru-RU" smtClean="0"/>
              <a:t>‹#›</a:t>
            </a:fld>
            <a:endParaRPr lang="ru-RU"/>
          </a:p>
        </p:txBody>
      </p:sp>
    </p:spTree>
    <p:extLst>
      <p:ext uri="{BB962C8B-B14F-4D97-AF65-F5344CB8AC3E}">
        <p14:creationId xmlns:p14="http://schemas.microsoft.com/office/powerpoint/2010/main" val="419491756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23888" y="1709739"/>
            <a:ext cx="7886700" cy="2852737"/>
          </a:xfrm>
        </p:spPr>
        <p:txBody>
          <a:bodyPr anchor="b"/>
          <a:lstStyle>
            <a:lvl1pPr>
              <a:defRPr sz="4500"/>
            </a:lvl1pPr>
          </a:lstStyle>
          <a:p>
            <a:r>
              <a:rPr lang="ru-RU" smtClean="0"/>
              <a:t>Образец заголовка</a:t>
            </a:r>
            <a:endParaRPr lang="ru-RU"/>
          </a:p>
        </p:txBody>
      </p:sp>
      <p:sp>
        <p:nvSpPr>
          <p:cNvPr id="3" name="Текст 2"/>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DA06A30D-3F64-448A-BA57-F52A4F00C04C}" type="datetimeFigureOut">
              <a:rPr lang="ru-RU" smtClean="0"/>
              <a:t>25.12.2017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9A702DA8-EBBC-4421-B9F9-5F73C31062CB}" type="slidenum">
              <a:rPr lang="ru-RU" smtClean="0"/>
              <a:t>‹#›</a:t>
            </a:fld>
            <a:endParaRPr lang="ru-RU"/>
          </a:p>
        </p:txBody>
      </p:sp>
    </p:spTree>
    <p:extLst>
      <p:ext uri="{BB962C8B-B14F-4D97-AF65-F5344CB8AC3E}">
        <p14:creationId xmlns:p14="http://schemas.microsoft.com/office/powerpoint/2010/main" val="340885644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628650" y="1825625"/>
            <a:ext cx="38862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4629150" y="1825625"/>
            <a:ext cx="38862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DA06A30D-3F64-448A-BA57-F52A4F00C04C}" type="datetimeFigureOut">
              <a:rPr lang="ru-RU" smtClean="0"/>
              <a:t>25.12.2017</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9A702DA8-EBBC-4421-B9F9-5F73C31062CB}" type="slidenum">
              <a:rPr lang="ru-RU" smtClean="0"/>
              <a:t>‹#›</a:t>
            </a:fld>
            <a:endParaRPr lang="ru-RU"/>
          </a:p>
        </p:txBody>
      </p:sp>
    </p:spTree>
    <p:extLst>
      <p:ext uri="{BB962C8B-B14F-4D97-AF65-F5344CB8AC3E}">
        <p14:creationId xmlns:p14="http://schemas.microsoft.com/office/powerpoint/2010/main" val="125868318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29841" y="365126"/>
            <a:ext cx="7886700" cy="1325563"/>
          </a:xfrm>
        </p:spPr>
        <p:txBody>
          <a:bodyPr/>
          <a:lstStyle/>
          <a:p>
            <a:r>
              <a:rPr lang="ru-RU" smtClean="0"/>
              <a:t>Образец заголовка</a:t>
            </a:r>
            <a:endParaRPr lang="ru-RU"/>
          </a:p>
        </p:txBody>
      </p:sp>
      <p:sp>
        <p:nvSpPr>
          <p:cNvPr id="3" name="Текст 2"/>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ru-RU" smtClean="0"/>
              <a:t>Образец текста</a:t>
            </a:r>
          </a:p>
        </p:txBody>
      </p:sp>
      <p:sp>
        <p:nvSpPr>
          <p:cNvPr id="4" name="Объект 3"/>
          <p:cNvSpPr>
            <a:spLocks noGrp="1"/>
          </p:cNvSpPr>
          <p:nvPr>
            <p:ph sz="half" idx="2"/>
          </p:nvPr>
        </p:nvSpPr>
        <p:spPr>
          <a:xfrm>
            <a:off x="629842" y="2505075"/>
            <a:ext cx="3868340"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ru-RU" smtClean="0"/>
              <a:t>Образец текста</a:t>
            </a:r>
          </a:p>
        </p:txBody>
      </p:sp>
      <p:sp>
        <p:nvSpPr>
          <p:cNvPr id="6" name="Объект 5"/>
          <p:cNvSpPr>
            <a:spLocks noGrp="1"/>
          </p:cNvSpPr>
          <p:nvPr>
            <p:ph sz="quarter" idx="4"/>
          </p:nvPr>
        </p:nvSpPr>
        <p:spPr>
          <a:xfrm>
            <a:off x="4629150" y="2505075"/>
            <a:ext cx="3887391"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DA06A30D-3F64-448A-BA57-F52A4F00C04C}" type="datetimeFigureOut">
              <a:rPr lang="ru-RU" smtClean="0"/>
              <a:t>25.12.2017</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9A702DA8-EBBC-4421-B9F9-5F73C31062CB}" type="slidenum">
              <a:rPr lang="ru-RU" smtClean="0"/>
              <a:t>‹#›</a:t>
            </a:fld>
            <a:endParaRPr lang="ru-RU"/>
          </a:p>
        </p:txBody>
      </p:sp>
    </p:spTree>
    <p:extLst>
      <p:ext uri="{BB962C8B-B14F-4D97-AF65-F5344CB8AC3E}">
        <p14:creationId xmlns:p14="http://schemas.microsoft.com/office/powerpoint/2010/main" val="224576633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DA06A30D-3F64-448A-BA57-F52A4F00C04C}" type="datetimeFigureOut">
              <a:rPr lang="ru-RU" smtClean="0"/>
              <a:t>25.12.2017</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9A702DA8-EBBC-4421-B9F9-5F73C31062CB}" type="slidenum">
              <a:rPr lang="ru-RU" smtClean="0"/>
              <a:t>‹#›</a:t>
            </a:fld>
            <a:endParaRPr lang="ru-RU"/>
          </a:p>
        </p:txBody>
      </p:sp>
    </p:spTree>
    <p:extLst>
      <p:ext uri="{BB962C8B-B14F-4D97-AF65-F5344CB8AC3E}">
        <p14:creationId xmlns:p14="http://schemas.microsoft.com/office/powerpoint/2010/main" val="113031332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DA06A30D-3F64-448A-BA57-F52A4F00C04C}" type="datetimeFigureOut">
              <a:rPr lang="ru-RU" smtClean="0"/>
              <a:t>25.12.2017</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9A702DA8-EBBC-4421-B9F9-5F73C31062CB}" type="slidenum">
              <a:rPr lang="ru-RU" smtClean="0"/>
              <a:t>‹#›</a:t>
            </a:fld>
            <a:endParaRPr lang="ru-RU"/>
          </a:p>
        </p:txBody>
      </p:sp>
    </p:spTree>
    <p:extLst>
      <p:ext uri="{BB962C8B-B14F-4D97-AF65-F5344CB8AC3E}">
        <p14:creationId xmlns:p14="http://schemas.microsoft.com/office/powerpoint/2010/main" val="136829300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29841" y="457200"/>
            <a:ext cx="2949178" cy="1600200"/>
          </a:xfrm>
        </p:spPr>
        <p:txBody>
          <a:bodyPr anchor="b"/>
          <a:lstStyle>
            <a:lvl1pPr>
              <a:defRPr sz="2400"/>
            </a:lvl1pPr>
          </a:lstStyle>
          <a:p>
            <a:r>
              <a:rPr lang="ru-RU" smtClean="0"/>
              <a:t>Образец заголовка</a:t>
            </a:r>
            <a:endParaRPr lang="ru-RU"/>
          </a:p>
        </p:txBody>
      </p:sp>
      <p:sp>
        <p:nvSpPr>
          <p:cNvPr id="3" name="Объект 2"/>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ru-RU" smtClean="0"/>
              <a:t>Образец текста</a:t>
            </a:r>
          </a:p>
        </p:txBody>
      </p:sp>
      <p:sp>
        <p:nvSpPr>
          <p:cNvPr id="5" name="Дата 4"/>
          <p:cNvSpPr>
            <a:spLocks noGrp="1"/>
          </p:cNvSpPr>
          <p:nvPr>
            <p:ph type="dt" sz="half" idx="10"/>
          </p:nvPr>
        </p:nvSpPr>
        <p:spPr/>
        <p:txBody>
          <a:bodyPr/>
          <a:lstStyle/>
          <a:p>
            <a:fld id="{DA06A30D-3F64-448A-BA57-F52A4F00C04C}" type="datetimeFigureOut">
              <a:rPr lang="ru-RU" smtClean="0"/>
              <a:t>25.12.2017</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9A702DA8-EBBC-4421-B9F9-5F73C31062CB}" type="slidenum">
              <a:rPr lang="ru-RU" smtClean="0"/>
              <a:t>‹#›</a:t>
            </a:fld>
            <a:endParaRPr lang="ru-RU"/>
          </a:p>
        </p:txBody>
      </p:sp>
    </p:spTree>
    <p:extLst>
      <p:ext uri="{BB962C8B-B14F-4D97-AF65-F5344CB8AC3E}">
        <p14:creationId xmlns:p14="http://schemas.microsoft.com/office/powerpoint/2010/main" val="29308604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DA06A30D-3F64-448A-BA57-F52A4F00C04C}" type="datetimeFigureOut">
              <a:rPr lang="ru-RU" smtClean="0"/>
              <a:t>25.12.2017</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9A702DA8-EBBC-4421-B9F9-5F73C31062CB}" type="slidenum">
              <a:rPr lang="ru-RU" smtClean="0"/>
              <a:t>‹#›</a:t>
            </a:fld>
            <a:endParaRPr lang="ru-RU"/>
          </a:p>
        </p:txBody>
      </p:sp>
    </p:spTree>
    <p:extLst>
      <p:ext uri="{BB962C8B-B14F-4D97-AF65-F5344CB8AC3E}">
        <p14:creationId xmlns:p14="http://schemas.microsoft.com/office/powerpoint/2010/main" val="286122940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29841" y="457200"/>
            <a:ext cx="2949178" cy="1600200"/>
          </a:xfrm>
        </p:spPr>
        <p:txBody>
          <a:bodyPr anchor="b"/>
          <a:lstStyle>
            <a:lvl1pPr>
              <a:defRPr sz="2400"/>
            </a:lvl1pPr>
          </a:lstStyle>
          <a:p>
            <a:r>
              <a:rPr lang="ru-RU" smtClean="0"/>
              <a:t>Образец заголовка</a:t>
            </a:r>
            <a:endParaRPr lang="ru-RU"/>
          </a:p>
        </p:txBody>
      </p:sp>
      <p:sp>
        <p:nvSpPr>
          <p:cNvPr id="3" name="Рисунок 2"/>
          <p:cNvSpPr>
            <a:spLocks noGrp="1"/>
          </p:cNvSpPr>
          <p:nvPr>
            <p:ph type="pic" idx="1"/>
          </p:nvPr>
        </p:nvSpPr>
        <p:spPr>
          <a:xfrm>
            <a:off x="3887391" y="987426"/>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ru-RU"/>
          </a:p>
        </p:txBody>
      </p:sp>
      <p:sp>
        <p:nvSpPr>
          <p:cNvPr id="4" name="Текст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ru-RU" smtClean="0"/>
              <a:t>Образец текста</a:t>
            </a:r>
          </a:p>
        </p:txBody>
      </p:sp>
      <p:sp>
        <p:nvSpPr>
          <p:cNvPr id="5" name="Дата 4"/>
          <p:cNvSpPr>
            <a:spLocks noGrp="1"/>
          </p:cNvSpPr>
          <p:nvPr>
            <p:ph type="dt" sz="half" idx="10"/>
          </p:nvPr>
        </p:nvSpPr>
        <p:spPr/>
        <p:txBody>
          <a:bodyPr/>
          <a:lstStyle/>
          <a:p>
            <a:fld id="{DA06A30D-3F64-448A-BA57-F52A4F00C04C}" type="datetimeFigureOut">
              <a:rPr lang="ru-RU" smtClean="0"/>
              <a:t>25.12.2017</a:t>
            </a:fld>
            <a:endParaRPr lang="ru-RU"/>
          </a:p>
        </p:txBody>
      </p:sp>
      <p:sp>
        <p:nvSpPr>
          <p:cNvPr id="6" name="Нижний колонтитул 5"/>
          <p:cNvSpPr>
            <a:spLocks noGrp="1"/>
          </p:cNvSpPr>
          <p:nvPr>
            <p:ph type="ftr" sz="quarter" idx="11"/>
          </p:nvPr>
        </p:nvSpPr>
        <p:spPr/>
        <p:txBody>
          <a:bodyPr/>
          <a:lstStyle/>
          <a:p>
            <a:endParaRPr lang="en-US"/>
          </a:p>
        </p:txBody>
      </p:sp>
      <p:sp>
        <p:nvSpPr>
          <p:cNvPr id="7" name="Номер слайда 6"/>
          <p:cNvSpPr>
            <a:spLocks noGrp="1"/>
          </p:cNvSpPr>
          <p:nvPr>
            <p:ph type="sldNum" sz="quarter" idx="12"/>
          </p:nvPr>
        </p:nvSpPr>
        <p:spPr/>
        <p:txBody>
          <a:bodyPr/>
          <a:lstStyle/>
          <a:p>
            <a:fld id="{9A702DA8-EBBC-4421-B9F9-5F73C31062CB}" type="slidenum">
              <a:rPr lang="ru-RU" smtClean="0"/>
              <a:t>‹#›</a:t>
            </a:fld>
            <a:endParaRPr lang="ru-RU"/>
          </a:p>
        </p:txBody>
      </p:sp>
    </p:spTree>
    <p:extLst>
      <p:ext uri="{BB962C8B-B14F-4D97-AF65-F5344CB8AC3E}">
        <p14:creationId xmlns:p14="http://schemas.microsoft.com/office/powerpoint/2010/main" val="304933983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DA06A30D-3F64-448A-BA57-F52A4F00C04C}" type="datetimeFigureOut">
              <a:rPr lang="ru-RU" smtClean="0"/>
              <a:t>25.12.2017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9A702DA8-EBBC-4421-B9F9-5F73C31062CB}" type="slidenum">
              <a:rPr lang="ru-RU" smtClean="0"/>
              <a:t>‹#›</a:t>
            </a:fld>
            <a:endParaRPr lang="ru-RU"/>
          </a:p>
        </p:txBody>
      </p:sp>
    </p:spTree>
    <p:extLst>
      <p:ext uri="{BB962C8B-B14F-4D97-AF65-F5344CB8AC3E}">
        <p14:creationId xmlns:p14="http://schemas.microsoft.com/office/powerpoint/2010/main" val="28704959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543675" y="365125"/>
            <a:ext cx="1971675" cy="5811838"/>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628650" y="365125"/>
            <a:ext cx="5800725" cy="5811838"/>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DA06A30D-3F64-448A-BA57-F52A4F00C04C}" type="datetimeFigureOut">
              <a:rPr lang="ru-RU" smtClean="0"/>
              <a:t>25.12.2017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9A702DA8-EBBC-4421-B9F9-5F73C31062CB}" type="slidenum">
              <a:rPr lang="ru-RU" smtClean="0"/>
              <a:t>‹#›</a:t>
            </a:fld>
            <a:endParaRPr lang="ru-RU"/>
          </a:p>
        </p:txBody>
      </p:sp>
    </p:spTree>
    <p:extLst>
      <p:ext uri="{BB962C8B-B14F-4D97-AF65-F5344CB8AC3E}">
        <p14:creationId xmlns:p14="http://schemas.microsoft.com/office/powerpoint/2010/main" val="280470517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623888" y="1712423"/>
            <a:ext cx="7886700" cy="2851208"/>
          </a:xfrm>
        </p:spPr>
        <p:txBody>
          <a:bodyPr anchor="b">
            <a:normAutofit/>
          </a:bodyPr>
          <a:lstStyle>
            <a:lvl1pPr>
              <a:defRPr sz="4500" b="0"/>
            </a:lvl1pPr>
          </a:lstStyle>
          <a:p>
            <a:r>
              <a:rPr lang="ru-RU" smtClean="0"/>
              <a:t>Образец заголовка</a:t>
            </a:r>
            <a:endParaRPr lang="en-US" dirty="0"/>
          </a:p>
        </p:txBody>
      </p:sp>
      <p:sp>
        <p:nvSpPr>
          <p:cNvPr id="3" name="Text Placeholder 2"/>
          <p:cNvSpPr>
            <a:spLocks noGrp="1"/>
          </p:cNvSpPr>
          <p:nvPr>
            <p:ph type="body" idx="1"/>
          </p:nvPr>
        </p:nvSpPr>
        <p:spPr>
          <a:xfrm>
            <a:off x="623888" y="4552634"/>
            <a:ext cx="7886700" cy="1500187"/>
          </a:xfrm>
        </p:spPr>
        <p:txBody>
          <a:bodyPr anchor="t">
            <a:normAutofit/>
          </a:bodyPr>
          <a:lstStyle>
            <a:lvl1pPr marL="0" indent="0">
              <a:buNone/>
              <a:defRPr sz="1800">
                <a:solidFill>
                  <a:schemeClr val="tx1">
                    <a:lumMod val="75000"/>
                    <a:lumOff val="25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DA06A30D-3F64-448A-BA57-F52A4F00C04C}" type="datetimeFigureOut">
              <a:rPr lang="ru-RU" smtClean="0"/>
              <a:t>25.12.2017</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9A702DA8-EBBC-4421-B9F9-5F73C31062CB}" type="slidenum">
              <a:rPr lang="ru-RU" smtClean="0"/>
              <a:t>‹#›</a:t>
            </a:fld>
            <a:endParaRPr lang="ru-RU"/>
          </a:p>
        </p:txBody>
      </p:sp>
    </p:spTree>
    <p:extLst>
      <p:ext uri="{BB962C8B-B14F-4D97-AF65-F5344CB8AC3E}">
        <p14:creationId xmlns:p14="http://schemas.microsoft.com/office/powerpoint/2010/main" val="18288543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sz="half" idx="1"/>
          </p:nvPr>
        </p:nvSpPr>
        <p:spPr>
          <a:xfrm>
            <a:off x="633845" y="1828801"/>
            <a:ext cx="3886200" cy="4351337"/>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4629150" y="1828801"/>
            <a:ext cx="3886200" cy="4351337"/>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DA06A30D-3F64-448A-BA57-F52A4F00C04C}" type="datetimeFigureOut">
              <a:rPr lang="ru-RU" smtClean="0"/>
              <a:t>25.12.2017</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9A702DA8-EBBC-4421-B9F9-5F73C31062CB}" type="slidenum">
              <a:rPr lang="ru-RU" smtClean="0"/>
              <a:t>‹#›</a:t>
            </a:fld>
            <a:endParaRPr lang="ru-RU"/>
          </a:p>
        </p:txBody>
      </p:sp>
    </p:spTree>
    <p:extLst>
      <p:ext uri="{BB962C8B-B14F-4D97-AF65-F5344CB8AC3E}">
        <p14:creationId xmlns:p14="http://schemas.microsoft.com/office/powerpoint/2010/main" val="383013608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Сравнение">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633845" y="1681851"/>
            <a:ext cx="3867150" cy="825699"/>
          </a:xfrm>
        </p:spPr>
        <p:txBody>
          <a:bodyPr anchor="b">
            <a:normAutofit/>
          </a:bodyPr>
          <a:lstStyle>
            <a:lvl1pPr marL="0" indent="0">
              <a:spcBef>
                <a:spcPts val="0"/>
              </a:spcBef>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ru-RU" smtClean="0"/>
              <a:t>Образец текста</a:t>
            </a:r>
          </a:p>
        </p:txBody>
      </p:sp>
      <p:sp>
        <p:nvSpPr>
          <p:cNvPr id="4" name="Content Placeholder 3"/>
          <p:cNvSpPr>
            <a:spLocks noGrp="1"/>
          </p:cNvSpPr>
          <p:nvPr>
            <p:ph sz="half" idx="2"/>
          </p:nvPr>
        </p:nvSpPr>
        <p:spPr>
          <a:xfrm>
            <a:off x="633845" y="2507551"/>
            <a:ext cx="3867150" cy="3680525"/>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4629150" y="1681851"/>
            <a:ext cx="3886201" cy="825698"/>
          </a:xfrm>
        </p:spPr>
        <p:txBody>
          <a:bodyPr anchor="b"/>
          <a:lstStyle>
            <a:lvl1pPr marL="0" indent="0">
              <a:spcBef>
                <a:spcPts val="0"/>
              </a:spcBef>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ru-RU" smtClean="0"/>
              <a:t>Образец текста</a:t>
            </a:r>
          </a:p>
        </p:txBody>
      </p:sp>
      <p:sp>
        <p:nvSpPr>
          <p:cNvPr id="6" name="Content Placeholder 5"/>
          <p:cNvSpPr>
            <a:spLocks noGrp="1"/>
          </p:cNvSpPr>
          <p:nvPr>
            <p:ph sz="quarter" idx="4"/>
          </p:nvPr>
        </p:nvSpPr>
        <p:spPr>
          <a:xfrm>
            <a:off x="4629150" y="2507551"/>
            <a:ext cx="3886201" cy="3680525"/>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7" name="Date Placeholder 6"/>
          <p:cNvSpPr>
            <a:spLocks noGrp="1"/>
          </p:cNvSpPr>
          <p:nvPr>
            <p:ph type="dt" sz="half" idx="10"/>
          </p:nvPr>
        </p:nvSpPr>
        <p:spPr/>
        <p:txBody>
          <a:bodyPr/>
          <a:lstStyle/>
          <a:p>
            <a:fld id="{DA06A30D-3F64-448A-BA57-F52A4F00C04C}" type="datetimeFigureOut">
              <a:rPr lang="ru-RU" smtClean="0"/>
              <a:t>25.12.2017</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9A702DA8-EBBC-4421-B9F9-5F73C31062CB}" type="slidenum">
              <a:rPr lang="ru-RU" smtClean="0"/>
              <a:t>‹#›</a:t>
            </a:fld>
            <a:endParaRPr lang="ru-RU"/>
          </a:p>
        </p:txBody>
      </p:sp>
      <p:sp>
        <p:nvSpPr>
          <p:cNvPr id="10" name="Title 9"/>
          <p:cNvSpPr>
            <a:spLocks noGrp="1"/>
          </p:cNvSpPr>
          <p:nvPr>
            <p:ph type="title"/>
          </p:nvPr>
        </p:nvSpPr>
        <p:spPr/>
        <p:txBody>
          <a:bodyPr/>
          <a:lstStyle/>
          <a:p>
            <a:r>
              <a:rPr lang="ru-RU" smtClean="0"/>
              <a:t>Образец заголовка</a:t>
            </a:r>
            <a:endParaRPr lang="en-US" dirty="0"/>
          </a:p>
        </p:txBody>
      </p:sp>
    </p:spTree>
    <p:extLst>
      <p:ext uri="{BB962C8B-B14F-4D97-AF65-F5344CB8AC3E}">
        <p14:creationId xmlns:p14="http://schemas.microsoft.com/office/powerpoint/2010/main" val="172373596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Только заголовок">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DA06A30D-3F64-448A-BA57-F52A4F00C04C}" type="datetimeFigureOut">
              <a:rPr lang="ru-RU" smtClean="0"/>
              <a:t>25.12.2017</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9A702DA8-EBBC-4421-B9F9-5F73C31062CB}" type="slidenum">
              <a:rPr lang="ru-RU" smtClean="0"/>
              <a:t>‹#›</a:t>
            </a:fld>
            <a:endParaRPr lang="ru-RU"/>
          </a:p>
        </p:txBody>
      </p:sp>
      <p:sp>
        <p:nvSpPr>
          <p:cNvPr id="6" name="Title 5"/>
          <p:cNvSpPr>
            <a:spLocks noGrp="1"/>
          </p:cNvSpPr>
          <p:nvPr>
            <p:ph type="title"/>
          </p:nvPr>
        </p:nvSpPr>
        <p:spPr/>
        <p:txBody>
          <a:bodyPr/>
          <a:lstStyle/>
          <a:p>
            <a:r>
              <a:rPr lang="ru-RU" smtClean="0"/>
              <a:t>Образец заголовка</a:t>
            </a:r>
            <a:endParaRPr lang="en-US"/>
          </a:p>
        </p:txBody>
      </p:sp>
    </p:spTree>
    <p:extLst>
      <p:ext uri="{BB962C8B-B14F-4D97-AF65-F5344CB8AC3E}">
        <p14:creationId xmlns:p14="http://schemas.microsoft.com/office/powerpoint/2010/main" val="147318330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A06A30D-3F64-448A-BA57-F52A4F00C04C}" type="datetimeFigureOut">
              <a:rPr lang="ru-RU" smtClean="0"/>
              <a:t>25.12.2017</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9A702DA8-EBBC-4421-B9F9-5F73C31062CB}" type="slidenum">
              <a:rPr lang="ru-RU" smtClean="0"/>
              <a:t>‹#›</a:t>
            </a:fld>
            <a:endParaRPr lang="ru-RU"/>
          </a:p>
        </p:txBody>
      </p:sp>
    </p:spTree>
    <p:extLst>
      <p:ext uri="{BB962C8B-B14F-4D97-AF65-F5344CB8AC3E}">
        <p14:creationId xmlns:p14="http://schemas.microsoft.com/office/powerpoint/2010/main" val="85267098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30936" y="457201"/>
            <a:ext cx="2948940" cy="1600197"/>
          </a:xfrm>
        </p:spPr>
        <p:txBody>
          <a:bodyPr anchor="b">
            <a:normAutofit/>
          </a:bodyPr>
          <a:lstStyle>
            <a:lvl1pPr>
              <a:defRPr sz="2400" b="0"/>
            </a:lvl1pPr>
          </a:lstStyle>
          <a:p>
            <a:r>
              <a:rPr lang="ru-RU" smtClean="0"/>
              <a:t>Образец заголовка</a:t>
            </a:r>
            <a:endParaRPr lang="en-US" dirty="0"/>
          </a:p>
        </p:txBody>
      </p:sp>
      <p:sp>
        <p:nvSpPr>
          <p:cNvPr id="3" name="Content Placeholder 2"/>
          <p:cNvSpPr>
            <a:spLocks noGrp="1"/>
          </p:cNvSpPr>
          <p:nvPr>
            <p:ph idx="1"/>
          </p:nvPr>
        </p:nvSpPr>
        <p:spPr>
          <a:xfrm>
            <a:off x="3886200" y="990600"/>
            <a:ext cx="4629150" cy="4876800"/>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630936" y="2057399"/>
            <a:ext cx="2948940" cy="3810001"/>
          </a:xfrm>
        </p:spPr>
        <p:txBody>
          <a:bodyPr>
            <a:normAutofit/>
          </a:bodyPr>
          <a:lstStyle>
            <a:lvl1pPr marL="0" indent="0">
              <a:lnSpc>
                <a:spcPct val="90000"/>
              </a:lnSpc>
              <a:buNone/>
              <a:defRPr sz="120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ru-RU" smtClean="0"/>
              <a:t>Образец текста</a:t>
            </a:r>
          </a:p>
        </p:txBody>
      </p:sp>
      <p:sp>
        <p:nvSpPr>
          <p:cNvPr id="5" name="Date Placeholder 4"/>
          <p:cNvSpPr>
            <a:spLocks noGrp="1"/>
          </p:cNvSpPr>
          <p:nvPr>
            <p:ph type="dt" sz="half" idx="10"/>
          </p:nvPr>
        </p:nvSpPr>
        <p:spPr/>
        <p:txBody>
          <a:bodyPr/>
          <a:lstStyle/>
          <a:p>
            <a:fld id="{DA06A30D-3F64-448A-BA57-F52A4F00C04C}" type="datetimeFigureOut">
              <a:rPr lang="ru-RU" smtClean="0"/>
              <a:t>25.12.2017</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9A702DA8-EBBC-4421-B9F9-5F73C31062CB}" type="slidenum">
              <a:rPr lang="ru-RU" smtClean="0"/>
              <a:t>‹#›</a:t>
            </a:fld>
            <a:endParaRPr lang="ru-RU"/>
          </a:p>
        </p:txBody>
      </p:sp>
    </p:spTree>
    <p:extLst>
      <p:ext uri="{BB962C8B-B14F-4D97-AF65-F5344CB8AC3E}">
        <p14:creationId xmlns:p14="http://schemas.microsoft.com/office/powerpoint/2010/main" val="411273179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30936" y="457200"/>
            <a:ext cx="2948940" cy="1600200"/>
          </a:xfrm>
        </p:spPr>
        <p:txBody>
          <a:bodyPr anchor="b">
            <a:normAutofit/>
          </a:bodyPr>
          <a:lstStyle>
            <a:lvl1pPr>
              <a:defRPr sz="2400" b="0"/>
            </a:lvl1pPr>
          </a:lstStyle>
          <a:p>
            <a:r>
              <a:rPr lang="ru-RU" smtClean="0"/>
              <a:t>Образец заголовка</a:t>
            </a:r>
            <a:endParaRPr lang="en-US" dirty="0"/>
          </a:p>
        </p:txBody>
      </p:sp>
      <p:sp>
        <p:nvSpPr>
          <p:cNvPr id="3" name="Picture Placeholder 2"/>
          <p:cNvSpPr>
            <a:spLocks noGrp="1"/>
          </p:cNvSpPr>
          <p:nvPr>
            <p:ph type="pic" idx="1"/>
          </p:nvPr>
        </p:nvSpPr>
        <p:spPr>
          <a:xfrm>
            <a:off x="3886200" y="990600"/>
            <a:ext cx="4629150" cy="4876800"/>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ru-RU" smtClean="0"/>
              <a:t>Вставка рисунка</a:t>
            </a:r>
            <a:endParaRPr lang="en-US" dirty="0"/>
          </a:p>
        </p:txBody>
      </p:sp>
      <p:sp>
        <p:nvSpPr>
          <p:cNvPr id="4" name="Text Placeholder 3"/>
          <p:cNvSpPr>
            <a:spLocks noGrp="1"/>
          </p:cNvSpPr>
          <p:nvPr>
            <p:ph type="body" sz="half" idx="2"/>
          </p:nvPr>
        </p:nvSpPr>
        <p:spPr>
          <a:xfrm>
            <a:off x="630936" y="2057400"/>
            <a:ext cx="2948940" cy="3810000"/>
          </a:xfrm>
        </p:spPr>
        <p:txBody>
          <a:bodyPr>
            <a:normAutofit/>
          </a:bodyPr>
          <a:lstStyle>
            <a:lvl1pPr marL="0" indent="0">
              <a:lnSpc>
                <a:spcPct val="90000"/>
              </a:lnSpc>
              <a:buNone/>
              <a:defRPr sz="120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ru-RU" smtClean="0"/>
              <a:t>Образец текста</a:t>
            </a:r>
          </a:p>
        </p:txBody>
      </p:sp>
      <p:sp>
        <p:nvSpPr>
          <p:cNvPr id="5" name="Date Placeholder 4"/>
          <p:cNvSpPr>
            <a:spLocks noGrp="1"/>
          </p:cNvSpPr>
          <p:nvPr>
            <p:ph type="dt" sz="half" idx="10"/>
          </p:nvPr>
        </p:nvSpPr>
        <p:spPr/>
        <p:txBody>
          <a:bodyPr/>
          <a:lstStyle/>
          <a:p>
            <a:fld id="{DA06A30D-3F64-448A-BA57-F52A4F00C04C}" type="datetimeFigureOut">
              <a:rPr lang="ru-RU" smtClean="0"/>
              <a:t>25.12.2017</a:t>
            </a:fld>
            <a:endParaRPr lang="ru-RU"/>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A702DA8-EBBC-4421-B9F9-5F73C31062CB}" type="slidenum">
              <a:rPr lang="ru-RU" smtClean="0"/>
              <a:t>‹#›</a:t>
            </a:fld>
            <a:endParaRPr lang="ru-RU"/>
          </a:p>
        </p:txBody>
      </p:sp>
    </p:spTree>
    <p:extLst>
      <p:ext uri="{BB962C8B-B14F-4D97-AF65-F5344CB8AC3E}">
        <p14:creationId xmlns:p14="http://schemas.microsoft.com/office/powerpoint/2010/main" val="99743556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33845" y="365760"/>
            <a:ext cx="7886700" cy="1325562"/>
          </a:xfrm>
          <a:prstGeom prst="rect">
            <a:avLst/>
          </a:prstGeom>
        </p:spPr>
        <p:txBody>
          <a:bodyPr vert="horz" lIns="91440" tIns="45720" rIns="91440" bIns="45720" rtlCol="0" anchor="ctr">
            <a:normAutofit/>
          </a:bodyPr>
          <a:lstStyle/>
          <a:p>
            <a:r>
              <a:rPr lang="ru-RU" smtClean="0"/>
              <a:t>Образец заголовка</a:t>
            </a:r>
            <a:endParaRPr lang="en-US" dirty="0"/>
          </a:p>
        </p:txBody>
      </p:sp>
      <p:sp>
        <p:nvSpPr>
          <p:cNvPr id="3" name="Text Placeholder 2"/>
          <p:cNvSpPr>
            <a:spLocks noGrp="1"/>
          </p:cNvSpPr>
          <p:nvPr>
            <p:ph type="body" idx="1"/>
          </p:nvPr>
        </p:nvSpPr>
        <p:spPr>
          <a:xfrm>
            <a:off x="633845" y="1828801"/>
            <a:ext cx="7886700" cy="4351337"/>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825">
                <a:solidFill>
                  <a:schemeClr val="tx1">
                    <a:lumMod val="65000"/>
                    <a:lumOff val="35000"/>
                  </a:schemeClr>
                </a:solidFill>
              </a:defRPr>
            </a:lvl1pPr>
          </a:lstStyle>
          <a:p>
            <a:fld id="{DA06A30D-3F64-448A-BA57-F52A4F00C04C}" type="datetimeFigureOut">
              <a:rPr lang="ru-RU" smtClean="0"/>
              <a:t>25.12.2017</a:t>
            </a:fld>
            <a:endParaRPr lang="ru-RU"/>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825">
                <a:solidFill>
                  <a:schemeClr val="tx1">
                    <a:lumMod val="65000"/>
                    <a:lumOff val="35000"/>
                  </a:schemeClr>
                </a:solidFill>
              </a:defRPr>
            </a:lvl1pPr>
          </a:lstStyle>
          <a:p>
            <a:endParaRPr lang="ru-RU"/>
          </a:p>
        </p:txBody>
      </p:sp>
      <p:sp>
        <p:nvSpPr>
          <p:cNvPr id="6" name="Slide Number Placeholder 5"/>
          <p:cNvSpPr>
            <a:spLocks noGrp="1"/>
          </p:cNvSpPr>
          <p:nvPr>
            <p:ph type="sldNum" sz="quarter" idx="4"/>
          </p:nvPr>
        </p:nvSpPr>
        <p:spPr>
          <a:xfrm>
            <a:off x="6463145" y="6356351"/>
            <a:ext cx="2057400" cy="365125"/>
          </a:xfrm>
          <a:prstGeom prst="rect">
            <a:avLst/>
          </a:prstGeom>
        </p:spPr>
        <p:txBody>
          <a:bodyPr vert="horz" lIns="91440" tIns="45720" rIns="91440" bIns="45720" rtlCol="0" anchor="ctr"/>
          <a:lstStyle>
            <a:lvl1pPr algn="r">
              <a:defRPr sz="825">
                <a:solidFill>
                  <a:schemeClr val="tx1">
                    <a:tint val="75000"/>
                  </a:schemeClr>
                </a:solidFill>
              </a:defRPr>
            </a:lvl1pPr>
          </a:lstStyle>
          <a:p>
            <a:fld id="{9A702DA8-EBBC-4421-B9F9-5F73C31062CB}" type="slidenum">
              <a:rPr lang="ru-RU" smtClean="0"/>
              <a:t>‹#›</a:t>
            </a:fld>
            <a:endParaRPr lang="ru-RU"/>
          </a:p>
        </p:txBody>
      </p:sp>
    </p:spTree>
    <p:extLst>
      <p:ext uri="{BB962C8B-B14F-4D97-AF65-F5344CB8AC3E}">
        <p14:creationId xmlns:p14="http://schemas.microsoft.com/office/powerpoint/2010/main" val="1438187405"/>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Wingdings 2" pitchFamily="18" charset="2"/>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Wingdings 2" pitchFamily="18" charset="2"/>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Wingdings 2" pitchFamily="18" charset="2"/>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Wingdings 2" pitchFamily="18" charset="2"/>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Wingdings 2" pitchFamily="18" charset="2"/>
        <a:buChar char=""/>
        <a:defRPr sz="1350" kern="1200">
          <a:solidFill>
            <a:schemeClr val="tx1"/>
          </a:solidFill>
          <a:latin typeface="+mn-lt"/>
          <a:ea typeface="+mn-ea"/>
          <a:cs typeface="+mn-cs"/>
        </a:defRPr>
      </a:lvl5pPr>
      <a:lvl6pPr marL="1885950" indent="-171450" algn="l" defTabSz="685800" rtl="0" eaLnBrk="1" latinLnBrk="0" hangingPunct="1">
        <a:spcBef>
          <a:spcPct val="20000"/>
        </a:spcBef>
        <a:buFont typeface="Wingdings 2" pitchFamily="18" charset="2"/>
        <a:buChar char=""/>
        <a:defRPr sz="1350" kern="1200">
          <a:solidFill>
            <a:schemeClr val="tx1"/>
          </a:solidFill>
          <a:latin typeface="+mn-lt"/>
          <a:ea typeface="+mn-ea"/>
          <a:cs typeface="+mn-cs"/>
        </a:defRPr>
      </a:lvl6pPr>
      <a:lvl7pPr marL="2228850" indent="-171450" algn="l" defTabSz="685800" rtl="0" eaLnBrk="1" latinLnBrk="0" hangingPunct="1">
        <a:spcBef>
          <a:spcPct val="20000"/>
        </a:spcBef>
        <a:buFont typeface="Wingdings 2" pitchFamily="18" charset="2"/>
        <a:buChar char=""/>
        <a:defRPr sz="1350" kern="1200">
          <a:solidFill>
            <a:schemeClr val="tx1"/>
          </a:solidFill>
          <a:latin typeface="+mn-lt"/>
          <a:ea typeface="+mn-ea"/>
          <a:cs typeface="+mn-cs"/>
        </a:defRPr>
      </a:lvl7pPr>
      <a:lvl8pPr marL="2571750" indent="-171450" algn="l" defTabSz="685800" rtl="0" eaLnBrk="1" latinLnBrk="0" hangingPunct="1">
        <a:spcBef>
          <a:spcPct val="20000"/>
        </a:spcBef>
        <a:buFont typeface="Wingdings 2" pitchFamily="18" charset="2"/>
        <a:buChar char=""/>
        <a:defRPr sz="1350" kern="1200">
          <a:solidFill>
            <a:schemeClr val="tx1"/>
          </a:solidFill>
          <a:latin typeface="+mn-lt"/>
          <a:ea typeface="+mn-ea"/>
          <a:cs typeface="+mn-cs"/>
        </a:defRPr>
      </a:lvl8pPr>
      <a:lvl9pPr marL="2914650" indent="-171450" algn="l" defTabSz="685800" rtl="0" eaLnBrk="1" latinLnBrk="0" hangingPunct="1">
        <a:spcBef>
          <a:spcPct val="20000"/>
        </a:spcBef>
        <a:buFont typeface="Wingdings 2" pitchFamily="18" charset="2"/>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DA06A30D-3F64-448A-BA57-F52A4F00C04C}" type="datetimeFigureOut">
              <a:rPr lang="ru-RU" smtClean="0"/>
              <a:t>25.12.2017</a:t>
            </a:fld>
            <a:endParaRPr lang="ru-RU"/>
          </a:p>
        </p:txBody>
      </p:sp>
      <p:sp>
        <p:nvSpPr>
          <p:cNvPr id="5" name="Нижний колонтитул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9A702DA8-EBBC-4421-B9F9-5F73C31062CB}" type="slidenum">
              <a:rPr lang="ru-RU" smtClean="0"/>
              <a:t>‹#›</a:t>
            </a:fld>
            <a:endParaRPr lang="ru-RU"/>
          </a:p>
        </p:txBody>
      </p:sp>
    </p:spTree>
    <p:extLst>
      <p:ext uri="{BB962C8B-B14F-4D97-AF65-F5344CB8AC3E}">
        <p14:creationId xmlns:p14="http://schemas.microsoft.com/office/powerpoint/2010/main" val="1287996803"/>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ru-RU"/>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2.xml.rels><?xml version="1.0" encoding="UTF-8" standalone="yes"?>
<Relationships xmlns="http://schemas.openxmlformats.org/package/2006/relationships"><Relationship Id="rId3" Type="http://schemas.openxmlformats.org/officeDocument/2006/relationships/hyperlink" Target="http://www.fipi.ru/oge-i-gve-9/demoversii-specifikacii-kodifikatory" TargetMode="External"/><Relationship Id="rId2" Type="http://schemas.openxmlformats.org/officeDocument/2006/relationships/hyperlink" Target="http://opengia.ru/subjects/informatics-9/topics/1" TargetMode="External"/><Relationship Id="rId1" Type="http://schemas.openxmlformats.org/officeDocument/2006/relationships/slideLayout" Target="../slideLayouts/slideLayout13.xml"/><Relationship Id="rId4" Type="http://schemas.openxmlformats.org/officeDocument/2006/relationships/image" Target="../media/image2.jpe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r>
              <a:rPr lang="ru-RU" dirty="0" smtClean="0">
                <a:latin typeface="Times New Roman" panose="02020603050405020304" pitchFamily="18" charset="0"/>
                <a:cs typeface="Times New Roman" panose="02020603050405020304" pitchFamily="18" charset="0"/>
              </a:rPr>
              <a:t>Программирование</a:t>
            </a:r>
            <a:br>
              <a:rPr lang="ru-RU" dirty="0" smtClean="0">
                <a:latin typeface="Times New Roman" panose="02020603050405020304" pitchFamily="18" charset="0"/>
                <a:cs typeface="Times New Roman" panose="02020603050405020304" pitchFamily="18" charset="0"/>
              </a:rPr>
            </a:br>
            <a:r>
              <a:rPr lang="ru-RU" dirty="0" smtClean="0">
                <a:latin typeface="Times New Roman" panose="02020603050405020304" pitchFamily="18" charset="0"/>
                <a:cs typeface="Times New Roman" panose="02020603050405020304" pitchFamily="18" charset="0"/>
              </a:rPr>
              <a:t> </a:t>
            </a:r>
            <a:r>
              <a:rPr lang="ru-RU" dirty="0">
                <a:latin typeface="Times New Roman" panose="02020603050405020304" pitchFamily="18" charset="0"/>
                <a:cs typeface="Times New Roman" panose="02020603050405020304" pitchFamily="18" charset="0"/>
              </a:rPr>
              <a:t/>
            </a:r>
            <a:br>
              <a:rPr lang="ru-RU" dirty="0">
                <a:latin typeface="Times New Roman" panose="02020603050405020304" pitchFamily="18" charset="0"/>
                <a:cs typeface="Times New Roman" panose="02020603050405020304" pitchFamily="18" charset="0"/>
              </a:rPr>
            </a:br>
            <a:r>
              <a:rPr lang="ru-RU" dirty="0">
                <a:latin typeface="Times New Roman" panose="02020603050405020304" pitchFamily="18" charset="0"/>
                <a:cs typeface="Times New Roman" panose="02020603050405020304" pitchFamily="18" charset="0"/>
              </a:rPr>
              <a:t>Задание </a:t>
            </a:r>
            <a:r>
              <a:rPr lang="ru-RU" smtClean="0">
                <a:latin typeface="Times New Roman" panose="02020603050405020304" pitchFamily="18" charset="0"/>
                <a:cs typeface="Times New Roman" panose="02020603050405020304" pitchFamily="18" charset="0"/>
              </a:rPr>
              <a:t>№20_2 ОГЭ</a:t>
            </a:r>
            <a:endParaRPr lang="ru-RU" dirty="0">
              <a:latin typeface="Times New Roman" panose="02020603050405020304" pitchFamily="18" charset="0"/>
              <a:cs typeface="Times New Roman" panose="02020603050405020304" pitchFamily="18" charset="0"/>
            </a:endParaRPr>
          </a:p>
        </p:txBody>
      </p:sp>
      <p:sp>
        <p:nvSpPr>
          <p:cNvPr id="3" name="Подзаголовок 2"/>
          <p:cNvSpPr>
            <a:spLocks noGrp="1"/>
          </p:cNvSpPr>
          <p:nvPr>
            <p:ph type="subTitle" idx="1"/>
          </p:nvPr>
        </p:nvSpPr>
        <p:spPr>
          <a:xfrm>
            <a:off x="1143000" y="4221088"/>
            <a:ext cx="6858000" cy="1655762"/>
          </a:xfrm>
        </p:spPr>
        <p:txBody>
          <a:bodyPr/>
          <a:lstStyle/>
          <a:p>
            <a:r>
              <a:rPr lang="ru-RU" sz="2400" dirty="0">
                <a:latin typeface="Times New Roman" panose="02020603050405020304" pitchFamily="18" charset="0"/>
                <a:cs typeface="Times New Roman" panose="02020603050405020304" pitchFamily="18" charset="0"/>
              </a:rPr>
              <a:t>Учитель – Богачёва Г.В.</a:t>
            </a:r>
            <a:endParaRPr lang="en-US" sz="2400" dirty="0">
              <a:latin typeface="Times New Roman" panose="02020603050405020304" pitchFamily="18" charset="0"/>
              <a:cs typeface="Times New Roman" panose="02020603050405020304" pitchFamily="18" charset="0"/>
            </a:endParaRPr>
          </a:p>
          <a:p>
            <a:r>
              <a:rPr lang="ru-RU" sz="2400" dirty="0">
                <a:latin typeface="Times New Roman" panose="02020603050405020304" pitchFamily="18" charset="0"/>
                <a:cs typeface="Times New Roman" panose="02020603050405020304" pitchFamily="18" charset="0"/>
              </a:rPr>
              <a:t>Лицей № 144 Санкт-Петербурга</a:t>
            </a:r>
          </a:p>
          <a:p>
            <a:endParaRPr lang="ru-RU" dirty="0"/>
          </a:p>
        </p:txBody>
      </p:sp>
      <p:pic>
        <p:nvPicPr>
          <p:cNvPr id="4" name="Рисунок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876256" y="4761170"/>
            <a:ext cx="2120967" cy="1890924"/>
          </a:xfrm>
          <a:prstGeom prst="rect">
            <a:avLst/>
          </a:prstGeom>
        </p:spPr>
      </p:pic>
    </p:spTree>
    <p:extLst>
      <p:ext uri="{BB962C8B-B14F-4D97-AF65-F5344CB8AC3E}">
        <p14:creationId xmlns:p14="http://schemas.microsoft.com/office/powerpoint/2010/main" val="94134325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4067944" y="2332159"/>
            <a:ext cx="3960440" cy="4524315"/>
          </a:xfrm>
          <a:prstGeom prst="rect">
            <a:avLst/>
          </a:prstGeom>
          <a:noFill/>
        </p:spPr>
        <p:txBody>
          <a:bodyPr wrap="square" rtlCol="0">
            <a:spAutoFit/>
          </a:bodyPr>
          <a:lstStyle/>
          <a:p>
            <a:r>
              <a:rPr lang="en-US" sz="2400" dirty="0">
                <a:latin typeface="Times New Roman" pitchFamily="18" charset="0"/>
                <a:cs typeface="Times New Roman" pitchFamily="18" charset="0"/>
              </a:rPr>
              <a:t>p</a:t>
            </a:r>
            <a:r>
              <a:rPr lang="en-US" sz="2400" dirty="0" smtClean="0">
                <a:latin typeface="Times New Roman" pitchFamily="18" charset="0"/>
                <a:cs typeface="Times New Roman" pitchFamily="18" charset="0"/>
              </a:rPr>
              <a:t>rogram </a:t>
            </a:r>
            <a:r>
              <a:rPr lang="en-US" sz="2400" dirty="0" err="1" smtClean="0">
                <a:latin typeface="Times New Roman" pitchFamily="18" charset="0"/>
                <a:cs typeface="Times New Roman" pitchFamily="18" charset="0"/>
              </a:rPr>
              <a:t>pr</a:t>
            </a:r>
            <a:r>
              <a:rPr lang="ru-RU" sz="2400" dirty="0" smtClean="0">
                <a:latin typeface="Times New Roman" pitchFamily="18" charset="0"/>
                <a:cs typeface="Times New Roman" pitchFamily="18" charset="0"/>
              </a:rPr>
              <a:t>3</a:t>
            </a:r>
            <a:r>
              <a:rPr lang="en-US" sz="2400" dirty="0" smtClean="0">
                <a:latin typeface="Times New Roman" pitchFamily="18" charset="0"/>
                <a:cs typeface="Times New Roman" pitchFamily="18" charset="0"/>
              </a:rPr>
              <a:t>;</a:t>
            </a:r>
          </a:p>
          <a:p>
            <a:r>
              <a:rPr lang="en-US" sz="2400" dirty="0" err="1" smtClean="0">
                <a:latin typeface="Times New Roman" pitchFamily="18" charset="0"/>
                <a:cs typeface="Times New Roman" pitchFamily="18" charset="0"/>
              </a:rPr>
              <a:t>var</a:t>
            </a:r>
            <a:r>
              <a:rPr lang="en-US" sz="2400" dirty="0" smtClean="0">
                <a:latin typeface="Times New Roman" pitchFamily="18" charset="0"/>
                <a:cs typeface="Times New Roman" pitchFamily="18" charset="0"/>
              </a:rPr>
              <a:t> </a:t>
            </a:r>
            <a:r>
              <a:rPr lang="en-US" sz="2400" dirty="0" err="1" smtClean="0">
                <a:latin typeface="Times New Roman" pitchFamily="18" charset="0"/>
                <a:cs typeface="Times New Roman" pitchFamily="18" charset="0"/>
              </a:rPr>
              <a:t>n,a,s,i</a:t>
            </a:r>
            <a:r>
              <a:rPr lang="en-US" sz="2400" dirty="0" smtClean="0">
                <a:latin typeface="Times New Roman" pitchFamily="18" charset="0"/>
                <a:cs typeface="Times New Roman" pitchFamily="18" charset="0"/>
              </a:rPr>
              <a:t>: integer;</a:t>
            </a:r>
          </a:p>
          <a:p>
            <a:r>
              <a:rPr lang="en-US" sz="2400" dirty="0">
                <a:latin typeface="Times New Roman" pitchFamily="18" charset="0"/>
                <a:cs typeface="Times New Roman" pitchFamily="18" charset="0"/>
              </a:rPr>
              <a:t>b</a:t>
            </a:r>
            <a:r>
              <a:rPr lang="en-US" sz="2400" dirty="0" smtClean="0">
                <a:latin typeface="Times New Roman" pitchFamily="18" charset="0"/>
                <a:cs typeface="Times New Roman" pitchFamily="18" charset="0"/>
              </a:rPr>
              <a:t>egin</a:t>
            </a:r>
          </a:p>
          <a:p>
            <a:r>
              <a:rPr lang="en-US" sz="2400" dirty="0">
                <a:latin typeface="Times New Roman" pitchFamily="18" charset="0"/>
                <a:cs typeface="Times New Roman" pitchFamily="18" charset="0"/>
              </a:rPr>
              <a:t>r</a:t>
            </a:r>
            <a:r>
              <a:rPr lang="en-US" sz="2400" dirty="0" smtClean="0">
                <a:latin typeface="Times New Roman" pitchFamily="18" charset="0"/>
                <a:cs typeface="Times New Roman" pitchFamily="18" charset="0"/>
              </a:rPr>
              <a:t>ead (n);</a:t>
            </a:r>
          </a:p>
          <a:p>
            <a:r>
              <a:rPr lang="en-US" sz="2400" dirty="0" smtClean="0">
                <a:latin typeface="Times New Roman" pitchFamily="18" charset="0"/>
                <a:cs typeface="Times New Roman" pitchFamily="18" charset="0"/>
              </a:rPr>
              <a:t>s</a:t>
            </a:r>
            <a:r>
              <a:rPr lang="en-US" sz="2400" dirty="0">
                <a:latin typeface="Times New Roman" pitchFamily="18" charset="0"/>
                <a:cs typeface="Times New Roman" pitchFamily="18" charset="0"/>
              </a:rPr>
              <a:t> </a:t>
            </a:r>
            <a:r>
              <a:rPr lang="en-US" sz="2400" dirty="0" smtClean="0">
                <a:latin typeface="Times New Roman" pitchFamily="18" charset="0"/>
                <a:cs typeface="Times New Roman" pitchFamily="18" charset="0"/>
              </a:rPr>
              <a:t>:= 0;</a:t>
            </a:r>
          </a:p>
          <a:p>
            <a:r>
              <a:rPr lang="en-US" sz="2400" dirty="0">
                <a:latin typeface="Times New Roman" pitchFamily="18" charset="0"/>
                <a:cs typeface="Times New Roman" pitchFamily="18" charset="0"/>
              </a:rPr>
              <a:t>f</a:t>
            </a:r>
            <a:r>
              <a:rPr lang="en-US" sz="2400" dirty="0" smtClean="0">
                <a:latin typeface="Times New Roman" pitchFamily="18" charset="0"/>
                <a:cs typeface="Times New Roman" pitchFamily="18" charset="0"/>
              </a:rPr>
              <a:t>or i:=1 to n do begin</a:t>
            </a:r>
          </a:p>
          <a:p>
            <a:r>
              <a:rPr lang="en-US" sz="2400" dirty="0">
                <a:latin typeface="Times New Roman" pitchFamily="18" charset="0"/>
                <a:cs typeface="Times New Roman" pitchFamily="18" charset="0"/>
              </a:rPr>
              <a:t>r</a:t>
            </a:r>
            <a:r>
              <a:rPr lang="en-US" sz="2400" dirty="0" smtClean="0">
                <a:latin typeface="Times New Roman" pitchFamily="18" charset="0"/>
                <a:cs typeface="Times New Roman" pitchFamily="18" charset="0"/>
              </a:rPr>
              <a:t>ead (a);</a:t>
            </a:r>
          </a:p>
          <a:p>
            <a:r>
              <a:rPr lang="en-US" sz="2400" dirty="0">
                <a:latin typeface="Times New Roman" pitchFamily="18" charset="0"/>
                <a:cs typeface="Times New Roman" pitchFamily="18" charset="0"/>
              </a:rPr>
              <a:t>i</a:t>
            </a:r>
            <a:r>
              <a:rPr lang="en-US" sz="2400" dirty="0" smtClean="0">
                <a:latin typeface="Times New Roman" pitchFamily="18" charset="0"/>
                <a:cs typeface="Times New Roman" pitchFamily="18" charset="0"/>
              </a:rPr>
              <a:t>f a mod </a:t>
            </a:r>
            <a:r>
              <a:rPr lang="ru-RU" sz="2400" dirty="0" smtClean="0">
                <a:latin typeface="Times New Roman" pitchFamily="18" charset="0"/>
                <a:cs typeface="Times New Roman" pitchFamily="18" charset="0"/>
              </a:rPr>
              <a:t>10</a:t>
            </a:r>
            <a:r>
              <a:rPr lang="en-US" sz="2400" dirty="0" smtClean="0">
                <a:latin typeface="Times New Roman" pitchFamily="18" charset="0"/>
                <a:cs typeface="Times New Roman" pitchFamily="18" charset="0"/>
              </a:rPr>
              <a:t> =</a:t>
            </a:r>
            <a:r>
              <a:rPr lang="ru-RU" sz="2400" dirty="0" smtClean="0">
                <a:latin typeface="Times New Roman" pitchFamily="18" charset="0"/>
                <a:cs typeface="Times New Roman" pitchFamily="18" charset="0"/>
              </a:rPr>
              <a:t>8</a:t>
            </a:r>
            <a:r>
              <a:rPr lang="en-US" sz="2400" dirty="0" smtClean="0">
                <a:latin typeface="Times New Roman" pitchFamily="18" charset="0"/>
                <a:cs typeface="Times New Roman" pitchFamily="18" charset="0"/>
              </a:rPr>
              <a:t> then</a:t>
            </a:r>
          </a:p>
          <a:p>
            <a:r>
              <a:rPr lang="en-US" sz="2400" dirty="0">
                <a:latin typeface="Times New Roman" pitchFamily="18" charset="0"/>
                <a:cs typeface="Times New Roman" pitchFamily="18" charset="0"/>
              </a:rPr>
              <a:t>s</a:t>
            </a:r>
            <a:r>
              <a:rPr lang="en-US" sz="2400" dirty="0" smtClean="0">
                <a:latin typeface="Times New Roman" pitchFamily="18" charset="0"/>
                <a:cs typeface="Times New Roman" pitchFamily="18" charset="0"/>
              </a:rPr>
              <a:t>:= </a:t>
            </a:r>
            <a:r>
              <a:rPr lang="en-US" sz="2400" dirty="0">
                <a:latin typeface="Times New Roman" pitchFamily="18" charset="0"/>
                <a:cs typeface="Times New Roman" pitchFamily="18" charset="0"/>
              </a:rPr>
              <a:t>s</a:t>
            </a:r>
            <a:r>
              <a:rPr lang="en-US" sz="2400" dirty="0" smtClean="0">
                <a:latin typeface="Times New Roman" pitchFamily="18" charset="0"/>
                <a:cs typeface="Times New Roman" pitchFamily="18" charset="0"/>
              </a:rPr>
              <a:t> +a;</a:t>
            </a:r>
          </a:p>
          <a:p>
            <a:r>
              <a:rPr lang="en-US" sz="2400" dirty="0">
                <a:latin typeface="Times New Roman" pitchFamily="18" charset="0"/>
                <a:cs typeface="Times New Roman" pitchFamily="18" charset="0"/>
              </a:rPr>
              <a:t>e</a:t>
            </a:r>
            <a:r>
              <a:rPr lang="en-US" sz="2400" dirty="0" smtClean="0">
                <a:latin typeface="Times New Roman" pitchFamily="18" charset="0"/>
                <a:cs typeface="Times New Roman" pitchFamily="18" charset="0"/>
              </a:rPr>
              <a:t>nd;</a:t>
            </a:r>
          </a:p>
          <a:p>
            <a:r>
              <a:rPr lang="en-US" sz="2400" dirty="0" err="1">
                <a:latin typeface="Times New Roman" pitchFamily="18" charset="0"/>
                <a:cs typeface="Times New Roman" pitchFamily="18" charset="0"/>
              </a:rPr>
              <a:t>w</a:t>
            </a:r>
            <a:r>
              <a:rPr lang="en-US" sz="2400" dirty="0" err="1" smtClean="0">
                <a:latin typeface="Times New Roman" pitchFamily="18" charset="0"/>
                <a:cs typeface="Times New Roman" pitchFamily="18" charset="0"/>
              </a:rPr>
              <a:t>riteln</a:t>
            </a:r>
            <a:r>
              <a:rPr lang="en-US" sz="2400" dirty="0" smtClean="0">
                <a:latin typeface="Times New Roman" pitchFamily="18" charset="0"/>
                <a:cs typeface="Times New Roman" pitchFamily="18" charset="0"/>
              </a:rPr>
              <a:t> (s);</a:t>
            </a:r>
          </a:p>
          <a:p>
            <a:r>
              <a:rPr lang="en-US" sz="2400" dirty="0" smtClean="0">
                <a:latin typeface="Times New Roman" pitchFamily="18" charset="0"/>
                <a:cs typeface="Times New Roman" pitchFamily="18" charset="0"/>
              </a:rPr>
              <a:t>end.</a:t>
            </a:r>
            <a:endParaRPr lang="ru-RU" sz="2400" dirty="0">
              <a:latin typeface="Times New Roman" pitchFamily="18" charset="0"/>
              <a:cs typeface="Times New Roman" pitchFamily="18" charset="0"/>
            </a:endParaRPr>
          </a:p>
        </p:txBody>
      </p:sp>
      <p:sp>
        <p:nvSpPr>
          <p:cNvPr id="2" name="TextBox 1"/>
          <p:cNvSpPr txBox="1"/>
          <p:nvPr/>
        </p:nvSpPr>
        <p:spPr>
          <a:xfrm>
            <a:off x="462913" y="0"/>
            <a:ext cx="8136904" cy="2308324"/>
          </a:xfrm>
          <a:prstGeom prst="rect">
            <a:avLst/>
          </a:prstGeom>
          <a:noFill/>
        </p:spPr>
        <p:txBody>
          <a:bodyPr wrap="square" rtlCol="0">
            <a:spAutoFit/>
          </a:bodyPr>
          <a:lstStyle/>
          <a:p>
            <a:pPr algn="just"/>
            <a:r>
              <a:rPr lang="ru-RU" sz="2400" dirty="0" smtClean="0">
                <a:latin typeface="Times New Roman" panose="02020603050405020304" pitchFamily="18" charset="0"/>
                <a:cs typeface="Times New Roman" panose="02020603050405020304" pitchFamily="18" charset="0"/>
              </a:rPr>
              <a:t>Вводим с клавиатуры количество чисел последовательности (</a:t>
            </a:r>
            <a:r>
              <a:rPr lang="en-US" sz="2400" dirty="0" smtClean="0">
                <a:latin typeface="Times New Roman" pitchFamily="18" charset="0"/>
                <a:cs typeface="Times New Roman" pitchFamily="18" charset="0"/>
              </a:rPr>
              <a:t>read </a:t>
            </a:r>
            <a:r>
              <a:rPr lang="en-US" sz="2400" dirty="0">
                <a:latin typeface="Times New Roman" pitchFamily="18" charset="0"/>
                <a:cs typeface="Times New Roman" pitchFamily="18" charset="0"/>
              </a:rPr>
              <a:t>(n</a:t>
            </a:r>
            <a:r>
              <a:rPr lang="en-US" sz="2400" dirty="0" smtClean="0">
                <a:latin typeface="Times New Roman" pitchFamily="18" charset="0"/>
                <a:cs typeface="Times New Roman" pitchFamily="18" charset="0"/>
              </a:rPr>
              <a:t>)</a:t>
            </a:r>
            <a:r>
              <a:rPr lang="ru-RU" sz="2400" dirty="0" smtClean="0">
                <a:latin typeface="Times New Roman" pitchFamily="18" charset="0"/>
                <a:cs typeface="Times New Roman" pitchFamily="18" charset="0"/>
              </a:rPr>
              <a:t>)</a:t>
            </a:r>
            <a:r>
              <a:rPr lang="en-US" sz="2400" dirty="0" smtClean="0">
                <a:latin typeface="Times New Roman" pitchFamily="18" charset="0"/>
                <a:cs typeface="Times New Roman" pitchFamily="18" charset="0"/>
              </a:rPr>
              <a:t>. </a:t>
            </a:r>
            <a:r>
              <a:rPr lang="ru-RU" sz="2400" dirty="0" smtClean="0">
                <a:latin typeface="Times New Roman" pitchFamily="18" charset="0"/>
                <a:cs typeface="Times New Roman" pitchFamily="18" charset="0"/>
              </a:rPr>
              <a:t>В переменную </a:t>
            </a:r>
            <a:r>
              <a:rPr lang="en-US" sz="2400" dirty="0" smtClean="0">
                <a:latin typeface="Times New Roman" pitchFamily="18" charset="0"/>
                <a:cs typeface="Times New Roman" pitchFamily="18" charset="0"/>
              </a:rPr>
              <a:t>s</a:t>
            </a:r>
            <a:r>
              <a:rPr lang="ru-RU" sz="2400" dirty="0" smtClean="0">
                <a:latin typeface="Times New Roman" pitchFamily="18" charset="0"/>
                <a:cs typeface="Times New Roman" pitchFamily="18" charset="0"/>
              </a:rPr>
              <a:t> заносим 0 (сумма чисел). Затем </a:t>
            </a:r>
            <a:r>
              <a:rPr lang="en-US" sz="2400" dirty="0" smtClean="0">
                <a:latin typeface="Times New Roman" pitchFamily="18" charset="0"/>
                <a:cs typeface="Times New Roman" pitchFamily="18" charset="0"/>
              </a:rPr>
              <a:t>n</a:t>
            </a:r>
            <a:r>
              <a:rPr lang="ru-RU" sz="2400" dirty="0" smtClean="0">
                <a:latin typeface="Times New Roman" pitchFamily="18" charset="0"/>
                <a:cs typeface="Times New Roman" pitchFamily="18" charset="0"/>
              </a:rPr>
              <a:t> раз повторяем одни и те же действия (цикл): вводим число, проверяем, оканчивается ли это число на 8 (</a:t>
            </a:r>
            <a:r>
              <a:rPr lang="en-US" sz="2400" dirty="0">
                <a:latin typeface="Times New Roman" pitchFamily="18" charset="0"/>
                <a:cs typeface="Times New Roman" pitchFamily="18" charset="0"/>
              </a:rPr>
              <a:t>a mod </a:t>
            </a:r>
            <a:r>
              <a:rPr lang="ru-RU" sz="2400" dirty="0">
                <a:latin typeface="Times New Roman" pitchFamily="18" charset="0"/>
                <a:cs typeface="Times New Roman" pitchFamily="18" charset="0"/>
              </a:rPr>
              <a:t>10</a:t>
            </a:r>
            <a:r>
              <a:rPr lang="en-US" sz="2400" dirty="0">
                <a:latin typeface="Times New Roman" pitchFamily="18" charset="0"/>
                <a:cs typeface="Times New Roman" pitchFamily="18" charset="0"/>
              </a:rPr>
              <a:t> =</a:t>
            </a:r>
            <a:r>
              <a:rPr lang="ru-RU" sz="2400" dirty="0" smtClean="0">
                <a:latin typeface="Times New Roman" pitchFamily="18" charset="0"/>
                <a:cs typeface="Times New Roman" pitchFamily="18" charset="0"/>
              </a:rPr>
              <a:t>8) и, если да, то прибавляем число к переменной </a:t>
            </a:r>
            <a:r>
              <a:rPr lang="en-US" sz="2400" dirty="0" smtClean="0">
                <a:latin typeface="Times New Roman" pitchFamily="18" charset="0"/>
                <a:cs typeface="Times New Roman" pitchFamily="18" charset="0"/>
              </a:rPr>
              <a:t>s</a:t>
            </a:r>
            <a:r>
              <a:rPr lang="ru-RU" sz="2400" dirty="0" smtClean="0">
                <a:latin typeface="Times New Roman" pitchFamily="18" charset="0"/>
                <a:cs typeface="Times New Roman" pitchFamily="18" charset="0"/>
              </a:rPr>
              <a:t> (</a:t>
            </a:r>
            <a:r>
              <a:rPr lang="en-US" sz="2400" dirty="0" smtClean="0">
                <a:latin typeface="Times New Roman" pitchFamily="18" charset="0"/>
                <a:cs typeface="Times New Roman" pitchFamily="18" charset="0"/>
              </a:rPr>
              <a:t>s:= s +</a:t>
            </a:r>
            <a:r>
              <a:rPr lang="ru-RU" sz="2400" dirty="0" smtClean="0">
                <a:latin typeface="Times New Roman" pitchFamily="18" charset="0"/>
                <a:cs typeface="Times New Roman" pitchFamily="18" charset="0"/>
              </a:rPr>
              <a:t> </a:t>
            </a:r>
            <a:r>
              <a:rPr lang="en-US" sz="2400" dirty="0" smtClean="0">
                <a:latin typeface="Times New Roman" pitchFamily="18" charset="0"/>
                <a:cs typeface="Times New Roman" pitchFamily="18" charset="0"/>
              </a:rPr>
              <a:t>a). </a:t>
            </a:r>
            <a:r>
              <a:rPr lang="ru-RU" sz="2400" dirty="0" smtClean="0">
                <a:latin typeface="Times New Roman" pitchFamily="18" charset="0"/>
                <a:cs typeface="Times New Roman" pitchFamily="18" charset="0"/>
              </a:rPr>
              <a:t>Выводим результат (</a:t>
            </a:r>
            <a:r>
              <a:rPr lang="en-US" sz="2400" dirty="0" smtClean="0">
                <a:latin typeface="Times New Roman" pitchFamily="18" charset="0"/>
                <a:cs typeface="Times New Roman" pitchFamily="18" charset="0"/>
              </a:rPr>
              <a:t>s)</a:t>
            </a:r>
            <a:r>
              <a:rPr lang="ru-RU" sz="2400" dirty="0" smtClean="0">
                <a:latin typeface="Times New Roman" pitchFamily="18" charset="0"/>
                <a:cs typeface="Times New Roman" pitchFamily="18" charset="0"/>
              </a:rPr>
              <a:t>. Обязательно тестируем программу.</a:t>
            </a:r>
            <a:endParaRPr lang="ru-RU" sz="2400" dirty="0">
              <a:latin typeface="Times New Roman" panose="02020603050405020304" pitchFamily="18" charset="0"/>
              <a:cs typeface="Times New Roman" panose="02020603050405020304" pitchFamily="18" charset="0"/>
            </a:endParaRPr>
          </a:p>
        </p:txBody>
      </p:sp>
      <p:sp>
        <p:nvSpPr>
          <p:cNvPr id="4" name="Прямоугольник 3"/>
          <p:cNvSpPr/>
          <p:nvPr/>
        </p:nvSpPr>
        <p:spPr>
          <a:xfrm>
            <a:off x="481782" y="4178817"/>
            <a:ext cx="3123034" cy="830997"/>
          </a:xfrm>
          <a:prstGeom prst="rect">
            <a:avLst/>
          </a:prstGeom>
        </p:spPr>
        <p:txBody>
          <a:bodyPr wrap="none">
            <a:spAutoFit/>
          </a:bodyPr>
          <a:lstStyle/>
          <a:p>
            <a:pPr lvl="0" algn="just" eaLnBrk="0" fontAlgn="base" hangingPunct="0">
              <a:spcBef>
                <a:spcPct val="0"/>
              </a:spcBef>
              <a:spcAft>
                <a:spcPct val="0"/>
              </a:spcAft>
            </a:pPr>
            <a:r>
              <a:rPr lang="ru-RU" sz="2400" dirty="0" smtClean="0">
                <a:latin typeface="Times New Roman" panose="02020603050405020304" pitchFamily="18" charset="0"/>
                <a:cs typeface="Times New Roman" panose="02020603050405020304" pitchFamily="18" charset="0"/>
              </a:rPr>
              <a:t>Сумма </a:t>
            </a:r>
            <a:r>
              <a:rPr lang="ru-RU" sz="2400" dirty="0">
                <a:latin typeface="Times New Roman" pitchFamily="18" charset="0"/>
                <a:cs typeface="Times New Roman" pitchFamily="18" charset="0"/>
              </a:rPr>
              <a:t>чисел, </a:t>
            </a:r>
            <a:endParaRPr lang="ru-RU" sz="2400" dirty="0" smtClean="0">
              <a:latin typeface="Times New Roman" pitchFamily="18" charset="0"/>
              <a:cs typeface="Times New Roman" pitchFamily="18" charset="0"/>
            </a:endParaRPr>
          </a:p>
          <a:p>
            <a:pPr lvl="0" algn="just" eaLnBrk="0" fontAlgn="base" hangingPunct="0">
              <a:spcBef>
                <a:spcPct val="0"/>
              </a:spcBef>
              <a:spcAft>
                <a:spcPct val="0"/>
              </a:spcAft>
            </a:pPr>
            <a:r>
              <a:rPr lang="ru-RU" sz="2400" dirty="0" smtClean="0">
                <a:latin typeface="Times New Roman" pitchFamily="18" charset="0"/>
                <a:cs typeface="Times New Roman" pitchFamily="18" charset="0"/>
              </a:rPr>
              <a:t>оканчивающихся </a:t>
            </a:r>
            <a:r>
              <a:rPr lang="ru-RU" sz="2400" dirty="0">
                <a:latin typeface="Times New Roman" pitchFamily="18" charset="0"/>
                <a:cs typeface="Times New Roman" pitchFamily="18" charset="0"/>
              </a:rPr>
              <a:t>на 8.</a:t>
            </a:r>
          </a:p>
        </p:txBody>
      </p:sp>
    </p:spTree>
    <p:extLst>
      <p:ext uri="{BB962C8B-B14F-4D97-AF65-F5344CB8AC3E}">
        <p14:creationId xmlns:p14="http://schemas.microsoft.com/office/powerpoint/2010/main" val="172368700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Таблица 4"/>
          <p:cNvGraphicFramePr>
            <a:graphicFrameLocks noGrp="1"/>
          </p:cNvGraphicFramePr>
          <p:nvPr>
            <p:extLst>
              <p:ext uri="{D42A27DB-BD31-4B8C-83A1-F6EECF244321}">
                <p14:modId xmlns:p14="http://schemas.microsoft.com/office/powerpoint/2010/main" val="3517906920"/>
              </p:ext>
            </p:extLst>
          </p:nvPr>
        </p:nvGraphicFramePr>
        <p:xfrm>
          <a:off x="827584" y="4077072"/>
          <a:ext cx="3312368" cy="2437120"/>
        </p:xfrm>
        <a:graphic>
          <a:graphicData uri="http://schemas.openxmlformats.org/drawingml/2006/table">
            <a:tbl>
              <a:tblPr firstRow="1" bandRow="1">
                <a:tableStyleId>{5C22544A-7EE6-4342-B048-85BDC9FD1C3A}</a:tableStyleId>
              </a:tblPr>
              <a:tblGrid>
                <a:gridCol w="1656184"/>
                <a:gridCol w="1656184"/>
              </a:tblGrid>
              <a:tr h="720080">
                <a:tc>
                  <a:txBody>
                    <a:bodyPr/>
                    <a:lstStyle/>
                    <a:p>
                      <a:pPr algn="ctr">
                        <a:lnSpc>
                          <a:spcPts val="1650"/>
                        </a:lnSpc>
                        <a:spcBef>
                          <a:spcPts val="150"/>
                        </a:spcBef>
                        <a:spcAft>
                          <a:spcPts val="300"/>
                        </a:spcAft>
                      </a:pPr>
                      <a:endParaRPr lang="ru-RU" sz="2400" dirty="0" smtClean="0">
                        <a:effectLst/>
                        <a:latin typeface="Times New Roman" pitchFamily="18" charset="0"/>
                        <a:cs typeface="Times New Roman" pitchFamily="18" charset="0"/>
                      </a:endParaRPr>
                    </a:p>
                    <a:p>
                      <a:pPr algn="ctr">
                        <a:lnSpc>
                          <a:spcPts val="1650"/>
                        </a:lnSpc>
                        <a:spcBef>
                          <a:spcPts val="150"/>
                        </a:spcBef>
                        <a:spcAft>
                          <a:spcPts val="300"/>
                        </a:spcAft>
                      </a:pPr>
                      <a:r>
                        <a:rPr lang="ru-RU" sz="2400" dirty="0" smtClean="0">
                          <a:effectLst/>
                          <a:latin typeface="Times New Roman" pitchFamily="18" charset="0"/>
                          <a:cs typeface="Times New Roman" pitchFamily="18" charset="0"/>
                        </a:rPr>
                        <a:t>Входные </a:t>
                      </a:r>
                      <a:r>
                        <a:rPr lang="ru-RU" sz="2400" dirty="0">
                          <a:effectLst/>
                          <a:latin typeface="Times New Roman" pitchFamily="18" charset="0"/>
                          <a:cs typeface="Times New Roman" pitchFamily="18" charset="0"/>
                        </a:rPr>
                        <a:t>данные</a:t>
                      </a:r>
                      <a:endParaRPr lang="ru-RU" sz="2400" dirty="0">
                        <a:effectLst/>
                        <a:latin typeface="Times New Roman" pitchFamily="18" charset="0"/>
                        <a:ea typeface="Calibri"/>
                        <a:cs typeface="Times New Roman" pitchFamily="18" charset="0"/>
                      </a:endParaRPr>
                    </a:p>
                  </a:txBody>
                  <a:tcPr marL="0" marR="0" marT="0" marB="0"/>
                </a:tc>
                <a:tc>
                  <a:txBody>
                    <a:bodyPr/>
                    <a:lstStyle/>
                    <a:p>
                      <a:pPr algn="ctr">
                        <a:lnSpc>
                          <a:spcPts val="1650"/>
                        </a:lnSpc>
                        <a:spcBef>
                          <a:spcPts val="150"/>
                        </a:spcBef>
                        <a:spcAft>
                          <a:spcPts val="300"/>
                        </a:spcAft>
                      </a:pPr>
                      <a:endParaRPr lang="ru-RU" sz="2400" dirty="0" smtClean="0">
                        <a:effectLst/>
                        <a:latin typeface="Times New Roman" pitchFamily="18" charset="0"/>
                        <a:cs typeface="Times New Roman" pitchFamily="18" charset="0"/>
                      </a:endParaRPr>
                    </a:p>
                    <a:p>
                      <a:pPr algn="ctr">
                        <a:lnSpc>
                          <a:spcPts val="1650"/>
                        </a:lnSpc>
                        <a:spcBef>
                          <a:spcPts val="150"/>
                        </a:spcBef>
                        <a:spcAft>
                          <a:spcPts val="300"/>
                        </a:spcAft>
                      </a:pPr>
                      <a:r>
                        <a:rPr lang="ru-RU" sz="2400" dirty="0" smtClean="0">
                          <a:effectLst/>
                          <a:latin typeface="Times New Roman" pitchFamily="18" charset="0"/>
                          <a:cs typeface="Times New Roman" pitchFamily="18" charset="0"/>
                        </a:rPr>
                        <a:t>Выходные </a:t>
                      </a:r>
                      <a:r>
                        <a:rPr lang="ru-RU" sz="2400" dirty="0">
                          <a:effectLst/>
                          <a:latin typeface="Times New Roman" pitchFamily="18" charset="0"/>
                          <a:cs typeface="Times New Roman" pitchFamily="18" charset="0"/>
                        </a:rPr>
                        <a:t>данные</a:t>
                      </a:r>
                      <a:endParaRPr lang="ru-RU" sz="2400" dirty="0">
                        <a:effectLst/>
                        <a:latin typeface="Times New Roman" pitchFamily="18" charset="0"/>
                        <a:ea typeface="Calibri"/>
                        <a:cs typeface="Times New Roman" pitchFamily="18" charset="0"/>
                      </a:endParaRPr>
                    </a:p>
                  </a:txBody>
                  <a:tcPr marL="0" marR="0" marT="0" marB="0"/>
                </a:tc>
              </a:tr>
              <a:tr h="1074843">
                <a:tc>
                  <a:txBody>
                    <a:bodyPr/>
                    <a:lstStyle/>
                    <a:p>
                      <a:pPr algn="ctr">
                        <a:lnSpc>
                          <a:spcPts val="1650"/>
                        </a:lnSpc>
                        <a:spcBef>
                          <a:spcPts val="150"/>
                        </a:spcBef>
                        <a:spcAft>
                          <a:spcPts val="300"/>
                        </a:spcAft>
                      </a:pPr>
                      <a:endParaRPr lang="ru-RU" sz="2400" dirty="0" smtClean="0">
                        <a:effectLst/>
                        <a:latin typeface="Times New Roman" pitchFamily="18" charset="0"/>
                        <a:cs typeface="Times New Roman" pitchFamily="18" charset="0"/>
                      </a:endParaRPr>
                    </a:p>
                    <a:p>
                      <a:pPr algn="ctr"/>
                      <a:r>
                        <a:rPr lang="ru-RU" sz="2400" kern="1200" dirty="0" smtClean="0">
                          <a:solidFill>
                            <a:schemeClr val="dk1"/>
                          </a:solidFill>
                          <a:effectLst/>
                          <a:latin typeface="Times New Roman" panose="02020603050405020304" pitchFamily="18" charset="0"/>
                          <a:ea typeface="+mn-ea"/>
                          <a:cs typeface="Times New Roman" panose="02020603050405020304" pitchFamily="18" charset="0"/>
                        </a:rPr>
                        <a:t>3</a:t>
                      </a:r>
                    </a:p>
                    <a:p>
                      <a:pPr algn="ctr"/>
                      <a:r>
                        <a:rPr lang="en-US" sz="2400" kern="1200" dirty="0" smtClean="0">
                          <a:solidFill>
                            <a:schemeClr val="dk1"/>
                          </a:solidFill>
                          <a:effectLst/>
                          <a:latin typeface="Times New Roman" panose="02020603050405020304" pitchFamily="18" charset="0"/>
                          <a:ea typeface="+mn-ea"/>
                          <a:cs typeface="Times New Roman" panose="02020603050405020304" pitchFamily="18" charset="0"/>
                        </a:rPr>
                        <a:t>12</a:t>
                      </a:r>
                      <a:r>
                        <a:rPr lang="ru-RU" sz="2400" kern="1200" dirty="0" smtClean="0">
                          <a:solidFill>
                            <a:schemeClr val="dk1"/>
                          </a:solidFill>
                          <a:effectLst/>
                          <a:latin typeface="Times New Roman" panose="02020603050405020304" pitchFamily="18" charset="0"/>
                          <a:ea typeface="+mn-ea"/>
                          <a:cs typeface="Times New Roman" panose="02020603050405020304" pitchFamily="18" charset="0"/>
                        </a:rPr>
                        <a:t/>
                      </a:r>
                      <a:br>
                        <a:rPr lang="ru-RU" sz="2400" kern="1200" dirty="0" smtClean="0">
                          <a:solidFill>
                            <a:schemeClr val="dk1"/>
                          </a:solidFill>
                          <a:effectLst/>
                          <a:latin typeface="Times New Roman" panose="02020603050405020304" pitchFamily="18" charset="0"/>
                          <a:ea typeface="+mn-ea"/>
                          <a:cs typeface="Times New Roman" panose="02020603050405020304" pitchFamily="18" charset="0"/>
                        </a:rPr>
                      </a:br>
                      <a:r>
                        <a:rPr lang="en-US" sz="2400" kern="1200" dirty="0" smtClean="0">
                          <a:solidFill>
                            <a:schemeClr val="dk1"/>
                          </a:solidFill>
                          <a:effectLst/>
                          <a:latin typeface="Times New Roman" panose="02020603050405020304" pitchFamily="18" charset="0"/>
                          <a:ea typeface="+mn-ea"/>
                          <a:cs typeface="Times New Roman" panose="02020603050405020304" pitchFamily="18" charset="0"/>
                        </a:rPr>
                        <a:t>25</a:t>
                      </a:r>
                      <a:r>
                        <a:rPr lang="ru-RU" sz="2400" kern="1200" dirty="0" smtClean="0">
                          <a:solidFill>
                            <a:schemeClr val="dk1"/>
                          </a:solidFill>
                          <a:effectLst/>
                          <a:latin typeface="Times New Roman" panose="02020603050405020304" pitchFamily="18" charset="0"/>
                          <a:ea typeface="+mn-ea"/>
                          <a:cs typeface="Times New Roman" panose="02020603050405020304" pitchFamily="18" charset="0"/>
                        </a:rPr>
                        <a:t/>
                      </a:r>
                      <a:br>
                        <a:rPr lang="ru-RU" sz="2400" kern="1200" dirty="0" smtClean="0">
                          <a:solidFill>
                            <a:schemeClr val="dk1"/>
                          </a:solidFill>
                          <a:effectLst/>
                          <a:latin typeface="Times New Roman" panose="02020603050405020304" pitchFamily="18" charset="0"/>
                          <a:ea typeface="+mn-ea"/>
                          <a:cs typeface="Times New Roman" panose="02020603050405020304" pitchFamily="18" charset="0"/>
                        </a:rPr>
                      </a:br>
                      <a:r>
                        <a:rPr lang="en-US" sz="2400" kern="1200" dirty="0" smtClean="0">
                          <a:solidFill>
                            <a:schemeClr val="dk1"/>
                          </a:solidFill>
                          <a:effectLst/>
                          <a:latin typeface="Times New Roman" panose="02020603050405020304" pitchFamily="18" charset="0"/>
                          <a:ea typeface="+mn-ea"/>
                          <a:cs typeface="Times New Roman" panose="02020603050405020304" pitchFamily="18" charset="0"/>
                        </a:rPr>
                        <a:t>42</a:t>
                      </a:r>
                      <a:endParaRPr lang="ru-RU" sz="2400" dirty="0">
                        <a:effectLst/>
                        <a:latin typeface="Times New Roman" pitchFamily="18" charset="0"/>
                        <a:ea typeface="Calibri"/>
                        <a:cs typeface="Times New Roman" pitchFamily="18" charset="0"/>
                      </a:endParaRPr>
                    </a:p>
                  </a:txBody>
                  <a:tcPr marL="0" marR="0" marT="0" marB="0"/>
                </a:tc>
                <a:tc>
                  <a:txBody>
                    <a:bodyPr/>
                    <a:lstStyle/>
                    <a:p>
                      <a:pPr algn="ctr">
                        <a:lnSpc>
                          <a:spcPts val="1650"/>
                        </a:lnSpc>
                        <a:spcBef>
                          <a:spcPts val="150"/>
                        </a:spcBef>
                        <a:spcAft>
                          <a:spcPts val="300"/>
                        </a:spcAft>
                      </a:pPr>
                      <a:endParaRPr lang="ru-RU" sz="2400" dirty="0" smtClean="0">
                        <a:effectLst/>
                        <a:latin typeface="Times New Roman" pitchFamily="18" charset="0"/>
                        <a:cs typeface="Times New Roman" pitchFamily="18" charset="0"/>
                      </a:endParaRPr>
                    </a:p>
                    <a:p>
                      <a:pPr algn="ctr">
                        <a:lnSpc>
                          <a:spcPts val="1650"/>
                        </a:lnSpc>
                        <a:spcBef>
                          <a:spcPts val="150"/>
                        </a:spcBef>
                        <a:spcAft>
                          <a:spcPts val="300"/>
                        </a:spcAft>
                      </a:pPr>
                      <a:r>
                        <a:rPr lang="en-US" sz="2400" kern="1200" dirty="0" smtClean="0">
                          <a:solidFill>
                            <a:schemeClr val="dk1"/>
                          </a:solidFill>
                          <a:effectLst/>
                          <a:latin typeface="Times New Roman" panose="02020603050405020304" pitchFamily="18" charset="0"/>
                          <a:ea typeface="+mn-ea"/>
                          <a:cs typeface="Times New Roman" panose="02020603050405020304" pitchFamily="18" charset="0"/>
                        </a:rPr>
                        <a:t>2</a:t>
                      </a:r>
                      <a:endParaRPr lang="ru-RU" sz="2400" dirty="0">
                        <a:effectLst/>
                        <a:latin typeface="Times New Roman" pitchFamily="18" charset="0"/>
                        <a:ea typeface="Calibri"/>
                        <a:cs typeface="Times New Roman" pitchFamily="18" charset="0"/>
                      </a:endParaRPr>
                    </a:p>
                  </a:txBody>
                  <a:tcPr marL="0" marR="0" marT="0" marB="0"/>
                </a:tc>
              </a:tr>
            </a:tbl>
          </a:graphicData>
        </a:graphic>
      </p:graphicFrame>
      <p:sp>
        <p:nvSpPr>
          <p:cNvPr id="7" name="TextBox 6"/>
          <p:cNvSpPr txBox="1"/>
          <p:nvPr/>
        </p:nvSpPr>
        <p:spPr>
          <a:xfrm>
            <a:off x="405698" y="116632"/>
            <a:ext cx="8342765" cy="3785652"/>
          </a:xfrm>
          <a:prstGeom prst="rect">
            <a:avLst/>
          </a:prstGeom>
          <a:noFill/>
        </p:spPr>
        <p:txBody>
          <a:bodyPr wrap="square" rtlCol="0">
            <a:spAutoFit/>
          </a:bodyPr>
          <a:lstStyle/>
          <a:p>
            <a:pPr algn="just"/>
            <a:r>
              <a:rPr lang="ru-RU" sz="2400" dirty="0">
                <a:latin typeface="Times New Roman" panose="02020603050405020304" pitchFamily="18" charset="0"/>
                <a:cs typeface="Times New Roman" panose="02020603050405020304" pitchFamily="18" charset="0"/>
              </a:rPr>
              <a:t>Напишите программу, которая в последовательности натуральных чисел определяет количество чисел, кратных 6 и оканчивающихся на 2. Программа получает на вход количество чисел в последовательности, а затем сами числа.</a:t>
            </a:r>
          </a:p>
          <a:p>
            <a:pPr algn="just"/>
            <a:r>
              <a:rPr lang="ru-RU" sz="2400" dirty="0">
                <a:latin typeface="Times New Roman" panose="02020603050405020304" pitchFamily="18" charset="0"/>
                <a:cs typeface="Times New Roman" panose="02020603050405020304" pitchFamily="18" charset="0"/>
              </a:rPr>
              <a:t>Количество чисел не превышает 1000. Введённые числа по модулю не превышают 30 000.</a:t>
            </a:r>
          </a:p>
          <a:p>
            <a:pPr algn="just"/>
            <a:r>
              <a:rPr lang="ru-RU" sz="2400" dirty="0">
                <a:latin typeface="Times New Roman" panose="02020603050405020304" pitchFamily="18" charset="0"/>
                <a:cs typeface="Times New Roman" panose="02020603050405020304" pitchFamily="18" charset="0"/>
              </a:rPr>
              <a:t>Программа должна вывести одно число: количество чисел, кратных 6 и оканчивающихся на 2</a:t>
            </a:r>
            <a:r>
              <a:rPr lang="ru-RU" sz="2400" dirty="0" smtClean="0">
                <a:latin typeface="Times New Roman" panose="02020603050405020304" pitchFamily="18" charset="0"/>
                <a:cs typeface="Times New Roman" panose="02020603050405020304" pitchFamily="18" charset="0"/>
              </a:rPr>
              <a:t>.</a:t>
            </a:r>
            <a:endParaRPr lang="en-US" sz="2400" dirty="0" smtClean="0">
              <a:latin typeface="Times New Roman" panose="02020603050405020304" pitchFamily="18" charset="0"/>
              <a:cs typeface="Times New Roman" panose="02020603050405020304" pitchFamily="18" charset="0"/>
            </a:endParaRPr>
          </a:p>
          <a:p>
            <a:pPr algn="just"/>
            <a:endParaRPr lang="en-US" sz="2400" dirty="0" smtClean="0">
              <a:latin typeface="Times New Roman" panose="02020603050405020304" pitchFamily="18" charset="0"/>
              <a:cs typeface="Times New Roman" panose="02020603050405020304" pitchFamily="18" charset="0"/>
            </a:endParaRPr>
          </a:p>
          <a:p>
            <a:r>
              <a:rPr kumimoji="0" lang="ru-RU" sz="24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Пример работы программы:</a:t>
            </a:r>
            <a:endParaRPr kumimoji="0" lang="ru-RU" sz="2400" b="0" i="0" u="none" strike="noStrike" cap="none" normalizeH="0" baseline="0" dirty="0" smtClean="0">
              <a:ln>
                <a:noFill/>
              </a:ln>
              <a:solidFill>
                <a:schemeClr val="tx1"/>
              </a:solidFill>
              <a:effectLst/>
              <a:latin typeface="Times New Roman" pitchFamily="18" charset="0"/>
              <a:cs typeface="Times New Roman" pitchFamily="18" charset="0"/>
            </a:endParaRPr>
          </a:p>
        </p:txBody>
      </p:sp>
    </p:spTree>
    <p:extLst>
      <p:ext uri="{BB962C8B-B14F-4D97-AF65-F5344CB8AC3E}">
        <p14:creationId xmlns:p14="http://schemas.microsoft.com/office/powerpoint/2010/main" val="415494330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4355976" y="322345"/>
            <a:ext cx="4608512" cy="4893647"/>
          </a:xfrm>
          <a:prstGeom prst="rect">
            <a:avLst/>
          </a:prstGeom>
          <a:noFill/>
        </p:spPr>
        <p:txBody>
          <a:bodyPr wrap="square" rtlCol="0">
            <a:spAutoFit/>
          </a:bodyPr>
          <a:lstStyle/>
          <a:p>
            <a:r>
              <a:rPr lang="en-US" sz="2400" dirty="0">
                <a:latin typeface="Times New Roman" pitchFamily="18" charset="0"/>
                <a:cs typeface="Times New Roman" pitchFamily="18" charset="0"/>
              </a:rPr>
              <a:t>p</a:t>
            </a:r>
            <a:r>
              <a:rPr lang="en-US" sz="2400" dirty="0" smtClean="0">
                <a:latin typeface="Times New Roman" pitchFamily="18" charset="0"/>
                <a:cs typeface="Times New Roman" pitchFamily="18" charset="0"/>
              </a:rPr>
              <a:t>rogram </a:t>
            </a:r>
            <a:r>
              <a:rPr lang="en-US" sz="2400" dirty="0" err="1" smtClean="0">
                <a:latin typeface="Times New Roman" pitchFamily="18" charset="0"/>
                <a:cs typeface="Times New Roman" pitchFamily="18" charset="0"/>
              </a:rPr>
              <a:t>pr</a:t>
            </a:r>
            <a:r>
              <a:rPr lang="ru-RU" sz="2400" dirty="0" smtClean="0">
                <a:latin typeface="Times New Roman" pitchFamily="18" charset="0"/>
                <a:cs typeface="Times New Roman" pitchFamily="18" charset="0"/>
              </a:rPr>
              <a:t>4</a:t>
            </a:r>
            <a:r>
              <a:rPr lang="en-US" sz="2400" dirty="0" smtClean="0">
                <a:latin typeface="Times New Roman" pitchFamily="18" charset="0"/>
                <a:cs typeface="Times New Roman" pitchFamily="18" charset="0"/>
              </a:rPr>
              <a:t>;</a:t>
            </a:r>
          </a:p>
          <a:p>
            <a:r>
              <a:rPr lang="en-US" sz="2400" dirty="0" err="1" smtClean="0">
                <a:latin typeface="Times New Roman" pitchFamily="18" charset="0"/>
                <a:cs typeface="Times New Roman" pitchFamily="18" charset="0"/>
              </a:rPr>
              <a:t>var</a:t>
            </a:r>
            <a:r>
              <a:rPr lang="en-US" sz="2400" dirty="0" smtClean="0">
                <a:latin typeface="Times New Roman" pitchFamily="18" charset="0"/>
                <a:cs typeface="Times New Roman" pitchFamily="18" charset="0"/>
              </a:rPr>
              <a:t> </a:t>
            </a:r>
            <a:r>
              <a:rPr lang="en-US" sz="2400" dirty="0" err="1" smtClean="0">
                <a:latin typeface="Times New Roman" pitchFamily="18" charset="0"/>
                <a:cs typeface="Times New Roman" pitchFamily="18" charset="0"/>
              </a:rPr>
              <a:t>n,a,b,i</a:t>
            </a:r>
            <a:r>
              <a:rPr lang="en-US" sz="2400" dirty="0" smtClean="0">
                <a:latin typeface="Times New Roman" pitchFamily="18" charset="0"/>
                <a:cs typeface="Times New Roman" pitchFamily="18" charset="0"/>
              </a:rPr>
              <a:t>: integer;</a:t>
            </a:r>
          </a:p>
          <a:p>
            <a:r>
              <a:rPr lang="en-US" sz="2400" dirty="0">
                <a:latin typeface="Times New Roman" pitchFamily="18" charset="0"/>
                <a:cs typeface="Times New Roman" pitchFamily="18" charset="0"/>
              </a:rPr>
              <a:t>b</a:t>
            </a:r>
            <a:r>
              <a:rPr lang="en-US" sz="2400" dirty="0" smtClean="0">
                <a:latin typeface="Times New Roman" pitchFamily="18" charset="0"/>
                <a:cs typeface="Times New Roman" pitchFamily="18" charset="0"/>
              </a:rPr>
              <a:t>egin</a:t>
            </a:r>
          </a:p>
          <a:p>
            <a:r>
              <a:rPr lang="en-US" sz="2400" dirty="0">
                <a:latin typeface="Times New Roman" pitchFamily="18" charset="0"/>
                <a:cs typeface="Times New Roman" pitchFamily="18" charset="0"/>
              </a:rPr>
              <a:t>r</a:t>
            </a:r>
            <a:r>
              <a:rPr lang="en-US" sz="2400" dirty="0" smtClean="0">
                <a:latin typeface="Times New Roman" pitchFamily="18" charset="0"/>
                <a:cs typeface="Times New Roman" pitchFamily="18" charset="0"/>
              </a:rPr>
              <a:t>ead (n);</a:t>
            </a:r>
          </a:p>
          <a:p>
            <a:r>
              <a:rPr lang="en-US" sz="2400" dirty="0" smtClean="0">
                <a:latin typeface="Times New Roman" pitchFamily="18" charset="0"/>
                <a:cs typeface="Times New Roman" pitchFamily="18" charset="0"/>
              </a:rPr>
              <a:t>b :=</a:t>
            </a:r>
            <a:r>
              <a:rPr lang="ru-RU" sz="2400" dirty="0" smtClean="0">
                <a:latin typeface="Times New Roman" pitchFamily="18" charset="0"/>
                <a:cs typeface="Times New Roman" pitchFamily="18" charset="0"/>
              </a:rPr>
              <a:t> </a:t>
            </a:r>
            <a:r>
              <a:rPr lang="en-US" sz="2400" dirty="0" smtClean="0">
                <a:latin typeface="Times New Roman" pitchFamily="18" charset="0"/>
                <a:cs typeface="Times New Roman" pitchFamily="18" charset="0"/>
              </a:rPr>
              <a:t>0;</a:t>
            </a:r>
          </a:p>
          <a:p>
            <a:r>
              <a:rPr lang="en-US" sz="2400" dirty="0">
                <a:latin typeface="Times New Roman" pitchFamily="18" charset="0"/>
                <a:cs typeface="Times New Roman" pitchFamily="18" charset="0"/>
              </a:rPr>
              <a:t>f</a:t>
            </a:r>
            <a:r>
              <a:rPr lang="en-US" sz="2400" dirty="0" smtClean="0">
                <a:latin typeface="Times New Roman" pitchFamily="18" charset="0"/>
                <a:cs typeface="Times New Roman" pitchFamily="18" charset="0"/>
              </a:rPr>
              <a:t>or i:=1 to n do begin</a:t>
            </a:r>
          </a:p>
          <a:p>
            <a:r>
              <a:rPr lang="en-US" sz="2400" dirty="0">
                <a:latin typeface="Times New Roman" pitchFamily="18" charset="0"/>
                <a:cs typeface="Times New Roman" pitchFamily="18" charset="0"/>
              </a:rPr>
              <a:t>r</a:t>
            </a:r>
            <a:r>
              <a:rPr lang="en-US" sz="2400" dirty="0" smtClean="0">
                <a:latin typeface="Times New Roman" pitchFamily="18" charset="0"/>
                <a:cs typeface="Times New Roman" pitchFamily="18" charset="0"/>
              </a:rPr>
              <a:t>ead (a);</a:t>
            </a:r>
          </a:p>
          <a:p>
            <a:r>
              <a:rPr lang="en-US" sz="2400" dirty="0">
                <a:latin typeface="Times New Roman" pitchFamily="18" charset="0"/>
                <a:cs typeface="Times New Roman" pitchFamily="18" charset="0"/>
              </a:rPr>
              <a:t>i</a:t>
            </a:r>
            <a:r>
              <a:rPr lang="en-US" sz="2400" dirty="0" smtClean="0">
                <a:latin typeface="Times New Roman" pitchFamily="18" charset="0"/>
                <a:cs typeface="Times New Roman" pitchFamily="18" charset="0"/>
              </a:rPr>
              <a:t>f </a:t>
            </a:r>
            <a:r>
              <a:rPr lang="ru-RU" sz="2400" dirty="0" smtClean="0">
                <a:latin typeface="Times New Roman" pitchFamily="18" charset="0"/>
                <a:cs typeface="Times New Roman" pitchFamily="18" charset="0"/>
              </a:rPr>
              <a:t>(</a:t>
            </a:r>
            <a:r>
              <a:rPr lang="en-US" sz="2400" dirty="0" smtClean="0">
                <a:latin typeface="Times New Roman" pitchFamily="18" charset="0"/>
                <a:cs typeface="Times New Roman" pitchFamily="18" charset="0"/>
              </a:rPr>
              <a:t>a mod </a:t>
            </a:r>
            <a:r>
              <a:rPr lang="ru-RU" sz="2400" dirty="0" smtClean="0">
                <a:latin typeface="Times New Roman" pitchFamily="18" charset="0"/>
                <a:cs typeface="Times New Roman" pitchFamily="18" charset="0"/>
              </a:rPr>
              <a:t>10</a:t>
            </a:r>
            <a:r>
              <a:rPr lang="en-US" sz="2400" dirty="0" smtClean="0">
                <a:latin typeface="Times New Roman" pitchFamily="18" charset="0"/>
                <a:cs typeface="Times New Roman" pitchFamily="18" charset="0"/>
              </a:rPr>
              <a:t> =</a:t>
            </a:r>
            <a:r>
              <a:rPr lang="ru-RU" sz="2400" dirty="0" smtClean="0">
                <a:latin typeface="Times New Roman" pitchFamily="18" charset="0"/>
                <a:cs typeface="Times New Roman" pitchFamily="18" charset="0"/>
              </a:rPr>
              <a:t> </a:t>
            </a:r>
            <a:r>
              <a:rPr lang="en-US" sz="2400" dirty="0" smtClean="0">
                <a:latin typeface="Times New Roman" pitchFamily="18" charset="0"/>
                <a:cs typeface="Times New Roman" pitchFamily="18" charset="0"/>
              </a:rPr>
              <a:t>2</a:t>
            </a:r>
            <a:r>
              <a:rPr lang="ru-RU" sz="2400" dirty="0" smtClean="0">
                <a:latin typeface="Times New Roman" pitchFamily="18" charset="0"/>
                <a:cs typeface="Times New Roman" pitchFamily="18" charset="0"/>
              </a:rPr>
              <a:t>) </a:t>
            </a:r>
            <a:r>
              <a:rPr lang="en-US" sz="2400" dirty="0">
                <a:latin typeface="Times New Roman" pitchFamily="18" charset="0"/>
                <a:cs typeface="Times New Roman" pitchFamily="18" charset="0"/>
              </a:rPr>
              <a:t>and (a mod </a:t>
            </a:r>
            <a:r>
              <a:rPr lang="en-US" sz="2400" dirty="0" smtClean="0">
                <a:latin typeface="Times New Roman" pitchFamily="18" charset="0"/>
                <a:cs typeface="Times New Roman" pitchFamily="18" charset="0"/>
              </a:rPr>
              <a:t>6 =</a:t>
            </a:r>
            <a:r>
              <a:rPr lang="ru-RU" sz="2400" dirty="0" smtClean="0">
                <a:latin typeface="Times New Roman" pitchFamily="18" charset="0"/>
                <a:cs typeface="Times New Roman" pitchFamily="18" charset="0"/>
              </a:rPr>
              <a:t> </a:t>
            </a:r>
            <a:r>
              <a:rPr lang="en-US" sz="2400" dirty="0" smtClean="0">
                <a:latin typeface="Times New Roman" pitchFamily="18" charset="0"/>
                <a:cs typeface="Times New Roman" pitchFamily="18" charset="0"/>
              </a:rPr>
              <a:t>0) then</a:t>
            </a:r>
          </a:p>
          <a:p>
            <a:r>
              <a:rPr lang="en-US" sz="2400" dirty="0">
                <a:latin typeface="Times New Roman" pitchFamily="18" charset="0"/>
                <a:cs typeface="Times New Roman" pitchFamily="18" charset="0"/>
              </a:rPr>
              <a:t>b:= b +1;</a:t>
            </a:r>
            <a:endParaRPr lang="en-US" sz="2400" dirty="0" smtClean="0">
              <a:latin typeface="Times New Roman" pitchFamily="18" charset="0"/>
              <a:cs typeface="Times New Roman" pitchFamily="18" charset="0"/>
            </a:endParaRPr>
          </a:p>
          <a:p>
            <a:r>
              <a:rPr lang="en-US" sz="2400" dirty="0">
                <a:latin typeface="Times New Roman" pitchFamily="18" charset="0"/>
                <a:cs typeface="Times New Roman" pitchFamily="18" charset="0"/>
              </a:rPr>
              <a:t>e</a:t>
            </a:r>
            <a:r>
              <a:rPr lang="en-US" sz="2400" dirty="0" smtClean="0">
                <a:latin typeface="Times New Roman" pitchFamily="18" charset="0"/>
                <a:cs typeface="Times New Roman" pitchFamily="18" charset="0"/>
              </a:rPr>
              <a:t>nd;</a:t>
            </a:r>
          </a:p>
          <a:p>
            <a:r>
              <a:rPr lang="en-US" sz="2400" dirty="0" err="1">
                <a:latin typeface="Times New Roman" pitchFamily="18" charset="0"/>
                <a:cs typeface="Times New Roman" pitchFamily="18" charset="0"/>
              </a:rPr>
              <a:t>w</a:t>
            </a:r>
            <a:r>
              <a:rPr lang="en-US" sz="2400" dirty="0" err="1" smtClean="0">
                <a:latin typeface="Times New Roman" pitchFamily="18" charset="0"/>
                <a:cs typeface="Times New Roman" pitchFamily="18" charset="0"/>
              </a:rPr>
              <a:t>riteln</a:t>
            </a:r>
            <a:r>
              <a:rPr lang="en-US" sz="2400" dirty="0" smtClean="0">
                <a:latin typeface="Times New Roman" pitchFamily="18" charset="0"/>
                <a:cs typeface="Times New Roman" pitchFamily="18" charset="0"/>
              </a:rPr>
              <a:t> (b);</a:t>
            </a:r>
          </a:p>
          <a:p>
            <a:r>
              <a:rPr lang="en-US" sz="2400" dirty="0" smtClean="0">
                <a:latin typeface="Times New Roman" pitchFamily="18" charset="0"/>
                <a:cs typeface="Times New Roman" pitchFamily="18" charset="0"/>
              </a:rPr>
              <a:t>end.</a:t>
            </a:r>
            <a:endParaRPr lang="ru-RU" sz="2400" dirty="0">
              <a:latin typeface="Times New Roman" pitchFamily="18" charset="0"/>
              <a:cs typeface="Times New Roman" pitchFamily="18" charset="0"/>
            </a:endParaRPr>
          </a:p>
        </p:txBody>
      </p:sp>
      <p:sp>
        <p:nvSpPr>
          <p:cNvPr id="2" name="TextBox 1"/>
          <p:cNvSpPr txBox="1"/>
          <p:nvPr/>
        </p:nvSpPr>
        <p:spPr>
          <a:xfrm>
            <a:off x="179513" y="332656"/>
            <a:ext cx="3816424" cy="6370975"/>
          </a:xfrm>
          <a:prstGeom prst="rect">
            <a:avLst/>
          </a:prstGeom>
          <a:noFill/>
        </p:spPr>
        <p:txBody>
          <a:bodyPr wrap="square" rtlCol="0">
            <a:spAutoFit/>
          </a:bodyPr>
          <a:lstStyle/>
          <a:p>
            <a:pPr algn="ctr"/>
            <a:r>
              <a:rPr lang="ru-RU" sz="2400" dirty="0" smtClean="0">
                <a:latin typeface="Times New Roman" panose="02020603050405020304" pitchFamily="18" charset="0"/>
                <a:cs typeface="Times New Roman" panose="02020603050405020304" pitchFamily="18" charset="0"/>
              </a:rPr>
              <a:t>Вводим с клавиатуры количество чисел последовательности (</a:t>
            </a:r>
            <a:r>
              <a:rPr lang="en-US" sz="2400" dirty="0" smtClean="0">
                <a:latin typeface="Times New Roman" pitchFamily="18" charset="0"/>
                <a:cs typeface="Times New Roman" pitchFamily="18" charset="0"/>
              </a:rPr>
              <a:t>read </a:t>
            </a:r>
            <a:r>
              <a:rPr lang="en-US" sz="2400" dirty="0">
                <a:latin typeface="Times New Roman" pitchFamily="18" charset="0"/>
                <a:cs typeface="Times New Roman" pitchFamily="18" charset="0"/>
              </a:rPr>
              <a:t>(n</a:t>
            </a:r>
            <a:r>
              <a:rPr lang="en-US" sz="2400" dirty="0" smtClean="0">
                <a:latin typeface="Times New Roman" pitchFamily="18" charset="0"/>
                <a:cs typeface="Times New Roman" pitchFamily="18" charset="0"/>
              </a:rPr>
              <a:t>)</a:t>
            </a:r>
            <a:r>
              <a:rPr lang="ru-RU" sz="2400" dirty="0" smtClean="0">
                <a:latin typeface="Times New Roman" pitchFamily="18" charset="0"/>
                <a:cs typeface="Times New Roman" pitchFamily="18" charset="0"/>
              </a:rPr>
              <a:t>), заносим в переменную </a:t>
            </a:r>
            <a:r>
              <a:rPr lang="en-US" sz="2400" dirty="0" smtClean="0">
                <a:latin typeface="Times New Roman" pitchFamily="18" charset="0"/>
                <a:cs typeface="Times New Roman" pitchFamily="18" charset="0"/>
              </a:rPr>
              <a:t>b 0 (</a:t>
            </a:r>
            <a:r>
              <a:rPr lang="ru-RU" sz="2400" dirty="0" smtClean="0">
                <a:latin typeface="Times New Roman" pitchFamily="18" charset="0"/>
                <a:cs typeface="Times New Roman" pitchFamily="18" charset="0"/>
              </a:rPr>
              <a:t>счетчик). Затем </a:t>
            </a:r>
            <a:r>
              <a:rPr lang="en-US" sz="2400" dirty="0" smtClean="0">
                <a:latin typeface="Times New Roman" pitchFamily="18" charset="0"/>
                <a:cs typeface="Times New Roman" pitchFamily="18" charset="0"/>
              </a:rPr>
              <a:t>n</a:t>
            </a:r>
            <a:r>
              <a:rPr lang="ru-RU" sz="2400" dirty="0" smtClean="0">
                <a:latin typeface="Times New Roman" pitchFamily="18" charset="0"/>
                <a:cs typeface="Times New Roman" pitchFamily="18" charset="0"/>
              </a:rPr>
              <a:t> раз повторяем одни и те же действия (цикл): вводим число, проверяем, оканчивается ли это число на 2 (</a:t>
            </a:r>
            <a:r>
              <a:rPr lang="en-US" sz="2400" dirty="0">
                <a:latin typeface="Times New Roman" pitchFamily="18" charset="0"/>
                <a:cs typeface="Times New Roman" pitchFamily="18" charset="0"/>
              </a:rPr>
              <a:t>a mod </a:t>
            </a:r>
            <a:r>
              <a:rPr lang="ru-RU" sz="2400" dirty="0">
                <a:latin typeface="Times New Roman" pitchFamily="18" charset="0"/>
                <a:cs typeface="Times New Roman" pitchFamily="18" charset="0"/>
              </a:rPr>
              <a:t>10</a:t>
            </a:r>
            <a:r>
              <a:rPr lang="en-US" sz="2400" dirty="0">
                <a:latin typeface="Times New Roman" pitchFamily="18" charset="0"/>
                <a:cs typeface="Times New Roman" pitchFamily="18" charset="0"/>
              </a:rPr>
              <a:t> =2</a:t>
            </a:r>
            <a:r>
              <a:rPr lang="ru-RU" sz="2400" dirty="0" smtClean="0">
                <a:latin typeface="Times New Roman" pitchFamily="18" charset="0"/>
                <a:cs typeface="Times New Roman" pitchFamily="18" charset="0"/>
              </a:rPr>
              <a:t>) и, одновременно, кратно ли это число 6 (</a:t>
            </a:r>
            <a:r>
              <a:rPr lang="en-US" sz="2400" dirty="0">
                <a:latin typeface="Times New Roman" pitchFamily="18" charset="0"/>
                <a:cs typeface="Times New Roman" pitchFamily="18" charset="0"/>
              </a:rPr>
              <a:t>a mod 6 =</a:t>
            </a:r>
            <a:r>
              <a:rPr lang="en-US" sz="2400" dirty="0" smtClean="0">
                <a:latin typeface="Times New Roman" pitchFamily="18" charset="0"/>
                <a:cs typeface="Times New Roman" pitchFamily="18" charset="0"/>
              </a:rPr>
              <a:t>0</a:t>
            </a:r>
            <a:r>
              <a:rPr lang="ru-RU" sz="2400" dirty="0" smtClean="0">
                <a:latin typeface="Times New Roman" pitchFamily="18" charset="0"/>
                <a:cs typeface="Times New Roman" pitchFamily="18" charset="0"/>
              </a:rPr>
              <a:t>)</a:t>
            </a:r>
            <a:r>
              <a:rPr lang="en-US" sz="2400" dirty="0" smtClean="0">
                <a:latin typeface="Times New Roman" pitchFamily="18" charset="0"/>
                <a:cs typeface="Times New Roman" pitchFamily="18" charset="0"/>
              </a:rPr>
              <a:t>. </a:t>
            </a:r>
            <a:r>
              <a:rPr lang="ru-RU" sz="2400" dirty="0" smtClean="0">
                <a:latin typeface="Times New Roman" pitchFamily="18" charset="0"/>
                <a:cs typeface="Times New Roman" pitchFamily="18" charset="0"/>
              </a:rPr>
              <a:t>Если да, </a:t>
            </a:r>
            <a:r>
              <a:rPr lang="ru-RU" sz="2400" dirty="0">
                <a:latin typeface="Times New Roman" pitchFamily="18" charset="0"/>
                <a:cs typeface="Times New Roman" pitchFamily="18" charset="0"/>
              </a:rPr>
              <a:t>то увеличиваем счетчик на 1 (</a:t>
            </a:r>
            <a:r>
              <a:rPr lang="en-US" sz="2400" dirty="0">
                <a:latin typeface="Times New Roman" pitchFamily="18" charset="0"/>
                <a:cs typeface="Times New Roman" pitchFamily="18" charset="0"/>
              </a:rPr>
              <a:t>b:= b +1)</a:t>
            </a:r>
            <a:r>
              <a:rPr lang="ru-RU" sz="2400" dirty="0" smtClean="0">
                <a:latin typeface="Times New Roman" pitchFamily="18" charset="0"/>
                <a:cs typeface="Times New Roman" pitchFamily="18" charset="0"/>
              </a:rPr>
              <a:t>.</a:t>
            </a:r>
            <a:r>
              <a:rPr lang="en-US" sz="2400" dirty="0" smtClean="0">
                <a:latin typeface="Times New Roman" pitchFamily="18" charset="0"/>
                <a:cs typeface="Times New Roman" pitchFamily="18" charset="0"/>
              </a:rPr>
              <a:t> </a:t>
            </a:r>
            <a:r>
              <a:rPr lang="ru-RU" sz="2400" dirty="0" smtClean="0">
                <a:latin typeface="Times New Roman" pitchFamily="18" charset="0"/>
                <a:cs typeface="Times New Roman" pitchFamily="18" charset="0"/>
              </a:rPr>
              <a:t>Выводим результат. Обязательно тестируем программу.</a:t>
            </a:r>
            <a:endParaRPr lang="ru-RU" sz="2400" dirty="0">
              <a:latin typeface="Times New Roman" panose="02020603050405020304" pitchFamily="18" charset="0"/>
              <a:cs typeface="Times New Roman" panose="02020603050405020304" pitchFamily="18" charset="0"/>
            </a:endParaRPr>
          </a:p>
        </p:txBody>
      </p:sp>
      <p:sp>
        <p:nvSpPr>
          <p:cNvPr id="4" name="Прямоугольник 3"/>
          <p:cNvSpPr/>
          <p:nvPr/>
        </p:nvSpPr>
        <p:spPr>
          <a:xfrm>
            <a:off x="4355976" y="5471751"/>
            <a:ext cx="4015523" cy="830997"/>
          </a:xfrm>
          <a:prstGeom prst="rect">
            <a:avLst/>
          </a:prstGeom>
        </p:spPr>
        <p:txBody>
          <a:bodyPr wrap="none">
            <a:spAutoFit/>
          </a:bodyPr>
          <a:lstStyle/>
          <a:p>
            <a:pPr lvl="0" algn="just" eaLnBrk="0" fontAlgn="base" hangingPunct="0">
              <a:spcBef>
                <a:spcPct val="0"/>
              </a:spcBef>
              <a:spcAft>
                <a:spcPct val="0"/>
              </a:spcAft>
            </a:pPr>
            <a:r>
              <a:rPr lang="ru-RU" sz="2400" dirty="0" smtClean="0">
                <a:latin typeface="Times New Roman" panose="02020603050405020304" pitchFamily="18" charset="0"/>
                <a:cs typeface="Times New Roman" panose="02020603050405020304" pitchFamily="18" charset="0"/>
              </a:rPr>
              <a:t>Количество </a:t>
            </a:r>
            <a:r>
              <a:rPr lang="ru-RU" sz="2400" dirty="0">
                <a:latin typeface="Times New Roman" panose="02020603050405020304" pitchFamily="18" charset="0"/>
                <a:cs typeface="Times New Roman" panose="02020603050405020304" pitchFamily="18" charset="0"/>
              </a:rPr>
              <a:t>чисел, кратных </a:t>
            </a:r>
            <a:r>
              <a:rPr lang="ru-RU" sz="2400" dirty="0" smtClean="0">
                <a:latin typeface="Times New Roman" panose="02020603050405020304" pitchFamily="18" charset="0"/>
                <a:cs typeface="Times New Roman" panose="02020603050405020304" pitchFamily="18" charset="0"/>
              </a:rPr>
              <a:t>6</a:t>
            </a:r>
          </a:p>
          <a:p>
            <a:pPr lvl="0" algn="just" eaLnBrk="0" fontAlgn="base" hangingPunct="0">
              <a:spcBef>
                <a:spcPct val="0"/>
              </a:spcBef>
              <a:spcAft>
                <a:spcPct val="0"/>
              </a:spcAft>
            </a:pPr>
            <a:r>
              <a:rPr lang="ru-RU" sz="2400" dirty="0" smtClean="0">
                <a:latin typeface="Times New Roman" panose="02020603050405020304" pitchFamily="18" charset="0"/>
                <a:cs typeface="Times New Roman" panose="02020603050405020304" pitchFamily="18" charset="0"/>
              </a:rPr>
              <a:t>и </a:t>
            </a:r>
            <a:r>
              <a:rPr lang="ru-RU" sz="2400" dirty="0">
                <a:latin typeface="Times New Roman" pitchFamily="18" charset="0"/>
                <a:cs typeface="Times New Roman" pitchFamily="18" charset="0"/>
              </a:rPr>
              <a:t>оканчивающихся на 2.</a:t>
            </a:r>
          </a:p>
        </p:txBody>
      </p:sp>
    </p:spTree>
    <p:extLst>
      <p:ext uri="{BB962C8B-B14F-4D97-AF65-F5344CB8AC3E}">
        <p14:creationId xmlns:p14="http://schemas.microsoft.com/office/powerpoint/2010/main" val="13614809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Таблица 5"/>
          <p:cNvGraphicFramePr>
            <a:graphicFrameLocks noGrp="1"/>
          </p:cNvGraphicFramePr>
          <p:nvPr>
            <p:extLst>
              <p:ext uri="{D42A27DB-BD31-4B8C-83A1-F6EECF244321}">
                <p14:modId xmlns:p14="http://schemas.microsoft.com/office/powerpoint/2010/main" val="1115790950"/>
              </p:ext>
            </p:extLst>
          </p:nvPr>
        </p:nvGraphicFramePr>
        <p:xfrm>
          <a:off x="5076056" y="2852936"/>
          <a:ext cx="3312368" cy="3534400"/>
        </p:xfrm>
        <a:graphic>
          <a:graphicData uri="http://schemas.openxmlformats.org/drawingml/2006/table">
            <a:tbl>
              <a:tblPr firstRow="1" bandRow="1">
                <a:tableStyleId>{5C22544A-7EE6-4342-B048-85BDC9FD1C3A}</a:tableStyleId>
              </a:tblPr>
              <a:tblGrid>
                <a:gridCol w="1656184"/>
                <a:gridCol w="1656184"/>
              </a:tblGrid>
              <a:tr h="720080">
                <a:tc>
                  <a:txBody>
                    <a:bodyPr/>
                    <a:lstStyle/>
                    <a:p>
                      <a:pPr algn="ctr">
                        <a:lnSpc>
                          <a:spcPts val="1650"/>
                        </a:lnSpc>
                        <a:spcBef>
                          <a:spcPts val="150"/>
                        </a:spcBef>
                        <a:spcAft>
                          <a:spcPts val="300"/>
                        </a:spcAft>
                      </a:pPr>
                      <a:endParaRPr lang="ru-RU" sz="2400" dirty="0" smtClean="0">
                        <a:effectLst/>
                        <a:latin typeface="Times New Roman" pitchFamily="18" charset="0"/>
                        <a:cs typeface="Times New Roman" pitchFamily="18" charset="0"/>
                      </a:endParaRPr>
                    </a:p>
                    <a:p>
                      <a:pPr algn="ctr">
                        <a:lnSpc>
                          <a:spcPts val="1650"/>
                        </a:lnSpc>
                        <a:spcBef>
                          <a:spcPts val="150"/>
                        </a:spcBef>
                        <a:spcAft>
                          <a:spcPts val="300"/>
                        </a:spcAft>
                      </a:pPr>
                      <a:r>
                        <a:rPr lang="ru-RU" sz="2400" dirty="0" smtClean="0">
                          <a:effectLst/>
                          <a:latin typeface="Times New Roman" pitchFamily="18" charset="0"/>
                          <a:cs typeface="Times New Roman" pitchFamily="18" charset="0"/>
                        </a:rPr>
                        <a:t>Входные </a:t>
                      </a:r>
                      <a:r>
                        <a:rPr lang="ru-RU" sz="2400" dirty="0">
                          <a:effectLst/>
                          <a:latin typeface="Times New Roman" pitchFamily="18" charset="0"/>
                          <a:cs typeface="Times New Roman" pitchFamily="18" charset="0"/>
                        </a:rPr>
                        <a:t>данные</a:t>
                      </a:r>
                      <a:endParaRPr lang="ru-RU" sz="2400" dirty="0">
                        <a:effectLst/>
                        <a:latin typeface="Times New Roman" pitchFamily="18" charset="0"/>
                        <a:ea typeface="Calibri"/>
                        <a:cs typeface="Times New Roman" pitchFamily="18" charset="0"/>
                      </a:endParaRPr>
                    </a:p>
                  </a:txBody>
                  <a:tcPr marL="0" marR="0" marT="0" marB="0"/>
                </a:tc>
                <a:tc>
                  <a:txBody>
                    <a:bodyPr/>
                    <a:lstStyle/>
                    <a:p>
                      <a:pPr algn="ctr">
                        <a:lnSpc>
                          <a:spcPts val="1650"/>
                        </a:lnSpc>
                        <a:spcBef>
                          <a:spcPts val="150"/>
                        </a:spcBef>
                        <a:spcAft>
                          <a:spcPts val="300"/>
                        </a:spcAft>
                      </a:pPr>
                      <a:endParaRPr lang="ru-RU" sz="2400" dirty="0" smtClean="0">
                        <a:effectLst/>
                        <a:latin typeface="Times New Roman" pitchFamily="18" charset="0"/>
                        <a:cs typeface="Times New Roman" pitchFamily="18" charset="0"/>
                      </a:endParaRPr>
                    </a:p>
                    <a:p>
                      <a:pPr algn="ctr">
                        <a:lnSpc>
                          <a:spcPts val="1650"/>
                        </a:lnSpc>
                        <a:spcBef>
                          <a:spcPts val="150"/>
                        </a:spcBef>
                        <a:spcAft>
                          <a:spcPts val="300"/>
                        </a:spcAft>
                      </a:pPr>
                      <a:r>
                        <a:rPr lang="ru-RU" sz="2400" dirty="0" smtClean="0">
                          <a:effectLst/>
                          <a:latin typeface="Times New Roman" pitchFamily="18" charset="0"/>
                          <a:cs typeface="Times New Roman" pitchFamily="18" charset="0"/>
                        </a:rPr>
                        <a:t>Выходные </a:t>
                      </a:r>
                      <a:r>
                        <a:rPr lang="ru-RU" sz="2400" dirty="0">
                          <a:effectLst/>
                          <a:latin typeface="Times New Roman" pitchFamily="18" charset="0"/>
                          <a:cs typeface="Times New Roman" pitchFamily="18" charset="0"/>
                        </a:rPr>
                        <a:t>данные</a:t>
                      </a:r>
                      <a:endParaRPr lang="ru-RU" sz="2400" dirty="0">
                        <a:effectLst/>
                        <a:latin typeface="Times New Roman" pitchFamily="18" charset="0"/>
                        <a:ea typeface="Calibri"/>
                        <a:cs typeface="Times New Roman" pitchFamily="18" charset="0"/>
                      </a:endParaRPr>
                    </a:p>
                  </a:txBody>
                  <a:tcPr marL="0" marR="0" marT="0" marB="0"/>
                </a:tc>
              </a:tr>
              <a:tr h="675640">
                <a:tc>
                  <a:txBody>
                    <a:bodyPr/>
                    <a:lstStyle/>
                    <a:p>
                      <a:pPr algn="ctr">
                        <a:lnSpc>
                          <a:spcPts val="1650"/>
                        </a:lnSpc>
                        <a:spcBef>
                          <a:spcPts val="150"/>
                        </a:spcBef>
                        <a:spcAft>
                          <a:spcPts val="300"/>
                        </a:spcAft>
                      </a:pPr>
                      <a:endParaRPr lang="ru-RU" sz="2400" dirty="0" smtClean="0">
                        <a:effectLst/>
                        <a:latin typeface="Times New Roman" pitchFamily="18" charset="0"/>
                        <a:cs typeface="Times New Roman" pitchFamily="18" charset="0"/>
                      </a:endParaRPr>
                    </a:p>
                    <a:p>
                      <a:pPr algn="ctr"/>
                      <a:r>
                        <a:rPr lang="ru-RU" sz="2400" kern="1200" dirty="0" smtClean="0">
                          <a:solidFill>
                            <a:schemeClr val="dk1"/>
                          </a:solidFill>
                          <a:effectLst/>
                          <a:latin typeface="+mn-lt"/>
                          <a:ea typeface="+mn-ea"/>
                          <a:cs typeface="+mn-cs"/>
                        </a:rPr>
                        <a:t>10</a:t>
                      </a:r>
                    </a:p>
                    <a:p>
                      <a:pPr algn="ctr"/>
                      <a:r>
                        <a:rPr lang="ru-RU" sz="2400" kern="1200" dirty="0" smtClean="0">
                          <a:solidFill>
                            <a:schemeClr val="dk1"/>
                          </a:solidFill>
                          <a:effectLst/>
                          <a:latin typeface="+mn-lt"/>
                          <a:ea typeface="+mn-ea"/>
                          <a:cs typeface="+mn-cs"/>
                        </a:rPr>
                        <a:t>120</a:t>
                      </a:r>
                    </a:p>
                    <a:p>
                      <a:pPr algn="ctr"/>
                      <a:r>
                        <a:rPr lang="ru-RU" sz="2400" kern="1200" dirty="0" smtClean="0">
                          <a:solidFill>
                            <a:schemeClr val="dk1"/>
                          </a:solidFill>
                          <a:effectLst/>
                          <a:latin typeface="+mn-lt"/>
                          <a:ea typeface="+mn-ea"/>
                          <a:cs typeface="+mn-cs"/>
                        </a:rPr>
                        <a:t>125</a:t>
                      </a:r>
                    </a:p>
                    <a:p>
                      <a:pPr algn="ctr"/>
                      <a:r>
                        <a:rPr lang="ru-RU" sz="2400" kern="1200" dirty="0" smtClean="0">
                          <a:solidFill>
                            <a:schemeClr val="dk1"/>
                          </a:solidFill>
                          <a:effectLst/>
                          <a:latin typeface="+mn-lt"/>
                          <a:ea typeface="+mn-ea"/>
                          <a:cs typeface="+mn-cs"/>
                        </a:rPr>
                        <a:t>0</a:t>
                      </a:r>
                      <a:endParaRPr lang="ru-RU" sz="2400" dirty="0">
                        <a:effectLst/>
                        <a:latin typeface="Times New Roman" pitchFamily="18" charset="0"/>
                        <a:ea typeface="Calibri"/>
                        <a:cs typeface="Times New Roman" pitchFamily="18" charset="0"/>
                      </a:endParaRPr>
                    </a:p>
                  </a:txBody>
                  <a:tcPr marL="0" marR="0" marT="0" marB="0"/>
                </a:tc>
                <a:tc>
                  <a:txBody>
                    <a:bodyPr/>
                    <a:lstStyle/>
                    <a:p>
                      <a:pPr algn="ctr">
                        <a:lnSpc>
                          <a:spcPts val="1650"/>
                        </a:lnSpc>
                        <a:spcBef>
                          <a:spcPts val="150"/>
                        </a:spcBef>
                        <a:spcAft>
                          <a:spcPts val="300"/>
                        </a:spcAft>
                      </a:pPr>
                      <a:endParaRPr lang="ru-RU" sz="2400" dirty="0" smtClean="0">
                        <a:effectLst/>
                        <a:latin typeface="Times New Roman" pitchFamily="18" charset="0"/>
                        <a:cs typeface="Times New Roman" pitchFamily="18" charset="0"/>
                      </a:endParaRPr>
                    </a:p>
                    <a:p>
                      <a:pPr algn="ctr">
                        <a:lnSpc>
                          <a:spcPts val="1650"/>
                        </a:lnSpc>
                        <a:spcBef>
                          <a:spcPts val="150"/>
                        </a:spcBef>
                        <a:spcAft>
                          <a:spcPts val="300"/>
                        </a:spcAft>
                      </a:pPr>
                      <a:endParaRPr lang="ru-RU" sz="2400" kern="1200" dirty="0" smtClean="0">
                        <a:solidFill>
                          <a:schemeClr val="dk1"/>
                        </a:solidFill>
                        <a:effectLst/>
                        <a:latin typeface="+mn-lt"/>
                        <a:ea typeface="+mn-ea"/>
                        <a:cs typeface="+mn-cs"/>
                      </a:endParaRPr>
                    </a:p>
                    <a:p>
                      <a:pPr algn="ctr">
                        <a:lnSpc>
                          <a:spcPts val="1650"/>
                        </a:lnSpc>
                        <a:spcBef>
                          <a:spcPts val="150"/>
                        </a:spcBef>
                        <a:spcAft>
                          <a:spcPts val="300"/>
                        </a:spcAft>
                      </a:pPr>
                      <a:r>
                        <a:rPr lang="ru-RU" sz="2400" kern="1200" dirty="0" smtClean="0">
                          <a:solidFill>
                            <a:schemeClr val="dk1"/>
                          </a:solidFill>
                          <a:effectLst/>
                          <a:latin typeface="+mn-lt"/>
                          <a:ea typeface="+mn-ea"/>
                          <a:cs typeface="+mn-cs"/>
                        </a:rPr>
                        <a:t>122.5</a:t>
                      </a:r>
                      <a:endParaRPr lang="ru-RU" sz="2400" dirty="0">
                        <a:effectLst/>
                        <a:latin typeface="Times New Roman" pitchFamily="18" charset="0"/>
                        <a:ea typeface="Calibri"/>
                        <a:cs typeface="Times New Roman" pitchFamily="18" charset="0"/>
                      </a:endParaRPr>
                    </a:p>
                  </a:txBody>
                  <a:tcPr marL="0" marR="0" marT="0" marB="0"/>
                </a:tc>
              </a:tr>
              <a:tr h="675640">
                <a:tc>
                  <a:txBody>
                    <a:bodyPr/>
                    <a:lstStyle/>
                    <a:p>
                      <a:pPr algn="ctr"/>
                      <a:r>
                        <a:rPr lang="ru-RU" sz="2400" kern="1200" dirty="0" smtClean="0">
                          <a:solidFill>
                            <a:schemeClr val="dk1"/>
                          </a:solidFill>
                          <a:effectLst/>
                          <a:latin typeface="+mn-lt"/>
                          <a:ea typeface="+mn-ea"/>
                          <a:cs typeface="+mn-cs"/>
                        </a:rPr>
                        <a:t>11</a:t>
                      </a:r>
                    </a:p>
                    <a:p>
                      <a:pPr algn="ctr"/>
                      <a:r>
                        <a:rPr lang="ru-RU" sz="2400" kern="1200" dirty="0" smtClean="0">
                          <a:solidFill>
                            <a:schemeClr val="dk1"/>
                          </a:solidFill>
                          <a:effectLst/>
                          <a:latin typeface="+mn-lt"/>
                          <a:ea typeface="+mn-ea"/>
                          <a:cs typeface="+mn-cs"/>
                        </a:rPr>
                        <a:t>1</a:t>
                      </a:r>
                    </a:p>
                    <a:p>
                      <a:pPr algn="ctr"/>
                      <a:r>
                        <a:rPr lang="ru-RU" sz="2400" kern="1200" dirty="0" smtClean="0">
                          <a:solidFill>
                            <a:schemeClr val="dk1"/>
                          </a:solidFill>
                          <a:effectLst/>
                          <a:latin typeface="+mn-lt"/>
                          <a:ea typeface="+mn-ea"/>
                          <a:cs typeface="+mn-cs"/>
                        </a:rPr>
                        <a:t>0</a:t>
                      </a:r>
                      <a:endParaRPr lang="ru-RU" sz="2400" dirty="0">
                        <a:effectLst/>
                        <a:latin typeface="Times New Roman" pitchFamily="18" charset="0"/>
                        <a:ea typeface="Calibri"/>
                        <a:cs typeface="Times New Roman" pitchFamily="18" charset="0"/>
                      </a:endParaRPr>
                    </a:p>
                  </a:txBody>
                  <a:tcPr marL="0" marR="0" marT="0" marB="0"/>
                </a:tc>
                <a:tc>
                  <a:txBody>
                    <a:bodyPr/>
                    <a:lstStyle/>
                    <a:p>
                      <a:pPr algn="ctr">
                        <a:lnSpc>
                          <a:spcPts val="1650"/>
                        </a:lnSpc>
                        <a:spcBef>
                          <a:spcPts val="150"/>
                        </a:spcBef>
                        <a:spcAft>
                          <a:spcPts val="300"/>
                        </a:spcAft>
                      </a:pPr>
                      <a:endParaRPr lang="ru-RU" sz="2400" kern="1200" dirty="0" smtClean="0">
                        <a:solidFill>
                          <a:schemeClr val="dk1"/>
                        </a:solidFill>
                        <a:effectLst/>
                        <a:latin typeface="+mn-lt"/>
                        <a:ea typeface="+mn-ea"/>
                        <a:cs typeface="+mn-cs"/>
                      </a:endParaRPr>
                    </a:p>
                    <a:p>
                      <a:pPr algn="ctr">
                        <a:lnSpc>
                          <a:spcPts val="1650"/>
                        </a:lnSpc>
                        <a:spcBef>
                          <a:spcPts val="150"/>
                        </a:spcBef>
                        <a:spcAft>
                          <a:spcPts val="300"/>
                        </a:spcAft>
                      </a:pPr>
                      <a:r>
                        <a:rPr lang="ru-RU" sz="2400" kern="1200" dirty="0" smtClean="0">
                          <a:solidFill>
                            <a:schemeClr val="dk1"/>
                          </a:solidFill>
                          <a:effectLst/>
                          <a:latin typeface="+mn-lt"/>
                          <a:ea typeface="+mn-ea"/>
                          <a:cs typeface="+mn-cs"/>
                        </a:rPr>
                        <a:t>NO</a:t>
                      </a:r>
                      <a:endParaRPr lang="ru-RU" sz="2400" dirty="0">
                        <a:effectLst/>
                        <a:latin typeface="Times New Roman" pitchFamily="18" charset="0"/>
                        <a:ea typeface="Calibri"/>
                        <a:cs typeface="Times New Roman" pitchFamily="18" charset="0"/>
                      </a:endParaRPr>
                    </a:p>
                  </a:txBody>
                  <a:tcPr marL="0" marR="0" marT="0" marB="0"/>
                </a:tc>
              </a:tr>
            </a:tbl>
          </a:graphicData>
        </a:graphic>
      </p:graphicFrame>
      <p:sp>
        <p:nvSpPr>
          <p:cNvPr id="10" name="Rectangle 11"/>
          <p:cNvSpPr>
            <a:spLocks noChangeArrowheads="1"/>
          </p:cNvSpPr>
          <p:nvPr/>
        </p:nvSpPr>
        <p:spPr bwMode="auto">
          <a:xfrm>
            <a:off x="251521" y="219998"/>
            <a:ext cx="8568951" cy="29546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ru-RU" altLang="ru-RU" sz="2400" b="0" i="0" u="none" strike="noStrike" cap="none" normalizeH="0" baseline="0" dirty="0"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Напишите программу, которая в последовательности натуральных чисел находит среднее арифметическое трёхзначных чисел или сообщает, что таких чисел нет (выводит NO). Программа получает на вход натуральные числа, количество введённых чисел неизвестно, последовательность чисел заканчивается числом 0 (0 </a:t>
            </a:r>
            <a:r>
              <a:rPr lang="ru-RU" altLang="ru-RU" sz="2400" dirty="0">
                <a:latin typeface="Times New Roman" panose="02020603050405020304" pitchFamily="18" charset="0"/>
                <a:ea typeface="Times New Roman" panose="02020603050405020304" pitchFamily="18" charset="0"/>
                <a:cs typeface="Times New Roman" panose="02020603050405020304" pitchFamily="18" charset="0"/>
              </a:rPr>
              <a:t> признак окончания ввода, не входит в последовательность).</a:t>
            </a:r>
            <a:endParaRPr lang="ru-RU" altLang="ru-RU" sz="2400" dirty="0">
              <a:latin typeface="Times New Roman" panose="02020603050405020304" pitchFamily="18" charset="0"/>
              <a:cs typeface="Times New Roman" panose="02020603050405020304"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endParaRPr kumimoji="0" lang="ru-RU" altLang="ru-RU" sz="1800" b="0" i="0" u="none" strike="noStrike" cap="none" normalizeH="0" baseline="0" dirty="0" smtClean="0">
              <a:ln>
                <a:noFill/>
              </a:ln>
              <a:solidFill>
                <a:schemeClr val="tx1"/>
              </a:solidFill>
              <a:effectLst/>
              <a:latin typeface="Arial" panose="020B0604020202020204" pitchFamily="34" charset="0"/>
            </a:endParaRPr>
          </a:p>
        </p:txBody>
      </p:sp>
      <p:sp>
        <p:nvSpPr>
          <p:cNvPr id="13" name="TextBox 12"/>
          <p:cNvSpPr txBox="1"/>
          <p:nvPr/>
        </p:nvSpPr>
        <p:spPr>
          <a:xfrm>
            <a:off x="251521" y="3147821"/>
            <a:ext cx="4590256" cy="3046988"/>
          </a:xfrm>
          <a:prstGeom prst="rect">
            <a:avLst/>
          </a:prstGeom>
          <a:noFill/>
        </p:spPr>
        <p:txBody>
          <a:bodyPr wrap="square" rtlCol="0">
            <a:spAutoFit/>
          </a:bodyPr>
          <a:lstStyle/>
          <a:p>
            <a:pPr lvl="0" algn="just" eaLnBrk="0" fontAlgn="base" hangingPunct="0">
              <a:spcBef>
                <a:spcPct val="0"/>
              </a:spcBef>
              <a:spcAft>
                <a:spcPct val="0"/>
              </a:spcAft>
            </a:pPr>
            <a:r>
              <a:rPr lang="ru-RU" altLang="ru-RU" sz="2400" dirty="0">
                <a:latin typeface="Times New Roman" panose="02020603050405020304" pitchFamily="18" charset="0"/>
                <a:ea typeface="Times New Roman" panose="02020603050405020304" pitchFamily="18" charset="0"/>
                <a:cs typeface="Times New Roman" panose="02020603050405020304" pitchFamily="18" charset="0"/>
              </a:rPr>
              <a:t>Количество чисел не превышает 100. Введённые числа не превышают 300. </a:t>
            </a:r>
            <a:endParaRPr lang="ru-RU" altLang="ru-RU" sz="2400" dirty="0">
              <a:latin typeface="Times New Roman" panose="02020603050405020304" pitchFamily="18" charset="0"/>
              <a:cs typeface="Times New Roman" panose="02020603050405020304" pitchFamily="18" charset="0"/>
            </a:endParaRPr>
          </a:p>
          <a:p>
            <a:pPr lvl="0" algn="just" eaLnBrk="0" fontAlgn="base" hangingPunct="0">
              <a:spcBef>
                <a:spcPct val="0"/>
              </a:spcBef>
              <a:spcAft>
                <a:spcPct val="0"/>
              </a:spcAft>
            </a:pPr>
            <a:r>
              <a:rPr lang="ru-RU" altLang="ru-RU" sz="2400" dirty="0">
                <a:latin typeface="Times New Roman" panose="02020603050405020304" pitchFamily="18" charset="0"/>
                <a:ea typeface="Times New Roman" panose="02020603050405020304" pitchFamily="18" charset="0"/>
                <a:cs typeface="Times New Roman" panose="02020603050405020304" pitchFamily="18" charset="0"/>
              </a:rPr>
              <a:t>Программа должна вывести среднее арифметическое трёхзначных чисел или вывести «NO», если таких чисел нет.</a:t>
            </a:r>
            <a:endParaRPr lang="ru-RU" altLang="ru-RU" sz="2400" dirty="0">
              <a:latin typeface="Times New Roman" panose="02020603050405020304" pitchFamily="18" charset="0"/>
              <a:cs typeface="Times New Roman" panose="02020603050405020304" pitchFamily="18" charset="0"/>
            </a:endParaRPr>
          </a:p>
          <a:p>
            <a:endParaRPr lang="ru-RU" sz="2400" dirty="0"/>
          </a:p>
        </p:txBody>
      </p:sp>
    </p:spTree>
    <p:extLst>
      <p:ext uri="{BB962C8B-B14F-4D97-AF65-F5344CB8AC3E}">
        <p14:creationId xmlns:p14="http://schemas.microsoft.com/office/powerpoint/2010/main" val="366640977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5076056" y="312357"/>
            <a:ext cx="3744416" cy="6370975"/>
          </a:xfrm>
          <a:prstGeom prst="rect">
            <a:avLst/>
          </a:prstGeom>
          <a:noFill/>
        </p:spPr>
        <p:txBody>
          <a:bodyPr wrap="square" rtlCol="0">
            <a:spAutoFit/>
          </a:bodyPr>
          <a:lstStyle/>
          <a:p>
            <a:r>
              <a:rPr lang="en-US" sz="2400" dirty="0">
                <a:latin typeface="Times New Roman" panose="02020603050405020304" pitchFamily="18" charset="0"/>
                <a:cs typeface="Times New Roman" panose="02020603050405020304" pitchFamily="18" charset="0"/>
              </a:rPr>
              <a:t>program pr5;</a:t>
            </a:r>
          </a:p>
          <a:p>
            <a:r>
              <a:rPr lang="en-US" sz="2400" dirty="0" err="1">
                <a:latin typeface="Times New Roman" panose="02020603050405020304" pitchFamily="18" charset="0"/>
                <a:cs typeface="Times New Roman" panose="02020603050405020304" pitchFamily="18" charset="0"/>
              </a:rPr>
              <a:t>var</a:t>
            </a:r>
            <a:r>
              <a:rPr lang="en-US" sz="2400" dirty="0">
                <a:latin typeface="Times New Roman" panose="02020603050405020304" pitchFamily="18" charset="0"/>
                <a:cs typeface="Times New Roman" panose="02020603050405020304" pitchFamily="18" charset="0"/>
              </a:rPr>
              <a:t> </a:t>
            </a:r>
            <a:r>
              <a:rPr lang="en-US" sz="2400" dirty="0" smtClean="0">
                <a:latin typeface="Times New Roman" panose="02020603050405020304" pitchFamily="18" charset="0"/>
                <a:cs typeface="Times New Roman" panose="02020603050405020304" pitchFamily="18" charset="0"/>
              </a:rPr>
              <a:t>a,</a:t>
            </a:r>
            <a:r>
              <a:rPr lang="ru-RU" sz="2400" dirty="0" smtClean="0">
                <a:latin typeface="Times New Roman" panose="02020603050405020304" pitchFamily="18" charset="0"/>
                <a:cs typeface="Times New Roman" panose="02020603050405020304" pitchFamily="18" charset="0"/>
              </a:rPr>
              <a:t> </a:t>
            </a:r>
            <a:r>
              <a:rPr lang="en-US" sz="2400" dirty="0" smtClean="0">
                <a:latin typeface="Times New Roman" panose="02020603050405020304" pitchFamily="18" charset="0"/>
                <a:cs typeface="Times New Roman" panose="02020603050405020304" pitchFamily="18" charset="0"/>
              </a:rPr>
              <a:t>b,</a:t>
            </a:r>
            <a:r>
              <a:rPr lang="ru-RU" sz="2400" dirty="0" smtClean="0">
                <a:latin typeface="Times New Roman" panose="02020603050405020304" pitchFamily="18" charset="0"/>
                <a:cs typeface="Times New Roman" panose="02020603050405020304" pitchFamily="18" charset="0"/>
              </a:rPr>
              <a:t> </a:t>
            </a:r>
            <a:r>
              <a:rPr lang="en-US" sz="2400" dirty="0" smtClean="0">
                <a:latin typeface="Times New Roman" panose="02020603050405020304" pitchFamily="18" charset="0"/>
                <a:cs typeface="Times New Roman" panose="02020603050405020304" pitchFamily="18" charset="0"/>
              </a:rPr>
              <a:t>k</a:t>
            </a:r>
            <a:r>
              <a:rPr lang="en-US" sz="2400" dirty="0">
                <a:latin typeface="Times New Roman" panose="02020603050405020304" pitchFamily="18" charset="0"/>
                <a:cs typeface="Times New Roman" panose="02020603050405020304" pitchFamily="18" charset="0"/>
              </a:rPr>
              <a:t>: integer;</a:t>
            </a:r>
          </a:p>
          <a:p>
            <a:r>
              <a:rPr lang="en-US" sz="2400" dirty="0">
                <a:latin typeface="Times New Roman" panose="02020603050405020304" pitchFamily="18" charset="0"/>
                <a:cs typeface="Times New Roman" panose="02020603050405020304" pitchFamily="18" charset="0"/>
              </a:rPr>
              <a:t>m</a:t>
            </a:r>
            <a:r>
              <a:rPr lang="en-US" sz="2400" dirty="0" smtClean="0">
                <a:latin typeface="Times New Roman" panose="02020603050405020304" pitchFamily="18" charset="0"/>
                <a:cs typeface="Times New Roman" panose="02020603050405020304" pitchFamily="18" charset="0"/>
              </a:rPr>
              <a:t>:</a:t>
            </a:r>
            <a:r>
              <a:rPr lang="ru-RU" sz="2400" dirty="0" smtClean="0">
                <a:latin typeface="Times New Roman" panose="02020603050405020304" pitchFamily="18" charset="0"/>
                <a:cs typeface="Times New Roman" panose="02020603050405020304" pitchFamily="18" charset="0"/>
              </a:rPr>
              <a:t> </a:t>
            </a:r>
            <a:r>
              <a:rPr lang="en-US" sz="2400" dirty="0" smtClean="0">
                <a:latin typeface="Times New Roman" panose="02020603050405020304" pitchFamily="18" charset="0"/>
                <a:cs typeface="Times New Roman" panose="02020603050405020304" pitchFamily="18" charset="0"/>
              </a:rPr>
              <a:t>real</a:t>
            </a:r>
            <a:r>
              <a:rPr lang="en-US" sz="2400" dirty="0">
                <a:latin typeface="Times New Roman" panose="02020603050405020304" pitchFamily="18" charset="0"/>
                <a:cs typeface="Times New Roman" panose="02020603050405020304" pitchFamily="18" charset="0"/>
              </a:rPr>
              <a:t>;</a:t>
            </a:r>
          </a:p>
          <a:p>
            <a:r>
              <a:rPr lang="en-US" sz="2400" dirty="0">
                <a:latin typeface="Times New Roman" panose="02020603050405020304" pitchFamily="18" charset="0"/>
                <a:cs typeface="Times New Roman" panose="02020603050405020304" pitchFamily="18" charset="0"/>
              </a:rPr>
              <a:t>b</a:t>
            </a:r>
            <a:r>
              <a:rPr lang="en-US" sz="2400" dirty="0" smtClean="0">
                <a:latin typeface="Times New Roman" panose="02020603050405020304" pitchFamily="18" charset="0"/>
                <a:cs typeface="Times New Roman" panose="02020603050405020304" pitchFamily="18" charset="0"/>
              </a:rPr>
              <a:t>egin</a:t>
            </a:r>
          </a:p>
          <a:p>
            <a:r>
              <a:rPr lang="en-US" sz="2400" dirty="0">
                <a:latin typeface="Times New Roman" panose="02020603050405020304" pitchFamily="18" charset="0"/>
                <a:cs typeface="Times New Roman" panose="02020603050405020304" pitchFamily="18" charset="0"/>
              </a:rPr>
              <a:t>b:=0</a:t>
            </a:r>
            <a:r>
              <a:rPr lang="en-US" sz="2400" dirty="0" smtClean="0">
                <a:latin typeface="Times New Roman" panose="02020603050405020304" pitchFamily="18" charset="0"/>
                <a:cs typeface="Times New Roman" panose="02020603050405020304" pitchFamily="18" charset="0"/>
              </a:rPr>
              <a:t>;</a:t>
            </a:r>
            <a:r>
              <a:rPr lang="ru-RU" sz="2400" dirty="0" smtClean="0">
                <a:latin typeface="Times New Roman" panose="02020603050405020304" pitchFamily="18" charset="0"/>
                <a:cs typeface="Times New Roman" panose="02020603050405020304" pitchFamily="18" charset="0"/>
              </a:rPr>
              <a:t> </a:t>
            </a:r>
            <a:r>
              <a:rPr lang="en-US" sz="2400" dirty="0" smtClean="0">
                <a:latin typeface="Times New Roman" panose="02020603050405020304" pitchFamily="18" charset="0"/>
                <a:cs typeface="Times New Roman" panose="02020603050405020304" pitchFamily="18" charset="0"/>
              </a:rPr>
              <a:t>k:=0;</a:t>
            </a:r>
            <a:endParaRPr lang="en-US" sz="2400" dirty="0">
              <a:latin typeface="Times New Roman" panose="02020603050405020304" pitchFamily="18" charset="0"/>
              <a:cs typeface="Times New Roman" panose="02020603050405020304" pitchFamily="18" charset="0"/>
            </a:endParaRPr>
          </a:p>
          <a:p>
            <a:r>
              <a:rPr lang="en-US" sz="2400" dirty="0">
                <a:latin typeface="Times New Roman" panose="02020603050405020304" pitchFamily="18" charset="0"/>
                <a:cs typeface="Times New Roman" panose="02020603050405020304" pitchFamily="18" charset="0"/>
              </a:rPr>
              <a:t>repeat</a:t>
            </a:r>
          </a:p>
          <a:p>
            <a:r>
              <a:rPr lang="en-US" sz="2400" dirty="0" smtClean="0">
                <a:latin typeface="Times New Roman" panose="02020603050405020304" pitchFamily="18" charset="0"/>
                <a:cs typeface="Times New Roman" panose="02020603050405020304" pitchFamily="18" charset="0"/>
              </a:rPr>
              <a:t>read </a:t>
            </a:r>
            <a:r>
              <a:rPr lang="en-US" sz="2400" dirty="0">
                <a:latin typeface="Times New Roman" panose="02020603050405020304" pitchFamily="18" charset="0"/>
                <a:cs typeface="Times New Roman" panose="02020603050405020304" pitchFamily="18" charset="0"/>
              </a:rPr>
              <a:t>(a);</a:t>
            </a:r>
          </a:p>
          <a:p>
            <a:r>
              <a:rPr lang="en-US" sz="2400" dirty="0" smtClean="0">
                <a:latin typeface="Times New Roman" panose="02020603050405020304" pitchFamily="18" charset="0"/>
                <a:cs typeface="Times New Roman" panose="02020603050405020304" pitchFamily="18" charset="0"/>
              </a:rPr>
              <a:t>If (a&gt;99) and (a&lt;1000) then </a:t>
            </a:r>
            <a:r>
              <a:rPr lang="en-US" sz="2400" dirty="0">
                <a:latin typeface="Times New Roman" panose="02020603050405020304" pitchFamily="18" charset="0"/>
                <a:cs typeface="Times New Roman" panose="02020603050405020304" pitchFamily="18" charset="0"/>
              </a:rPr>
              <a:t>begin</a:t>
            </a:r>
          </a:p>
          <a:p>
            <a:r>
              <a:rPr lang="pt-BR" sz="2400" dirty="0">
                <a:latin typeface="Times New Roman" panose="02020603050405020304" pitchFamily="18" charset="0"/>
                <a:cs typeface="Times New Roman" panose="02020603050405020304" pitchFamily="18" charset="0"/>
              </a:rPr>
              <a:t>b</a:t>
            </a:r>
            <a:r>
              <a:rPr lang="pt-BR" sz="2400" dirty="0" smtClean="0">
                <a:latin typeface="Times New Roman" panose="02020603050405020304" pitchFamily="18" charset="0"/>
                <a:cs typeface="Times New Roman" panose="02020603050405020304" pitchFamily="18" charset="0"/>
              </a:rPr>
              <a:t>:=b+a;</a:t>
            </a:r>
          </a:p>
          <a:p>
            <a:r>
              <a:rPr lang="pt-BR" sz="2400" dirty="0" smtClean="0">
                <a:latin typeface="Times New Roman" panose="02020603050405020304" pitchFamily="18" charset="0"/>
                <a:cs typeface="Times New Roman" panose="02020603050405020304" pitchFamily="18" charset="0"/>
              </a:rPr>
              <a:t>k</a:t>
            </a:r>
            <a:r>
              <a:rPr lang="pt-BR" sz="2400" dirty="0">
                <a:latin typeface="Times New Roman" panose="02020603050405020304" pitchFamily="18" charset="0"/>
                <a:cs typeface="Times New Roman" panose="02020603050405020304" pitchFamily="18" charset="0"/>
              </a:rPr>
              <a:t>:=k+1; end</a:t>
            </a:r>
          </a:p>
          <a:p>
            <a:r>
              <a:rPr lang="en-US" sz="2400" dirty="0">
                <a:latin typeface="Times New Roman" panose="02020603050405020304" pitchFamily="18" charset="0"/>
                <a:cs typeface="Times New Roman" panose="02020603050405020304" pitchFamily="18" charset="0"/>
              </a:rPr>
              <a:t>until </a:t>
            </a:r>
            <a:r>
              <a:rPr lang="en-US" sz="2400" dirty="0" smtClean="0">
                <a:latin typeface="Times New Roman" panose="02020603050405020304" pitchFamily="18" charset="0"/>
                <a:cs typeface="Times New Roman" panose="02020603050405020304" pitchFamily="18" charset="0"/>
              </a:rPr>
              <a:t>a=0</a:t>
            </a:r>
            <a:r>
              <a:rPr lang="en-US" sz="2400" dirty="0">
                <a:latin typeface="Times New Roman" panose="02020603050405020304" pitchFamily="18" charset="0"/>
                <a:cs typeface="Times New Roman" panose="02020603050405020304" pitchFamily="18" charset="0"/>
              </a:rPr>
              <a:t>;</a:t>
            </a:r>
          </a:p>
          <a:p>
            <a:r>
              <a:rPr lang="en-US" sz="2400" dirty="0">
                <a:latin typeface="Times New Roman" panose="02020603050405020304" pitchFamily="18" charset="0"/>
                <a:cs typeface="Times New Roman" panose="02020603050405020304" pitchFamily="18" charset="0"/>
              </a:rPr>
              <a:t>if k&lt;&gt;0 then </a:t>
            </a:r>
            <a:r>
              <a:rPr lang="en-US" sz="2400" dirty="0" smtClean="0">
                <a:latin typeface="Times New Roman" panose="02020603050405020304" pitchFamily="18" charset="0"/>
                <a:cs typeface="Times New Roman" panose="02020603050405020304" pitchFamily="18" charset="0"/>
              </a:rPr>
              <a:t>begin</a:t>
            </a:r>
          </a:p>
          <a:p>
            <a:r>
              <a:rPr lang="en-US" sz="2400" dirty="0" smtClean="0">
                <a:latin typeface="Times New Roman" panose="02020603050405020304" pitchFamily="18" charset="0"/>
                <a:cs typeface="Times New Roman" panose="02020603050405020304" pitchFamily="18" charset="0"/>
              </a:rPr>
              <a:t> </a:t>
            </a:r>
            <a:r>
              <a:rPr lang="en-US" sz="2400" dirty="0">
                <a:latin typeface="Times New Roman" panose="02020603050405020304" pitchFamily="18" charset="0"/>
                <a:cs typeface="Times New Roman" panose="02020603050405020304" pitchFamily="18" charset="0"/>
              </a:rPr>
              <a:t>m</a:t>
            </a:r>
            <a:r>
              <a:rPr lang="en-US" sz="2400" dirty="0" smtClean="0">
                <a:latin typeface="Times New Roman" panose="02020603050405020304" pitchFamily="18" charset="0"/>
                <a:cs typeface="Times New Roman" panose="02020603050405020304" pitchFamily="18" charset="0"/>
              </a:rPr>
              <a:t>:=b/k</a:t>
            </a:r>
            <a:r>
              <a:rPr lang="en-US" sz="2400" dirty="0">
                <a:latin typeface="Times New Roman" panose="02020603050405020304" pitchFamily="18" charset="0"/>
                <a:cs typeface="Times New Roman" panose="02020603050405020304" pitchFamily="18" charset="0"/>
              </a:rPr>
              <a:t>;</a:t>
            </a:r>
          </a:p>
          <a:p>
            <a:r>
              <a:rPr lang="en-US" sz="2400" dirty="0" err="1">
                <a:latin typeface="Times New Roman" panose="02020603050405020304" pitchFamily="18" charset="0"/>
                <a:cs typeface="Times New Roman" panose="02020603050405020304" pitchFamily="18" charset="0"/>
              </a:rPr>
              <a:t>writeln</a:t>
            </a:r>
            <a:r>
              <a:rPr lang="en-US" sz="2400" dirty="0">
                <a:latin typeface="Times New Roman" panose="02020603050405020304" pitchFamily="18" charset="0"/>
                <a:cs typeface="Times New Roman" panose="02020603050405020304" pitchFamily="18" charset="0"/>
              </a:rPr>
              <a:t> (m</a:t>
            </a:r>
            <a:r>
              <a:rPr lang="en-US" sz="2400" dirty="0" smtClean="0">
                <a:latin typeface="Times New Roman" panose="02020603050405020304" pitchFamily="18" charset="0"/>
                <a:cs typeface="Times New Roman" panose="02020603050405020304" pitchFamily="18" charset="0"/>
              </a:rPr>
              <a:t>); end</a:t>
            </a:r>
            <a:endParaRPr lang="en-US" sz="2400" dirty="0">
              <a:latin typeface="Times New Roman" panose="02020603050405020304" pitchFamily="18" charset="0"/>
              <a:cs typeface="Times New Roman" panose="02020603050405020304" pitchFamily="18" charset="0"/>
            </a:endParaRPr>
          </a:p>
          <a:p>
            <a:r>
              <a:rPr lang="en-US" sz="2400" dirty="0">
                <a:latin typeface="Times New Roman" panose="02020603050405020304" pitchFamily="18" charset="0"/>
                <a:cs typeface="Times New Roman" panose="02020603050405020304" pitchFamily="18" charset="0"/>
              </a:rPr>
              <a:t>else </a:t>
            </a:r>
            <a:r>
              <a:rPr lang="en-US" sz="2400" dirty="0" err="1">
                <a:latin typeface="Times New Roman" panose="02020603050405020304" pitchFamily="18" charset="0"/>
                <a:cs typeface="Times New Roman" panose="02020603050405020304" pitchFamily="18" charset="0"/>
              </a:rPr>
              <a:t>writeln</a:t>
            </a:r>
            <a:r>
              <a:rPr lang="en-US" sz="2400" dirty="0">
                <a:latin typeface="Times New Roman" panose="02020603050405020304" pitchFamily="18" charset="0"/>
                <a:cs typeface="Times New Roman" panose="02020603050405020304" pitchFamily="18" charset="0"/>
              </a:rPr>
              <a:t> ('NO')</a:t>
            </a:r>
          </a:p>
          <a:p>
            <a:r>
              <a:rPr lang="en-US" sz="2400" dirty="0">
                <a:latin typeface="Times New Roman" panose="02020603050405020304" pitchFamily="18" charset="0"/>
                <a:cs typeface="Times New Roman" panose="02020603050405020304" pitchFamily="18" charset="0"/>
              </a:rPr>
              <a:t>end.</a:t>
            </a:r>
            <a:endParaRPr lang="ru-RU" sz="2400" dirty="0">
              <a:latin typeface="Times New Roman" pitchFamily="18" charset="0"/>
              <a:cs typeface="Times New Roman" pitchFamily="18" charset="0"/>
            </a:endParaRPr>
          </a:p>
        </p:txBody>
      </p:sp>
      <p:sp>
        <p:nvSpPr>
          <p:cNvPr id="2" name="TextBox 1"/>
          <p:cNvSpPr txBox="1"/>
          <p:nvPr/>
        </p:nvSpPr>
        <p:spPr>
          <a:xfrm>
            <a:off x="179512" y="332656"/>
            <a:ext cx="4536504" cy="5262979"/>
          </a:xfrm>
          <a:prstGeom prst="rect">
            <a:avLst/>
          </a:prstGeom>
          <a:noFill/>
        </p:spPr>
        <p:txBody>
          <a:bodyPr wrap="square" rtlCol="0">
            <a:spAutoFit/>
          </a:bodyPr>
          <a:lstStyle/>
          <a:p>
            <a:pPr algn="ctr"/>
            <a:r>
              <a:rPr lang="ru-RU" sz="2400" dirty="0" smtClean="0">
                <a:latin typeface="Times New Roman" pitchFamily="18" charset="0"/>
                <a:cs typeface="Times New Roman" pitchFamily="18" charset="0"/>
              </a:rPr>
              <a:t>До тех пор, пока не будет введён 0, повторяем в цикле (</a:t>
            </a:r>
            <a:r>
              <a:rPr lang="en-US" sz="2400" dirty="0" smtClean="0">
                <a:latin typeface="Times New Roman" pitchFamily="18" charset="0"/>
                <a:cs typeface="Times New Roman" pitchFamily="18" charset="0"/>
              </a:rPr>
              <a:t>repeat</a:t>
            </a:r>
            <a:r>
              <a:rPr lang="ru-RU" sz="2400" dirty="0" smtClean="0">
                <a:latin typeface="Times New Roman" pitchFamily="18" charset="0"/>
                <a:cs typeface="Times New Roman" pitchFamily="18" charset="0"/>
              </a:rPr>
              <a:t>, так как сначала вводим, потом проверяем)</a:t>
            </a:r>
            <a:r>
              <a:rPr lang="en-US" sz="2400" dirty="0" smtClean="0">
                <a:latin typeface="Times New Roman" pitchFamily="18" charset="0"/>
                <a:cs typeface="Times New Roman" pitchFamily="18" charset="0"/>
              </a:rPr>
              <a:t>:</a:t>
            </a:r>
            <a:r>
              <a:rPr lang="ru-RU" sz="2400" dirty="0" smtClean="0">
                <a:latin typeface="Times New Roman" pitchFamily="18" charset="0"/>
                <a:cs typeface="Times New Roman" pitchFamily="18" charset="0"/>
              </a:rPr>
              <a:t> если это трёхзначное число (</a:t>
            </a:r>
            <a:r>
              <a:rPr lang="en-US" sz="2400" dirty="0" smtClean="0">
                <a:latin typeface="Times New Roman" panose="02020603050405020304" pitchFamily="18" charset="0"/>
                <a:cs typeface="Times New Roman" panose="02020603050405020304" pitchFamily="18" charset="0"/>
              </a:rPr>
              <a:t>(</a:t>
            </a:r>
            <a:r>
              <a:rPr lang="en-US" sz="2400" dirty="0">
                <a:latin typeface="Times New Roman" panose="02020603050405020304" pitchFamily="18" charset="0"/>
                <a:cs typeface="Times New Roman" panose="02020603050405020304" pitchFamily="18" charset="0"/>
              </a:rPr>
              <a:t>a&gt;99) and (a&lt;1000</a:t>
            </a:r>
            <a:r>
              <a:rPr lang="en-US" sz="2400" dirty="0" smtClean="0">
                <a:latin typeface="Times New Roman" panose="02020603050405020304" pitchFamily="18" charset="0"/>
                <a:cs typeface="Times New Roman" panose="02020603050405020304" pitchFamily="18" charset="0"/>
              </a:rPr>
              <a:t>)</a:t>
            </a:r>
            <a:r>
              <a:rPr lang="ru-RU" sz="2400" dirty="0" smtClean="0">
                <a:latin typeface="Times New Roman" panose="02020603050405020304" pitchFamily="18" charset="0"/>
                <a:cs typeface="Times New Roman" panose="02020603050405020304" pitchFamily="18" charset="0"/>
              </a:rPr>
              <a:t>)</a:t>
            </a:r>
            <a:r>
              <a:rPr lang="en-US" sz="2400" dirty="0" smtClean="0">
                <a:latin typeface="Times New Roman" panose="02020603050405020304" pitchFamily="18" charset="0"/>
                <a:cs typeface="Times New Roman" panose="02020603050405020304" pitchFamily="18" charset="0"/>
              </a:rPr>
              <a:t> </a:t>
            </a:r>
            <a:r>
              <a:rPr lang="ru-RU" sz="2400" dirty="0" smtClean="0">
                <a:latin typeface="Times New Roman" pitchFamily="18" charset="0"/>
                <a:cs typeface="Times New Roman" pitchFamily="18" charset="0"/>
              </a:rPr>
              <a:t>, увеличиваем счетчик таких чисел на 1 и сумму на это число (</a:t>
            </a:r>
            <a:r>
              <a:rPr lang="pt-BR" sz="2400" dirty="0" smtClean="0">
                <a:latin typeface="Times New Roman" panose="02020603050405020304" pitchFamily="18" charset="0"/>
                <a:cs typeface="Times New Roman" panose="02020603050405020304" pitchFamily="18" charset="0"/>
              </a:rPr>
              <a:t>k</a:t>
            </a:r>
            <a:r>
              <a:rPr lang="pt-BR" sz="2400" dirty="0">
                <a:latin typeface="Times New Roman" panose="02020603050405020304" pitchFamily="18" charset="0"/>
                <a:cs typeface="Times New Roman" panose="02020603050405020304" pitchFamily="18" charset="0"/>
              </a:rPr>
              <a:t>:=k+1</a:t>
            </a:r>
            <a:r>
              <a:rPr lang="pt-BR" sz="2400" dirty="0" smtClean="0">
                <a:latin typeface="Times New Roman" panose="02020603050405020304" pitchFamily="18" charset="0"/>
                <a:cs typeface="Times New Roman" panose="02020603050405020304" pitchFamily="18" charset="0"/>
              </a:rPr>
              <a:t>;</a:t>
            </a:r>
            <a:r>
              <a:rPr lang="ru-RU" sz="2400" dirty="0" smtClean="0">
                <a:latin typeface="Times New Roman" panose="02020603050405020304" pitchFamily="18" charset="0"/>
                <a:cs typeface="Times New Roman" panose="02020603050405020304" pitchFamily="18" charset="0"/>
              </a:rPr>
              <a:t> </a:t>
            </a:r>
            <a:r>
              <a:rPr lang="pt-BR" sz="2400" dirty="0">
                <a:latin typeface="Times New Roman" panose="02020603050405020304" pitchFamily="18" charset="0"/>
                <a:cs typeface="Times New Roman" panose="02020603050405020304" pitchFamily="18" charset="0"/>
              </a:rPr>
              <a:t>b:=b+a</a:t>
            </a:r>
            <a:r>
              <a:rPr lang="pt-BR" sz="2400" dirty="0" smtClean="0">
                <a:latin typeface="Times New Roman" panose="02020603050405020304" pitchFamily="18" charset="0"/>
                <a:cs typeface="Times New Roman" panose="02020603050405020304" pitchFamily="18" charset="0"/>
              </a:rPr>
              <a:t>;</a:t>
            </a:r>
            <a:r>
              <a:rPr lang="ru-RU" sz="2400" dirty="0" smtClean="0">
                <a:latin typeface="Times New Roman" panose="02020603050405020304" pitchFamily="18" charset="0"/>
                <a:cs typeface="Times New Roman" panose="02020603050405020304" pitchFamily="18" charset="0"/>
              </a:rPr>
              <a:t>)</a:t>
            </a:r>
            <a:endParaRPr lang="en-US" sz="2400" dirty="0">
              <a:latin typeface="Times New Roman" pitchFamily="18" charset="0"/>
              <a:cs typeface="Times New Roman" pitchFamily="18" charset="0"/>
            </a:endParaRPr>
          </a:p>
          <a:p>
            <a:pPr algn="ctr"/>
            <a:r>
              <a:rPr lang="en-US" sz="2400" dirty="0" smtClean="0">
                <a:latin typeface="Times New Roman" pitchFamily="18" charset="0"/>
                <a:cs typeface="Times New Roman" pitchFamily="18" charset="0"/>
              </a:rPr>
              <a:t> </a:t>
            </a:r>
            <a:r>
              <a:rPr lang="ru-RU" sz="2400" dirty="0" smtClean="0">
                <a:latin typeface="Times New Roman" pitchFamily="18" charset="0"/>
                <a:cs typeface="Times New Roman" pitchFamily="18" charset="0"/>
              </a:rPr>
              <a:t>Если такие числа есть (</a:t>
            </a:r>
            <a:r>
              <a:rPr lang="en-US" sz="2400" dirty="0">
                <a:latin typeface="Times New Roman" panose="02020603050405020304" pitchFamily="18" charset="0"/>
                <a:cs typeface="Times New Roman" panose="02020603050405020304" pitchFamily="18" charset="0"/>
              </a:rPr>
              <a:t>k&lt;&gt;</a:t>
            </a:r>
            <a:r>
              <a:rPr lang="en-US" sz="2400" dirty="0" smtClean="0">
                <a:latin typeface="Times New Roman" panose="02020603050405020304" pitchFamily="18" charset="0"/>
                <a:cs typeface="Times New Roman" panose="02020603050405020304" pitchFamily="18" charset="0"/>
              </a:rPr>
              <a:t>0</a:t>
            </a:r>
            <a:r>
              <a:rPr lang="ru-RU" sz="2400" dirty="0" smtClean="0">
                <a:latin typeface="Times New Roman" panose="02020603050405020304" pitchFamily="18" charset="0"/>
                <a:cs typeface="Times New Roman" panose="02020603050405020304" pitchFamily="18" charset="0"/>
              </a:rPr>
              <a:t>), находим среднее арифметическое и</a:t>
            </a:r>
            <a:r>
              <a:rPr lang="en-US" sz="2400" dirty="0" smtClean="0">
                <a:latin typeface="Times New Roman" panose="02020603050405020304" pitchFamily="18" charset="0"/>
                <a:cs typeface="Times New Roman" panose="02020603050405020304" pitchFamily="18" charset="0"/>
              </a:rPr>
              <a:t> </a:t>
            </a:r>
            <a:r>
              <a:rPr lang="ru-RU" sz="2400" dirty="0">
                <a:latin typeface="Times New Roman" pitchFamily="18" charset="0"/>
                <a:cs typeface="Times New Roman" pitchFamily="18" charset="0"/>
              </a:rPr>
              <a:t>в</a:t>
            </a:r>
            <a:r>
              <a:rPr lang="ru-RU" sz="2400" dirty="0" smtClean="0">
                <a:latin typeface="Times New Roman" pitchFamily="18" charset="0"/>
                <a:cs typeface="Times New Roman" pitchFamily="18" charset="0"/>
              </a:rPr>
              <a:t>ыводим результат, в противном случае выводим </a:t>
            </a:r>
            <a:r>
              <a:rPr lang="en-US" sz="2400" dirty="0">
                <a:latin typeface="Times New Roman" panose="02020603050405020304" pitchFamily="18" charset="0"/>
                <a:cs typeface="Times New Roman" panose="02020603050405020304" pitchFamily="18" charset="0"/>
              </a:rPr>
              <a:t>'NO'</a:t>
            </a:r>
            <a:r>
              <a:rPr lang="ru-RU" sz="2400" dirty="0" smtClean="0">
                <a:latin typeface="Times New Roman" pitchFamily="18" charset="0"/>
                <a:cs typeface="Times New Roman" pitchFamily="18" charset="0"/>
              </a:rPr>
              <a:t>  Обязательно тестируем программу.</a:t>
            </a:r>
            <a:endParaRPr lang="ru-RU" sz="2400" dirty="0">
              <a:latin typeface="Times New Roman" panose="02020603050405020304" pitchFamily="18" charset="0"/>
              <a:cs typeface="Times New Roman" panose="02020603050405020304" pitchFamily="18" charset="0"/>
            </a:endParaRPr>
          </a:p>
        </p:txBody>
      </p:sp>
      <p:sp>
        <p:nvSpPr>
          <p:cNvPr id="4" name="Прямоугольник 3"/>
          <p:cNvSpPr/>
          <p:nvPr/>
        </p:nvSpPr>
        <p:spPr>
          <a:xfrm>
            <a:off x="410571" y="5867459"/>
            <a:ext cx="4074385" cy="830997"/>
          </a:xfrm>
          <a:prstGeom prst="rect">
            <a:avLst/>
          </a:prstGeom>
        </p:spPr>
        <p:txBody>
          <a:bodyPr wrap="none">
            <a:spAutoFit/>
          </a:bodyPr>
          <a:lstStyle/>
          <a:p>
            <a:pPr lvl="0" algn="just" eaLnBrk="0" fontAlgn="base" hangingPunct="0">
              <a:spcBef>
                <a:spcPct val="0"/>
              </a:spcBef>
              <a:spcAft>
                <a:spcPct val="0"/>
              </a:spcAft>
            </a:pPr>
            <a:r>
              <a:rPr lang="ru-RU" altLang="ru-RU" sz="2400" dirty="0" smtClean="0">
                <a:latin typeface="Times New Roman" panose="02020603050405020304" pitchFamily="18" charset="0"/>
                <a:ea typeface="Times New Roman" panose="02020603050405020304" pitchFamily="18" charset="0"/>
                <a:cs typeface="Times New Roman" panose="02020603050405020304" pitchFamily="18" charset="0"/>
              </a:rPr>
              <a:t>Среднее </a:t>
            </a:r>
            <a:r>
              <a:rPr lang="ru-RU" altLang="ru-RU" sz="2400" dirty="0">
                <a:latin typeface="Times New Roman" panose="02020603050405020304" pitchFamily="18" charset="0"/>
                <a:ea typeface="Times New Roman" panose="02020603050405020304" pitchFamily="18" charset="0"/>
                <a:cs typeface="Times New Roman" panose="02020603050405020304" pitchFamily="18" charset="0"/>
              </a:rPr>
              <a:t>арифметическое </a:t>
            </a:r>
            <a:endParaRPr lang="ru-RU" altLang="ru-RU" sz="2400" dirty="0" smtClean="0">
              <a:latin typeface="Times New Roman" panose="02020603050405020304" pitchFamily="18" charset="0"/>
              <a:ea typeface="Times New Roman" panose="02020603050405020304" pitchFamily="18" charset="0"/>
              <a:cs typeface="Times New Roman" panose="02020603050405020304" pitchFamily="18" charset="0"/>
            </a:endParaRPr>
          </a:p>
          <a:p>
            <a:pPr lvl="0" algn="just" eaLnBrk="0" fontAlgn="base" hangingPunct="0">
              <a:spcBef>
                <a:spcPct val="0"/>
              </a:spcBef>
              <a:spcAft>
                <a:spcPct val="0"/>
              </a:spcAft>
            </a:pPr>
            <a:r>
              <a:rPr lang="ru-RU" altLang="ru-RU" sz="2400" dirty="0" smtClean="0">
                <a:latin typeface="Times New Roman" panose="02020603050405020304" pitchFamily="18" charset="0"/>
                <a:ea typeface="Times New Roman" panose="02020603050405020304" pitchFamily="18" charset="0"/>
                <a:cs typeface="Times New Roman" panose="02020603050405020304" pitchFamily="18" charset="0"/>
              </a:rPr>
              <a:t>трёхзначных </a:t>
            </a:r>
            <a:r>
              <a:rPr lang="ru-RU" altLang="ru-RU" sz="2400" dirty="0">
                <a:latin typeface="Times New Roman" panose="02020603050405020304" pitchFamily="18" charset="0"/>
                <a:ea typeface="Times New Roman" panose="02020603050405020304" pitchFamily="18" charset="0"/>
                <a:cs typeface="Times New Roman" panose="02020603050405020304" pitchFamily="18" charset="0"/>
              </a:rPr>
              <a:t>чисел или </a:t>
            </a:r>
            <a:r>
              <a:rPr lang="ru-RU" altLang="ru-RU" sz="2400" dirty="0" smtClean="0">
                <a:latin typeface="Times New Roman" panose="02020603050405020304" pitchFamily="18" charset="0"/>
                <a:ea typeface="Times New Roman" panose="02020603050405020304" pitchFamily="18" charset="0"/>
                <a:cs typeface="Times New Roman" panose="02020603050405020304" pitchFamily="18" charset="0"/>
              </a:rPr>
              <a:t>«</a:t>
            </a:r>
            <a:r>
              <a:rPr lang="ru-RU" altLang="ru-RU" sz="2400" dirty="0">
                <a:latin typeface="Times New Roman" panose="02020603050405020304" pitchFamily="18" charset="0"/>
                <a:ea typeface="Times New Roman" panose="02020603050405020304" pitchFamily="18" charset="0"/>
                <a:cs typeface="Times New Roman" panose="02020603050405020304" pitchFamily="18" charset="0"/>
              </a:rPr>
              <a:t>NO»</a:t>
            </a:r>
            <a:endParaRPr lang="ru-RU" sz="2400" dirty="0">
              <a:latin typeface="Times New Roman" pitchFamily="18" charset="0"/>
              <a:cs typeface="Times New Roman" pitchFamily="18" charset="0"/>
            </a:endParaRPr>
          </a:p>
        </p:txBody>
      </p:sp>
    </p:spTree>
    <p:extLst>
      <p:ext uri="{BB962C8B-B14F-4D97-AF65-F5344CB8AC3E}">
        <p14:creationId xmlns:p14="http://schemas.microsoft.com/office/powerpoint/2010/main" val="257404790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Таблица 5"/>
          <p:cNvGraphicFramePr>
            <a:graphicFrameLocks noGrp="1"/>
          </p:cNvGraphicFramePr>
          <p:nvPr>
            <p:extLst>
              <p:ext uri="{D42A27DB-BD31-4B8C-83A1-F6EECF244321}">
                <p14:modId xmlns:p14="http://schemas.microsoft.com/office/powerpoint/2010/main" val="1004834734"/>
              </p:ext>
            </p:extLst>
          </p:nvPr>
        </p:nvGraphicFramePr>
        <p:xfrm>
          <a:off x="467544" y="4095132"/>
          <a:ext cx="3312368" cy="2071360"/>
        </p:xfrm>
        <a:graphic>
          <a:graphicData uri="http://schemas.openxmlformats.org/drawingml/2006/table">
            <a:tbl>
              <a:tblPr firstRow="1" bandRow="1">
                <a:tableStyleId>{5C22544A-7EE6-4342-B048-85BDC9FD1C3A}</a:tableStyleId>
              </a:tblPr>
              <a:tblGrid>
                <a:gridCol w="1656184"/>
                <a:gridCol w="1656184"/>
              </a:tblGrid>
              <a:tr h="720080">
                <a:tc>
                  <a:txBody>
                    <a:bodyPr/>
                    <a:lstStyle/>
                    <a:p>
                      <a:pPr algn="ctr">
                        <a:lnSpc>
                          <a:spcPts val="1650"/>
                        </a:lnSpc>
                        <a:spcBef>
                          <a:spcPts val="150"/>
                        </a:spcBef>
                        <a:spcAft>
                          <a:spcPts val="300"/>
                        </a:spcAft>
                      </a:pPr>
                      <a:endParaRPr lang="ru-RU" sz="2400" dirty="0" smtClean="0">
                        <a:effectLst/>
                        <a:latin typeface="Times New Roman" pitchFamily="18" charset="0"/>
                        <a:cs typeface="Times New Roman" pitchFamily="18" charset="0"/>
                      </a:endParaRPr>
                    </a:p>
                    <a:p>
                      <a:pPr algn="ctr">
                        <a:lnSpc>
                          <a:spcPts val="1650"/>
                        </a:lnSpc>
                        <a:spcBef>
                          <a:spcPts val="150"/>
                        </a:spcBef>
                        <a:spcAft>
                          <a:spcPts val="300"/>
                        </a:spcAft>
                      </a:pPr>
                      <a:r>
                        <a:rPr lang="ru-RU" sz="2400" dirty="0" smtClean="0">
                          <a:effectLst/>
                          <a:latin typeface="Times New Roman" pitchFamily="18" charset="0"/>
                          <a:cs typeface="Times New Roman" pitchFamily="18" charset="0"/>
                        </a:rPr>
                        <a:t>Входные </a:t>
                      </a:r>
                      <a:r>
                        <a:rPr lang="ru-RU" sz="2400" dirty="0">
                          <a:effectLst/>
                          <a:latin typeface="Times New Roman" pitchFamily="18" charset="0"/>
                          <a:cs typeface="Times New Roman" pitchFamily="18" charset="0"/>
                        </a:rPr>
                        <a:t>данные</a:t>
                      </a:r>
                      <a:endParaRPr lang="ru-RU" sz="2400" dirty="0">
                        <a:effectLst/>
                        <a:latin typeface="Times New Roman" pitchFamily="18" charset="0"/>
                        <a:ea typeface="Calibri"/>
                        <a:cs typeface="Times New Roman" pitchFamily="18" charset="0"/>
                      </a:endParaRPr>
                    </a:p>
                  </a:txBody>
                  <a:tcPr marL="0" marR="0" marT="0" marB="0"/>
                </a:tc>
                <a:tc>
                  <a:txBody>
                    <a:bodyPr/>
                    <a:lstStyle/>
                    <a:p>
                      <a:pPr algn="ctr">
                        <a:lnSpc>
                          <a:spcPts val="1650"/>
                        </a:lnSpc>
                        <a:spcBef>
                          <a:spcPts val="150"/>
                        </a:spcBef>
                        <a:spcAft>
                          <a:spcPts val="300"/>
                        </a:spcAft>
                      </a:pPr>
                      <a:endParaRPr lang="ru-RU" sz="2400" dirty="0" smtClean="0">
                        <a:effectLst/>
                        <a:latin typeface="Times New Roman" pitchFamily="18" charset="0"/>
                        <a:cs typeface="Times New Roman" pitchFamily="18" charset="0"/>
                      </a:endParaRPr>
                    </a:p>
                    <a:p>
                      <a:pPr algn="ctr">
                        <a:lnSpc>
                          <a:spcPts val="1650"/>
                        </a:lnSpc>
                        <a:spcBef>
                          <a:spcPts val="150"/>
                        </a:spcBef>
                        <a:spcAft>
                          <a:spcPts val="300"/>
                        </a:spcAft>
                      </a:pPr>
                      <a:r>
                        <a:rPr lang="ru-RU" sz="2400" dirty="0" smtClean="0">
                          <a:effectLst/>
                          <a:latin typeface="Times New Roman" pitchFamily="18" charset="0"/>
                          <a:cs typeface="Times New Roman" pitchFamily="18" charset="0"/>
                        </a:rPr>
                        <a:t>Выходные </a:t>
                      </a:r>
                      <a:r>
                        <a:rPr lang="ru-RU" sz="2400" dirty="0">
                          <a:effectLst/>
                          <a:latin typeface="Times New Roman" pitchFamily="18" charset="0"/>
                          <a:cs typeface="Times New Roman" pitchFamily="18" charset="0"/>
                        </a:rPr>
                        <a:t>данные</a:t>
                      </a:r>
                      <a:endParaRPr lang="ru-RU" sz="2400" dirty="0">
                        <a:effectLst/>
                        <a:latin typeface="Times New Roman" pitchFamily="18" charset="0"/>
                        <a:ea typeface="Calibri"/>
                        <a:cs typeface="Times New Roman" pitchFamily="18" charset="0"/>
                      </a:endParaRPr>
                    </a:p>
                  </a:txBody>
                  <a:tcPr marL="0" marR="0" marT="0" marB="0"/>
                </a:tc>
              </a:tr>
              <a:tr h="675640">
                <a:tc>
                  <a:txBody>
                    <a:bodyPr/>
                    <a:lstStyle/>
                    <a:p>
                      <a:pPr algn="ctr">
                        <a:lnSpc>
                          <a:spcPts val="1650"/>
                        </a:lnSpc>
                        <a:spcBef>
                          <a:spcPts val="150"/>
                        </a:spcBef>
                        <a:spcAft>
                          <a:spcPts val="300"/>
                        </a:spcAft>
                      </a:pPr>
                      <a:endParaRPr lang="ru-RU" sz="2400" dirty="0" smtClean="0">
                        <a:effectLst/>
                        <a:latin typeface="Times New Roman" pitchFamily="18" charset="0"/>
                        <a:cs typeface="Times New Roman" pitchFamily="18" charset="0"/>
                      </a:endParaRPr>
                    </a:p>
                    <a:p>
                      <a:pPr algn="ctr"/>
                      <a:r>
                        <a:rPr lang="ru-RU" sz="2400" kern="1200" dirty="0" smtClean="0">
                          <a:solidFill>
                            <a:schemeClr val="dk1"/>
                          </a:solidFill>
                          <a:effectLst/>
                          <a:latin typeface="Times New Roman" panose="02020603050405020304" pitchFamily="18" charset="0"/>
                          <a:ea typeface="+mn-ea"/>
                          <a:cs typeface="Times New Roman" panose="02020603050405020304" pitchFamily="18" charset="0"/>
                        </a:rPr>
                        <a:t>2</a:t>
                      </a:r>
                    </a:p>
                    <a:p>
                      <a:pPr algn="ctr"/>
                      <a:r>
                        <a:rPr lang="ru-RU" sz="2400" kern="1200" dirty="0" smtClean="0">
                          <a:solidFill>
                            <a:schemeClr val="dk1"/>
                          </a:solidFill>
                          <a:effectLst/>
                          <a:latin typeface="Times New Roman" panose="02020603050405020304" pitchFamily="18" charset="0"/>
                          <a:ea typeface="+mn-ea"/>
                          <a:cs typeface="Times New Roman" panose="02020603050405020304" pitchFamily="18" charset="0"/>
                        </a:rPr>
                        <a:t>17  15</a:t>
                      </a:r>
                    </a:p>
                    <a:p>
                      <a:pPr algn="ctr"/>
                      <a:r>
                        <a:rPr lang="ru-RU" sz="2400" kern="1200" dirty="0" smtClean="0">
                          <a:solidFill>
                            <a:schemeClr val="dk1"/>
                          </a:solidFill>
                          <a:effectLst/>
                          <a:latin typeface="Times New Roman" panose="02020603050405020304" pitchFamily="18" charset="0"/>
                          <a:ea typeface="+mn-ea"/>
                          <a:cs typeface="Times New Roman" panose="02020603050405020304" pitchFamily="18" charset="0"/>
                        </a:rPr>
                        <a:t>19  20</a:t>
                      </a:r>
                      <a:endParaRPr lang="ru-RU" sz="2400" dirty="0">
                        <a:effectLst/>
                        <a:latin typeface="Times New Roman" pitchFamily="18" charset="0"/>
                        <a:ea typeface="Calibri"/>
                        <a:cs typeface="Times New Roman" pitchFamily="18" charset="0"/>
                      </a:endParaRPr>
                    </a:p>
                  </a:txBody>
                  <a:tcPr marL="0" marR="0" marT="0" marB="0"/>
                </a:tc>
                <a:tc>
                  <a:txBody>
                    <a:bodyPr/>
                    <a:lstStyle/>
                    <a:p>
                      <a:pPr algn="ctr">
                        <a:lnSpc>
                          <a:spcPts val="1650"/>
                        </a:lnSpc>
                        <a:spcBef>
                          <a:spcPts val="150"/>
                        </a:spcBef>
                        <a:spcAft>
                          <a:spcPts val="300"/>
                        </a:spcAft>
                      </a:pPr>
                      <a:endParaRPr lang="ru-RU" sz="2400" dirty="0" smtClean="0">
                        <a:effectLst/>
                        <a:latin typeface="Times New Roman" pitchFamily="18" charset="0"/>
                        <a:cs typeface="Times New Roman" pitchFamily="18" charset="0"/>
                      </a:endParaRPr>
                    </a:p>
                    <a:p>
                      <a:pPr algn="ctr">
                        <a:lnSpc>
                          <a:spcPts val="1650"/>
                        </a:lnSpc>
                        <a:spcBef>
                          <a:spcPts val="150"/>
                        </a:spcBef>
                        <a:spcAft>
                          <a:spcPts val="300"/>
                        </a:spcAft>
                      </a:pPr>
                      <a:endParaRPr lang="ru-RU" sz="2400" kern="1200" dirty="0" smtClean="0">
                        <a:solidFill>
                          <a:schemeClr val="dk1"/>
                        </a:solidFill>
                        <a:effectLst/>
                        <a:latin typeface="Times New Roman" panose="02020603050405020304" pitchFamily="18" charset="0"/>
                        <a:ea typeface="+mn-ea"/>
                        <a:cs typeface="Times New Roman" panose="02020603050405020304" pitchFamily="18" charset="0"/>
                      </a:endParaRPr>
                    </a:p>
                    <a:p>
                      <a:pPr algn="ctr">
                        <a:lnSpc>
                          <a:spcPts val="1650"/>
                        </a:lnSpc>
                        <a:spcBef>
                          <a:spcPts val="150"/>
                        </a:spcBef>
                        <a:spcAft>
                          <a:spcPts val="300"/>
                        </a:spcAft>
                      </a:pPr>
                      <a:r>
                        <a:rPr lang="ru-RU" sz="2400" kern="1200" dirty="0" smtClean="0">
                          <a:solidFill>
                            <a:schemeClr val="dk1"/>
                          </a:solidFill>
                          <a:effectLst/>
                          <a:latin typeface="Times New Roman" panose="02020603050405020304" pitchFamily="18" charset="0"/>
                          <a:ea typeface="+mn-ea"/>
                          <a:cs typeface="Times New Roman" panose="02020603050405020304" pitchFamily="18" charset="0"/>
                        </a:rPr>
                        <a:t>1</a:t>
                      </a:r>
                      <a:endParaRPr lang="ru-RU" sz="2400" dirty="0">
                        <a:effectLst/>
                        <a:latin typeface="Times New Roman" pitchFamily="18" charset="0"/>
                        <a:ea typeface="Calibri"/>
                        <a:cs typeface="Times New Roman" pitchFamily="18" charset="0"/>
                      </a:endParaRPr>
                    </a:p>
                  </a:txBody>
                  <a:tcPr marL="0" marR="0" marT="0" marB="0"/>
                </a:tc>
              </a:tr>
            </a:tbl>
          </a:graphicData>
        </a:graphic>
      </p:graphicFrame>
      <p:sp>
        <p:nvSpPr>
          <p:cNvPr id="10" name="Rectangle 11"/>
          <p:cNvSpPr>
            <a:spLocks noChangeArrowheads="1"/>
          </p:cNvSpPr>
          <p:nvPr/>
        </p:nvSpPr>
        <p:spPr bwMode="auto">
          <a:xfrm>
            <a:off x="251521" y="373797"/>
            <a:ext cx="8568951" cy="36933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algn="just"/>
            <a:r>
              <a:rPr lang="ru-RU" sz="2400" dirty="0" smtClean="0">
                <a:latin typeface="Times New Roman" panose="02020603050405020304" pitchFamily="18" charset="0"/>
                <a:cs typeface="Times New Roman" panose="02020603050405020304" pitchFamily="18" charset="0"/>
              </a:rPr>
              <a:t>Напишите </a:t>
            </a:r>
            <a:r>
              <a:rPr lang="ru-RU" sz="2400" dirty="0">
                <a:latin typeface="Times New Roman" panose="02020603050405020304" pitchFamily="18" charset="0"/>
                <a:cs typeface="Times New Roman" panose="02020603050405020304" pitchFamily="18" charset="0"/>
              </a:rPr>
              <a:t>программу для решения следующей задачи.</a:t>
            </a:r>
          </a:p>
          <a:p>
            <a:pPr algn="just"/>
            <a:r>
              <a:rPr lang="ru-RU" sz="2400" dirty="0">
                <a:latin typeface="Times New Roman" panose="02020603050405020304" pitchFamily="18" charset="0"/>
                <a:cs typeface="Times New Roman" panose="02020603050405020304" pitchFamily="18" charset="0"/>
              </a:rPr>
              <a:t>На соревнованиях по бегу на 5000 метров для выхода в финал необходимо показать время не более 18 минут 30 секунд.</a:t>
            </a:r>
          </a:p>
          <a:p>
            <a:pPr algn="just"/>
            <a:r>
              <a:rPr lang="ru-RU" sz="2400" dirty="0">
                <a:latin typeface="Times New Roman" panose="02020603050405020304" pitchFamily="18" charset="0"/>
                <a:cs typeface="Times New Roman" panose="02020603050405020304" pitchFamily="18" charset="0"/>
              </a:rPr>
              <a:t>Сколько спортсменов по результатам соревнований вышли в финал?</a:t>
            </a:r>
          </a:p>
          <a:p>
            <a:pPr algn="just"/>
            <a:r>
              <a:rPr lang="ru-RU" sz="2400" dirty="0">
                <a:latin typeface="Times New Roman" panose="02020603050405020304" pitchFamily="18" charset="0"/>
                <a:cs typeface="Times New Roman" panose="02020603050405020304" pitchFamily="18" charset="0"/>
              </a:rPr>
              <a:t>Программа получает на вход количество спортсменов, принимавших участие в соревнованиях (1 ≤ N ≤ 100), затем для каждого спортсмена вводится два числа: минуты и секунды </a:t>
            </a:r>
            <a:r>
              <a:rPr lang="ru-RU" sz="2400" dirty="0" smtClean="0">
                <a:latin typeface="Times New Roman" panose="02020603050405020304" pitchFamily="18" charset="0"/>
                <a:cs typeface="Times New Roman" panose="02020603050405020304" pitchFamily="18" charset="0"/>
              </a:rPr>
              <a:t>–время</a:t>
            </a:r>
            <a:r>
              <a:rPr lang="ru-RU" sz="2400" dirty="0">
                <a:latin typeface="Times New Roman" panose="02020603050405020304" pitchFamily="18" charset="0"/>
                <a:cs typeface="Times New Roman" panose="02020603050405020304" pitchFamily="18" charset="0"/>
              </a:rPr>
              <a:t>, показанное на дистанции.</a:t>
            </a:r>
          </a:p>
          <a:p>
            <a:pPr marL="0" marR="0" lvl="0" indent="0" algn="just" defTabSz="914400" rtl="0" eaLnBrk="0" fontAlgn="base" latinLnBrk="0" hangingPunct="0">
              <a:lnSpc>
                <a:spcPct val="100000"/>
              </a:lnSpc>
              <a:spcBef>
                <a:spcPct val="0"/>
              </a:spcBef>
              <a:spcAft>
                <a:spcPct val="0"/>
              </a:spcAft>
              <a:buClrTx/>
              <a:buSzTx/>
              <a:buFontTx/>
              <a:buNone/>
              <a:tabLst/>
            </a:pPr>
            <a:endParaRPr kumimoji="0" lang="ru-RU" altLang="ru-RU" sz="1800" b="0" i="0" u="none" strike="noStrike" cap="none" normalizeH="0" baseline="0" dirty="0" smtClean="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56667066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4242331" y="332656"/>
            <a:ext cx="4901669" cy="4893647"/>
          </a:xfrm>
          <a:prstGeom prst="rect">
            <a:avLst/>
          </a:prstGeom>
          <a:noFill/>
        </p:spPr>
        <p:txBody>
          <a:bodyPr wrap="square" rtlCol="0">
            <a:spAutoFit/>
          </a:bodyPr>
          <a:lstStyle/>
          <a:p>
            <a:r>
              <a:rPr lang="en-US" sz="2400" dirty="0">
                <a:latin typeface="Times New Roman" pitchFamily="18" charset="0"/>
                <a:cs typeface="Times New Roman" pitchFamily="18" charset="0"/>
              </a:rPr>
              <a:t>p</a:t>
            </a:r>
            <a:r>
              <a:rPr lang="en-US" sz="2400" dirty="0" smtClean="0">
                <a:latin typeface="Times New Roman" pitchFamily="18" charset="0"/>
                <a:cs typeface="Times New Roman" pitchFamily="18" charset="0"/>
              </a:rPr>
              <a:t>rogram </a:t>
            </a:r>
            <a:r>
              <a:rPr lang="en-US" sz="2400" dirty="0" err="1" smtClean="0">
                <a:latin typeface="Times New Roman" pitchFamily="18" charset="0"/>
                <a:cs typeface="Times New Roman" pitchFamily="18" charset="0"/>
              </a:rPr>
              <a:t>pr</a:t>
            </a:r>
            <a:r>
              <a:rPr lang="ru-RU" sz="2400" dirty="0" smtClean="0">
                <a:latin typeface="Times New Roman" pitchFamily="18" charset="0"/>
                <a:cs typeface="Times New Roman" pitchFamily="18" charset="0"/>
              </a:rPr>
              <a:t>6</a:t>
            </a:r>
            <a:r>
              <a:rPr lang="en-US" sz="2400" dirty="0" smtClean="0">
                <a:latin typeface="Times New Roman" pitchFamily="18" charset="0"/>
                <a:cs typeface="Times New Roman" pitchFamily="18" charset="0"/>
              </a:rPr>
              <a:t>;</a:t>
            </a:r>
          </a:p>
          <a:p>
            <a:r>
              <a:rPr lang="en-US" sz="2400" dirty="0" err="1" smtClean="0">
                <a:latin typeface="Times New Roman" pitchFamily="18" charset="0"/>
                <a:cs typeface="Times New Roman" pitchFamily="18" charset="0"/>
              </a:rPr>
              <a:t>var</a:t>
            </a:r>
            <a:r>
              <a:rPr lang="en-US" sz="2400" dirty="0" smtClean="0">
                <a:latin typeface="Times New Roman" pitchFamily="18" charset="0"/>
                <a:cs typeface="Times New Roman" pitchFamily="18" charset="0"/>
              </a:rPr>
              <a:t> </a:t>
            </a:r>
            <a:r>
              <a:rPr lang="en-US" sz="2400" dirty="0" err="1" smtClean="0">
                <a:latin typeface="Times New Roman" pitchFamily="18" charset="0"/>
                <a:cs typeface="Times New Roman" pitchFamily="18" charset="0"/>
              </a:rPr>
              <a:t>n,a,b,i,k</a:t>
            </a:r>
            <a:r>
              <a:rPr lang="en-US" sz="2400" dirty="0" smtClean="0">
                <a:latin typeface="Times New Roman" pitchFamily="18" charset="0"/>
                <a:cs typeface="Times New Roman" pitchFamily="18" charset="0"/>
              </a:rPr>
              <a:t>: integer;</a:t>
            </a:r>
          </a:p>
          <a:p>
            <a:r>
              <a:rPr lang="en-US" sz="2400" dirty="0">
                <a:latin typeface="Times New Roman" pitchFamily="18" charset="0"/>
                <a:cs typeface="Times New Roman" pitchFamily="18" charset="0"/>
              </a:rPr>
              <a:t>b</a:t>
            </a:r>
            <a:r>
              <a:rPr lang="en-US" sz="2400" dirty="0" smtClean="0">
                <a:latin typeface="Times New Roman" pitchFamily="18" charset="0"/>
                <a:cs typeface="Times New Roman" pitchFamily="18" charset="0"/>
              </a:rPr>
              <a:t>egin</a:t>
            </a:r>
          </a:p>
          <a:p>
            <a:r>
              <a:rPr lang="en-US" sz="2400" dirty="0">
                <a:latin typeface="Times New Roman" pitchFamily="18" charset="0"/>
                <a:cs typeface="Times New Roman" pitchFamily="18" charset="0"/>
              </a:rPr>
              <a:t>r</a:t>
            </a:r>
            <a:r>
              <a:rPr lang="en-US" sz="2400" dirty="0" smtClean="0">
                <a:latin typeface="Times New Roman" pitchFamily="18" charset="0"/>
                <a:cs typeface="Times New Roman" pitchFamily="18" charset="0"/>
              </a:rPr>
              <a:t>ead (n);</a:t>
            </a:r>
          </a:p>
          <a:p>
            <a:r>
              <a:rPr lang="en-US" sz="2400" dirty="0">
                <a:latin typeface="Times New Roman" pitchFamily="18" charset="0"/>
                <a:cs typeface="Times New Roman" pitchFamily="18" charset="0"/>
              </a:rPr>
              <a:t>k</a:t>
            </a:r>
            <a:r>
              <a:rPr lang="en-US" sz="2400" dirty="0" smtClean="0">
                <a:latin typeface="Times New Roman" pitchFamily="18" charset="0"/>
                <a:cs typeface="Times New Roman" pitchFamily="18" charset="0"/>
              </a:rPr>
              <a:t>:=0;</a:t>
            </a:r>
          </a:p>
          <a:p>
            <a:r>
              <a:rPr lang="en-US" sz="2400" dirty="0" smtClean="0">
                <a:latin typeface="Times New Roman" pitchFamily="18" charset="0"/>
                <a:cs typeface="Times New Roman" pitchFamily="18" charset="0"/>
              </a:rPr>
              <a:t>for i:=1 to n do begin</a:t>
            </a:r>
          </a:p>
          <a:p>
            <a:r>
              <a:rPr lang="en-US" sz="2400" dirty="0">
                <a:latin typeface="Times New Roman" pitchFamily="18" charset="0"/>
                <a:cs typeface="Times New Roman" pitchFamily="18" charset="0"/>
              </a:rPr>
              <a:t>r</a:t>
            </a:r>
            <a:r>
              <a:rPr lang="en-US" sz="2400" dirty="0" smtClean="0">
                <a:latin typeface="Times New Roman" pitchFamily="18" charset="0"/>
                <a:cs typeface="Times New Roman" pitchFamily="18" charset="0"/>
              </a:rPr>
              <a:t>ead (a);</a:t>
            </a:r>
            <a:endParaRPr lang="ru-RU" sz="2400" dirty="0" smtClean="0">
              <a:latin typeface="Times New Roman" pitchFamily="18" charset="0"/>
              <a:cs typeface="Times New Roman" pitchFamily="18" charset="0"/>
            </a:endParaRPr>
          </a:p>
          <a:p>
            <a:r>
              <a:rPr lang="en-US" sz="2400" dirty="0">
                <a:latin typeface="Times New Roman" pitchFamily="18" charset="0"/>
                <a:cs typeface="Times New Roman" pitchFamily="18" charset="0"/>
              </a:rPr>
              <a:t>read </a:t>
            </a:r>
            <a:r>
              <a:rPr lang="en-US" sz="2400" dirty="0" smtClean="0">
                <a:latin typeface="Times New Roman" pitchFamily="18" charset="0"/>
                <a:cs typeface="Times New Roman" pitchFamily="18" charset="0"/>
              </a:rPr>
              <a:t>(b);</a:t>
            </a:r>
            <a:endParaRPr lang="ru-RU" sz="2400" dirty="0">
              <a:latin typeface="Times New Roman" pitchFamily="18" charset="0"/>
              <a:cs typeface="Times New Roman" pitchFamily="18" charset="0"/>
            </a:endParaRPr>
          </a:p>
          <a:p>
            <a:r>
              <a:rPr lang="en-US" sz="2400" dirty="0" smtClean="0">
                <a:latin typeface="Times New Roman" pitchFamily="18" charset="0"/>
                <a:cs typeface="Times New Roman" pitchFamily="18" charset="0"/>
              </a:rPr>
              <a:t>if </a:t>
            </a:r>
            <a:r>
              <a:rPr lang="ru-RU" sz="2400" dirty="0" smtClean="0">
                <a:latin typeface="Times New Roman" pitchFamily="18" charset="0"/>
                <a:cs typeface="Times New Roman" pitchFamily="18" charset="0"/>
              </a:rPr>
              <a:t>(</a:t>
            </a:r>
            <a:r>
              <a:rPr lang="en-US" sz="2400" dirty="0" smtClean="0">
                <a:latin typeface="Times New Roman" pitchFamily="18" charset="0"/>
                <a:cs typeface="Times New Roman" pitchFamily="18" charset="0"/>
              </a:rPr>
              <a:t>a </a:t>
            </a:r>
            <a:r>
              <a:rPr lang="en-US" sz="2400" dirty="0">
                <a:latin typeface="Times New Roman" pitchFamily="18" charset="0"/>
                <a:cs typeface="Times New Roman" pitchFamily="18" charset="0"/>
              </a:rPr>
              <a:t>&lt;</a:t>
            </a:r>
            <a:r>
              <a:rPr lang="en-US" sz="2400" dirty="0" smtClean="0">
                <a:latin typeface="Times New Roman" pitchFamily="18" charset="0"/>
                <a:cs typeface="Times New Roman" pitchFamily="18" charset="0"/>
              </a:rPr>
              <a:t>18</a:t>
            </a:r>
            <a:r>
              <a:rPr lang="ru-RU" sz="2400" dirty="0" smtClean="0">
                <a:latin typeface="Times New Roman" pitchFamily="18" charset="0"/>
                <a:cs typeface="Times New Roman" pitchFamily="18" charset="0"/>
              </a:rPr>
              <a:t>) </a:t>
            </a:r>
            <a:r>
              <a:rPr lang="en-US" sz="2400" dirty="0" smtClean="0">
                <a:latin typeface="Times New Roman" pitchFamily="18" charset="0"/>
                <a:cs typeface="Times New Roman" pitchFamily="18" charset="0"/>
              </a:rPr>
              <a:t>or (a=18) and (b&lt;=30) then</a:t>
            </a:r>
          </a:p>
          <a:p>
            <a:r>
              <a:rPr lang="en-US" sz="2400" dirty="0">
                <a:latin typeface="Times New Roman" pitchFamily="18" charset="0"/>
                <a:cs typeface="Times New Roman" pitchFamily="18" charset="0"/>
              </a:rPr>
              <a:t>k</a:t>
            </a:r>
            <a:r>
              <a:rPr lang="en-US" sz="2400" dirty="0" smtClean="0">
                <a:latin typeface="Times New Roman" pitchFamily="18" charset="0"/>
                <a:cs typeface="Times New Roman" pitchFamily="18" charset="0"/>
              </a:rPr>
              <a:t>:= </a:t>
            </a:r>
            <a:r>
              <a:rPr lang="en-US" sz="2400" dirty="0">
                <a:latin typeface="Times New Roman" pitchFamily="18" charset="0"/>
                <a:cs typeface="Times New Roman" pitchFamily="18" charset="0"/>
              </a:rPr>
              <a:t>k</a:t>
            </a:r>
            <a:r>
              <a:rPr lang="en-US" sz="2400" dirty="0" smtClean="0">
                <a:latin typeface="Times New Roman" pitchFamily="18" charset="0"/>
                <a:cs typeface="Times New Roman" pitchFamily="18" charset="0"/>
              </a:rPr>
              <a:t> </a:t>
            </a:r>
            <a:r>
              <a:rPr lang="en-US" sz="2400" dirty="0">
                <a:latin typeface="Times New Roman" pitchFamily="18" charset="0"/>
                <a:cs typeface="Times New Roman" pitchFamily="18" charset="0"/>
              </a:rPr>
              <a:t>+1;</a:t>
            </a:r>
            <a:endParaRPr lang="en-US" sz="2400" dirty="0" smtClean="0">
              <a:latin typeface="Times New Roman" pitchFamily="18" charset="0"/>
              <a:cs typeface="Times New Roman" pitchFamily="18" charset="0"/>
            </a:endParaRPr>
          </a:p>
          <a:p>
            <a:r>
              <a:rPr lang="en-US" sz="2400" dirty="0">
                <a:latin typeface="Times New Roman" pitchFamily="18" charset="0"/>
                <a:cs typeface="Times New Roman" pitchFamily="18" charset="0"/>
              </a:rPr>
              <a:t>e</a:t>
            </a:r>
            <a:r>
              <a:rPr lang="en-US" sz="2400" dirty="0" smtClean="0">
                <a:latin typeface="Times New Roman" pitchFamily="18" charset="0"/>
                <a:cs typeface="Times New Roman" pitchFamily="18" charset="0"/>
              </a:rPr>
              <a:t>nd;</a:t>
            </a:r>
          </a:p>
          <a:p>
            <a:r>
              <a:rPr lang="en-US" sz="2400" dirty="0" err="1">
                <a:latin typeface="Times New Roman" pitchFamily="18" charset="0"/>
                <a:cs typeface="Times New Roman" pitchFamily="18" charset="0"/>
              </a:rPr>
              <a:t>w</a:t>
            </a:r>
            <a:r>
              <a:rPr lang="en-US" sz="2400" dirty="0" err="1" smtClean="0">
                <a:latin typeface="Times New Roman" pitchFamily="18" charset="0"/>
                <a:cs typeface="Times New Roman" pitchFamily="18" charset="0"/>
              </a:rPr>
              <a:t>riteln</a:t>
            </a:r>
            <a:r>
              <a:rPr lang="en-US" sz="2400" dirty="0" smtClean="0">
                <a:latin typeface="Times New Roman" pitchFamily="18" charset="0"/>
                <a:cs typeface="Times New Roman" pitchFamily="18" charset="0"/>
              </a:rPr>
              <a:t> (k);</a:t>
            </a:r>
          </a:p>
          <a:p>
            <a:r>
              <a:rPr lang="en-US" sz="2400" dirty="0" smtClean="0">
                <a:latin typeface="Times New Roman" pitchFamily="18" charset="0"/>
                <a:cs typeface="Times New Roman" pitchFamily="18" charset="0"/>
              </a:rPr>
              <a:t>end.</a:t>
            </a:r>
            <a:endParaRPr lang="ru-RU" sz="2400" dirty="0">
              <a:latin typeface="Times New Roman" pitchFamily="18" charset="0"/>
              <a:cs typeface="Times New Roman" pitchFamily="18" charset="0"/>
            </a:endParaRPr>
          </a:p>
        </p:txBody>
      </p:sp>
      <p:sp>
        <p:nvSpPr>
          <p:cNvPr id="2" name="TextBox 1"/>
          <p:cNvSpPr txBox="1"/>
          <p:nvPr/>
        </p:nvSpPr>
        <p:spPr>
          <a:xfrm>
            <a:off x="179512" y="332656"/>
            <a:ext cx="4062819" cy="6370975"/>
          </a:xfrm>
          <a:prstGeom prst="rect">
            <a:avLst/>
          </a:prstGeom>
          <a:noFill/>
        </p:spPr>
        <p:txBody>
          <a:bodyPr wrap="square" rtlCol="0">
            <a:spAutoFit/>
          </a:bodyPr>
          <a:lstStyle/>
          <a:p>
            <a:pPr algn="ctr"/>
            <a:r>
              <a:rPr lang="ru-RU" sz="2400" dirty="0" smtClean="0">
                <a:latin typeface="Times New Roman" panose="02020603050405020304" pitchFamily="18" charset="0"/>
                <a:cs typeface="Times New Roman" panose="02020603050405020304" pitchFamily="18" charset="0"/>
              </a:rPr>
              <a:t>Вводим с клавиатуры количество спортсменов (</a:t>
            </a:r>
            <a:r>
              <a:rPr lang="en-US" sz="2400" dirty="0" smtClean="0">
                <a:latin typeface="Times New Roman" pitchFamily="18" charset="0"/>
                <a:cs typeface="Times New Roman" pitchFamily="18" charset="0"/>
              </a:rPr>
              <a:t>read </a:t>
            </a:r>
            <a:r>
              <a:rPr lang="en-US" sz="2400" dirty="0">
                <a:latin typeface="Times New Roman" pitchFamily="18" charset="0"/>
                <a:cs typeface="Times New Roman" pitchFamily="18" charset="0"/>
              </a:rPr>
              <a:t>(n</a:t>
            </a:r>
            <a:r>
              <a:rPr lang="en-US" sz="2400" dirty="0" smtClean="0">
                <a:latin typeface="Times New Roman" pitchFamily="18" charset="0"/>
                <a:cs typeface="Times New Roman" pitchFamily="18" charset="0"/>
              </a:rPr>
              <a:t>)</a:t>
            </a:r>
            <a:r>
              <a:rPr lang="ru-RU" sz="2400" dirty="0" smtClean="0">
                <a:latin typeface="Times New Roman" pitchFamily="18" charset="0"/>
                <a:cs typeface="Times New Roman" pitchFamily="18" charset="0"/>
              </a:rPr>
              <a:t>), заносим в переменную </a:t>
            </a:r>
            <a:r>
              <a:rPr lang="en-US" sz="2400" dirty="0">
                <a:latin typeface="Times New Roman" pitchFamily="18" charset="0"/>
                <a:cs typeface="Times New Roman" pitchFamily="18" charset="0"/>
              </a:rPr>
              <a:t>k </a:t>
            </a:r>
            <a:r>
              <a:rPr lang="en-US" sz="2400" dirty="0" smtClean="0">
                <a:latin typeface="Times New Roman" pitchFamily="18" charset="0"/>
                <a:cs typeface="Times New Roman" pitchFamily="18" charset="0"/>
              </a:rPr>
              <a:t>0 (</a:t>
            </a:r>
            <a:r>
              <a:rPr lang="ru-RU" sz="2400" dirty="0" smtClean="0">
                <a:latin typeface="Times New Roman" pitchFamily="18" charset="0"/>
                <a:cs typeface="Times New Roman" pitchFamily="18" charset="0"/>
              </a:rPr>
              <a:t>счетчик). Затем </a:t>
            </a:r>
            <a:r>
              <a:rPr lang="en-US" sz="2400" dirty="0" smtClean="0">
                <a:latin typeface="Times New Roman" pitchFamily="18" charset="0"/>
                <a:cs typeface="Times New Roman" pitchFamily="18" charset="0"/>
              </a:rPr>
              <a:t>n</a:t>
            </a:r>
            <a:r>
              <a:rPr lang="ru-RU" sz="2400" dirty="0" smtClean="0">
                <a:latin typeface="Times New Roman" pitchFamily="18" charset="0"/>
                <a:cs typeface="Times New Roman" pitchFamily="18" charset="0"/>
              </a:rPr>
              <a:t> раз повторяем одни и те же действия (цикл): вводим число минут (</a:t>
            </a:r>
            <a:r>
              <a:rPr lang="en-US" sz="2400" dirty="0" smtClean="0">
                <a:latin typeface="Times New Roman" pitchFamily="18" charset="0"/>
                <a:cs typeface="Times New Roman" pitchFamily="18" charset="0"/>
              </a:rPr>
              <a:t>a</a:t>
            </a:r>
            <a:r>
              <a:rPr lang="ru-RU" sz="2400" dirty="0" smtClean="0">
                <a:latin typeface="Times New Roman" pitchFamily="18" charset="0"/>
                <a:cs typeface="Times New Roman" pitchFamily="18" charset="0"/>
              </a:rPr>
              <a:t>)</a:t>
            </a:r>
            <a:r>
              <a:rPr lang="ru-RU" sz="2400" dirty="0">
                <a:latin typeface="Times New Roman" pitchFamily="18" charset="0"/>
                <a:cs typeface="Times New Roman" pitchFamily="18" charset="0"/>
              </a:rPr>
              <a:t>, вводим число </a:t>
            </a:r>
            <a:r>
              <a:rPr lang="ru-RU" sz="2400" dirty="0" smtClean="0">
                <a:latin typeface="Times New Roman" pitchFamily="18" charset="0"/>
                <a:cs typeface="Times New Roman" pitchFamily="18" charset="0"/>
              </a:rPr>
              <a:t>секунд (</a:t>
            </a:r>
            <a:r>
              <a:rPr lang="en-US" sz="2400" dirty="0">
                <a:latin typeface="Times New Roman" pitchFamily="18" charset="0"/>
                <a:cs typeface="Times New Roman" pitchFamily="18" charset="0"/>
              </a:rPr>
              <a:t>b</a:t>
            </a:r>
            <a:r>
              <a:rPr lang="ru-RU" sz="2400" dirty="0" smtClean="0">
                <a:latin typeface="Times New Roman" pitchFamily="18" charset="0"/>
                <a:cs typeface="Times New Roman" pitchFamily="18" charset="0"/>
              </a:rPr>
              <a:t>). Проверяем, если число минут меньше 18 или число минут равно 18 и одновременно число секунд не больше 30, </a:t>
            </a:r>
            <a:r>
              <a:rPr lang="ru-RU" sz="2400" dirty="0">
                <a:latin typeface="Times New Roman" pitchFamily="18" charset="0"/>
                <a:cs typeface="Times New Roman" pitchFamily="18" charset="0"/>
              </a:rPr>
              <a:t>то увеличиваем счетчик на </a:t>
            </a:r>
            <a:r>
              <a:rPr lang="ru-RU" sz="2400" dirty="0" smtClean="0">
                <a:latin typeface="Times New Roman" pitchFamily="18" charset="0"/>
                <a:cs typeface="Times New Roman" pitchFamily="18" charset="0"/>
              </a:rPr>
              <a:t>1</a:t>
            </a:r>
          </a:p>
          <a:p>
            <a:pPr algn="ctr"/>
            <a:r>
              <a:rPr lang="ru-RU" sz="2400" dirty="0" smtClean="0">
                <a:latin typeface="Times New Roman" pitchFamily="18" charset="0"/>
                <a:cs typeface="Times New Roman" pitchFamily="18" charset="0"/>
              </a:rPr>
              <a:t> (</a:t>
            </a:r>
            <a:r>
              <a:rPr lang="en-US" sz="2400" dirty="0">
                <a:latin typeface="Times New Roman" pitchFamily="18" charset="0"/>
                <a:cs typeface="Times New Roman" pitchFamily="18" charset="0"/>
              </a:rPr>
              <a:t>k := k +1)</a:t>
            </a:r>
            <a:r>
              <a:rPr lang="ru-RU" sz="2400" dirty="0" smtClean="0">
                <a:latin typeface="Times New Roman" pitchFamily="18" charset="0"/>
                <a:cs typeface="Times New Roman" pitchFamily="18" charset="0"/>
              </a:rPr>
              <a:t>.</a:t>
            </a:r>
            <a:r>
              <a:rPr lang="en-US" sz="2400" dirty="0" smtClean="0">
                <a:latin typeface="Times New Roman" pitchFamily="18" charset="0"/>
                <a:cs typeface="Times New Roman" pitchFamily="18" charset="0"/>
              </a:rPr>
              <a:t> </a:t>
            </a:r>
            <a:r>
              <a:rPr lang="ru-RU" sz="2400" dirty="0" smtClean="0">
                <a:latin typeface="Times New Roman" pitchFamily="18" charset="0"/>
                <a:cs typeface="Times New Roman" pitchFamily="18" charset="0"/>
              </a:rPr>
              <a:t>Выводим результат. Обязательно тестируем программу.</a:t>
            </a:r>
            <a:endParaRPr lang="ru-RU" sz="2400" dirty="0">
              <a:latin typeface="Times New Roman" panose="02020603050405020304" pitchFamily="18" charset="0"/>
              <a:cs typeface="Times New Roman" panose="02020603050405020304" pitchFamily="18" charset="0"/>
            </a:endParaRPr>
          </a:p>
        </p:txBody>
      </p:sp>
      <p:sp>
        <p:nvSpPr>
          <p:cNvPr id="4" name="Прямоугольник 3"/>
          <p:cNvSpPr/>
          <p:nvPr/>
        </p:nvSpPr>
        <p:spPr>
          <a:xfrm>
            <a:off x="4256587" y="5471388"/>
            <a:ext cx="3541739" cy="1200329"/>
          </a:xfrm>
          <a:prstGeom prst="rect">
            <a:avLst/>
          </a:prstGeom>
        </p:spPr>
        <p:txBody>
          <a:bodyPr wrap="none">
            <a:spAutoFit/>
          </a:bodyPr>
          <a:lstStyle/>
          <a:p>
            <a:pPr lvl="0" eaLnBrk="0" fontAlgn="base" hangingPunct="0">
              <a:spcBef>
                <a:spcPct val="0"/>
              </a:spcBef>
              <a:spcAft>
                <a:spcPct val="0"/>
              </a:spcAft>
            </a:pPr>
            <a:r>
              <a:rPr lang="ru-RU" sz="2400" dirty="0" smtClean="0">
                <a:latin typeface="Times New Roman" pitchFamily="18" charset="0"/>
                <a:cs typeface="Times New Roman" pitchFamily="18" charset="0"/>
              </a:rPr>
              <a:t>Количество спортсменов,</a:t>
            </a:r>
          </a:p>
          <a:p>
            <a:pPr lvl="0" eaLnBrk="0" fontAlgn="base" hangingPunct="0">
              <a:spcBef>
                <a:spcPct val="0"/>
              </a:spcBef>
              <a:spcAft>
                <a:spcPct val="0"/>
              </a:spcAft>
            </a:pPr>
            <a:r>
              <a:rPr lang="ru-RU" sz="2400" dirty="0" smtClean="0">
                <a:latin typeface="Times New Roman" pitchFamily="18" charset="0"/>
                <a:cs typeface="Times New Roman" pitchFamily="18" charset="0"/>
              </a:rPr>
              <a:t>время которых не более</a:t>
            </a:r>
          </a:p>
          <a:p>
            <a:pPr lvl="0" eaLnBrk="0" fontAlgn="base" hangingPunct="0">
              <a:spcBef>
                <a:spcPct val="0"/>
              </a:spcBef>
              <a:spcAft>
                <a:spcPct val="0"/>
              </a:spcAft>
            </a:pPr>
            <a:r>
              <a:rPr lang="ru-RU" sz="2400" dirty="0" smtClean="0">
                <a:latin typeface="Times New Roman" pitchFamily="18" charset="0"/>
                <a:cs typeface="Times New Roman" pitchFamily="18" charset="0"/>
              </a:rPr>
              <a:t>18 </a:t>
            </a:r>
            <a:r>
              <a:rPr lang="ru-RU" sz="2400" dirty="0">
                <a:latin typeface="Times New Roman" pitchFamily="18" charset="0"/>
                <a:cs typeface="Times New Roman" pitchFamily="18" charset="0"/>
              </a:rPr>
              <a:t>минут 30 секунд</a:t>
            </a:r>
          </a:p>
        </p:txBody>
      </p:sp>
    </p:spTree>
    <p:extLst>
      <p:ext uri="{BB962C8B-B14F-4D97-AF65-F5344CB8AC3E}">
        <p14:creationId xmlns:p14="http://schemas.microsoft.com/office/powerpoint/2010/main" val="119692662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Таблица 5"/>
          <p:cNvGraphicFramePr>
            <a:graphicFrameLocks noGrp="1"/>
          </p:cNvGraphicFramePr>
          <p:nvPr>
            <p:extLst>
              <p:ext uri="{D42A27DB-BD31-4B8C-83A1-F6EECF244321}">
                <p14:modId xmlns:p14="http://schemas.microsoft.com/office/powerpoint/2010/main" val="3651896206"/>
              </p:ext>
            </p:extLst>
          </p:nvPr>
        </p:nvGraphicFramePr>
        <p:xfrm>
          <a:off x="5436096" y="4581128"/>
          <a:ext cx="3312368" cy="1990204"/>
        </p:xfrm>
        <a:graphic>
          <a:graphicData uri="http://schemas.openxmlformats.org/drawingml/2006/table">
            <a:tbl>
              <a:tblPr firstRow="1" bandRow="1">
                <a:tableStyleId>{5C22544A-7EE6-4342-B048-85BDC9FD1C3A}</a:tableStyleId>
              </a:tblPr>
              <a:tblGrid>
                <a:gridCol w="1656184"/>
                <a:gridCol w="1656184"/>
              </a:tblGrid>
              <a:tr h="936104">
                <a:tc>
                  <a:txBody>
                    <a:bodyPr/>
                    <a:lstStyle/>
                    <a:p>
                      <a:pPr algn="ctr">
                        <a:lnSpc>
                          <a:spcPts val="1650"/>
                        </a:lnSpc>
                        <a:spcBef>
                          <a:spcPts val="150"/>
                        </a:spcBef>
                        <a:spcAft>
                          <a:spcPts val="300"/>
                        </a:spcAft>
                      </a:pPr>
                      <a:endParaRPr lang="ru-RU" sz="2400" dirty="0" smtClean="0">
                        <a:effectLst/>
                        <a:latin typeface="Times New Roman" pitchFamily="18" charset="0"/>
                        <a:cs typeface="Times New Roman" pitchFamily="18" charset="0"/>
                      </a:endParaRPr>
                    </a:p>
                    <a:p>
                      <a:pPr algn="ctr">
                        <a:lnSpc>
                          <a:spcPts val="1650"/>
                        </a:lnSpc>
                        <a:spcBef>
                          <a:spcPts val="150"/>
                        </a:spcBef>
                        <a:spcAft>
                          <a:spcPts val="300"/>
                        </a:spcAft>
                      </a:pPr>
                      <a:r>
                        <a:rPr lang="ru-RU" sz="2400" dirty="0" smtClean="0">
                          <a:effectLst/>
                          <a:latin typeface="Times New Roman" pitchFamily="18" charset="0"/>
                          <a:cs typeface="Times New Roman" pitchFamily="18" charset="0"/>
                        </a:rPr>
                        <a:t>Входные </a:t>
                      </a:r>
                      <a:r>
                        <a:rPr lang="ru-RU" sz="2400" dirty="0">
                          <a:effectLst/>
                          <a:latin typeface="Times New Roman" pitchFamily="18" charset="0"/>
                          <a:cs typeface="Times New Roman" pitchFamily="18" charset="0"/>
                        </a:rPr>
                        <a:t>данные</a:t>
                      </a:r>
                      <a:endParaRPr lang="ru-RU" sz="2400" dirty="0">
                        <a:effectLst/>
                        <a:latin typeface="Times New Roman" pitchFamily="18" charset="0"/>
                        <a:ea typeface="Calibri"/>
                        <a:cs typeface="Times New Roman" pitchFamily="18" charset="0"/>
                      </a:endParaRPr>
                    </a:p>
                  </a:txBody>
                  <a:tcPr marL="0" marR="0" marT="0" marB="0"/>
                </a:tc>
                <a:tc>
                  <a:txBody>
                    <a:bodyPr/>
                    <a:lstStyle/>
                    <a:p>
                      <a:pPr algn="ctr">
                        <a:lnSpc>
                          <a:spcPts val="1650"/>
                        </a:lnSpc>
                        <a:spcBef>
                          <a:spcPts val="150"/>
                        </a:spcBef>
                        <a:spcAft>
                          <a:spcPts val="300"/>
                        </a:spcAft>
                      </a:pPr>
                      <a:endParaRPr lang="ru-RU" sz="2400" dirty="0" smtClean="0">
                        <a:effectLst/>
                        <a:latin typeface="Times New Roman" pitchFamily="18" charset="0"/>
                        <a:cs typeface="Times New Roman" pitchFamily="18" charset="0"/>
                      </a:endParaRPr>
                    </a:p>
                    <a:p>
                      <a:pPr algn="ctr">
                        <a:lnSpc>
                          <a:spcPts val="1650"/>
                        </a:lnSpc>
                        <a:spcBef>
                          <a:spcPts val="150"/>
                        </a:spcBef>
                        <a:spcAft>
                          <a:spcPts val="300"/>
                        </a:spcAft>
                      </a:pPr>
                      <a:r>
                        <a:rPr lang="ru-RU" sz="2400" dirty="0" smtClean="0">
                          <a:effectLst/>
                          <a:latin typeface="Times New Roman" pitchFamily="18" charset="0"/>
                          <a:cs typeface="Times New Roman" pitchFamily="18" charset="0"/>
                        </a:rPr>
                        <a:t>Выходные </a:t>
                      </a:r>
                      <a:r>
                        <a:rPr lang="ru-RU" sz="2400" dirty="0">
                          <a:effectLst/>
                          <a:latin typeface="Times New Roman" pitchFamily="18" charset="0"/>
                          <a:cs typeface="Times New Roman" pitchFamily="18" charset="0"/>
                        </a:rPr>
                        <a:t>данные</a:t>
                      </a:r>
                      <a:endParaRPr lang="ru-RU" sz="2400" dirty="0">
                        <a:effectLst/>
                        <a:latin typeface="Times New Roman" pitchFamily="18" charset="0"/>
                        <a:ea typeface="Calibri"/>
                        <a:cs typeface="Times New Roman" pitchFamily="18" charset="0"/>
                      </a:endParaRPr>
                    </a:p>
                  </a:txBody>
                  <a:tcPr marL="0" marR="0" marT="0" marB="0"/>
                </a:tc>
              </a:tr>
              <a:tr h="675640">
                <a:tc>
                  <a:txBody>
                    <a:bodyPr/>
                    <a:lstStyle/>
                    <a:p>
                      <a:pPr algn="ctr">
                        <a:lnSpc>
                          <a:spcPts val="1650"/>
                        </a:lnSpc>
                        <a:spcBef>
                          <a:spcPts val="150"/>
                        </a:spcBef>
                        <a:spcAft>
                          <a:spcPts val="300"/>
                        </a:spcAft>
                      </a:pPr>
                      <a:endParaRPr lang="ru-RU" sz="2400" dirty="0" smtClean="0">
                        <a:effectLst/>
                        <a:latin typeface="Times New Roman" panose="02020603050405020304" pitchFamily="18" charset="0"/>
                        <a:ea typeface="Times New Roman" panose="02020603050405020304" pitchFamily="18" charset="0"/>
                        <a:cs typeface="Times New Roman" panose="02020603050405020304" pitchFamily="18" charset="0"/>
                      </a:endParaRPr>
                    </a:p>
                    <a:p>
                      <a:pPr algn="ctr">
                        <a:lnSpc>
                          <a:spcPts val="1650"/>
                        </a:lnSpc>
                        <a:spcBef>
                          <a:spcPts val="150"/>
                        </a:spcBef>
                        <a:spcAft>
                          <a:spcPts val="300"/>
                        </a:spcAft>
                      </a:pPr>
                      <a:r>
                        <a:rPr lang="ru-RU" sz="2400" dirty="0" smtClean="0">
                          <a:effectLst/>
                          <a:latin typeface="Times New Roman" panose="02020603050405020304" pitchFamily="18" charset="0"/>
                          <a:ea typeface="Times New Roman" panose="02020603050405020304" pitchFamily="18" charset="0"/>
                          <a:cs typeface="Times New Roman" panose="02020603050405020304" pitchFamily="18" charset="0"/>
                        </a:rPr>
                        <a:t>10</a:t>
                      </a:r>
                      <a:endParaRPr lang="ru-RU" sz="2400" dirty="0">
                        <a:effectLst/>
                        <a:latin typeface="Times New Roman" panose="02020603050405020304" pitchFamily="18" charset="0"/>
                        <a:ea typeface="Calibri" panose="020F0502020204030204" pitchFamily="34" charset="0"/>
                        <a:cs typeface="Times New Roman" panose="02020603050405020304" pitchFamily="18" charset="0"/>
                      </a:endParaRPr>
                    </a:p>
                    <a:p>
                      <a:pPr algn="ctr">
                        <a:lnSpc>
                          <a:spcPts val="1650"/>
                        </a:lnSpc>
                        <a:spcBef>
                          <a:spcPts val="150"/>
                        </a:spcBef>
                        <a:spcAft>
                          <a:spcPts val="300"/>
                        </a:spcAft>
                      </a:pPr>
                      <a:endParaRPr lang="ru-RU" sz="2400" dirty="0" smtClean="0">
                        <a:effectLst/>
                        <a:latin typeface="Times New Roman" panose="02020603050405020304" pitchFamily="18" charset="0"/>
                        <a:ea typeface="Times New Roman" panose="02020603050405020304" pitchFamily="18" charset="0"/>
                        <a:cs typeface="Times New Roman" panose="02020603050405020304" pitchFamily="18" charset="0"/>
                      </a:endParaRPr>
                    </a:p>
                    <a:p>
                      <a:pPr algn="ctr">
                        <a:lnSpc>
                          <a:spcPts val="1650"/>
                        </a:lnSpc>
                        <a:spcBef>
                          <a:spcPts val="150"/>
                        </a:spcBef>
                        <a:spcAft>
                          <a:spcPts val="300"/>
                        </a:spcAft>
                      </a:pPr>
                      <a:r>
                        <a:rPr lang="ru-RU" sz="2400" dirty="0" smtClean="0">
                          <a:effectLst/>
                          <a:latin typeface="Times New Roman" panose="02020603050405020304" pitchFamily="18" charset="0"/>
                          <a:ea typeface="Times New Roman" panose="02020603050405020304" pitchFamily="18" charset="0"/>
                          <a:cs typeface="Times New Roman" panose="02020603050405020304" pitchFamily="18" charset="0"/>
                        </a:rPr>
                        <a:t>20</a:t>
                      </a:r>
                      <a:endParaRPr lang="ru-RU" sz="2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0" marR="0" marT="0" marB="0"/>
                </a:tc>
                <a:tc>
                  <a:txBody>
                    <a:bodyPr/>
                    <a:lstStyle/>
                    <a:p>
                      <a:pPr algn="ctr">
                        <a:lnSpc>
                          <a:spcPts val="1650"/>
                        </a:lnSpc>
                        <a:spcBef>
                          <a:spcPts val="150"/>
                        </a:spcBef>
                        <a:spcAft>
                          <a:spcPts val="300"/>
                        </a:spcAft>
                      </a:pPr>
                      <a:endParaRPr lang="ru-RU" sz="2400" dirty="0" smtClean="0">
                        <a:effectLst/>
                        <a:latin typeface="Times New Roman" panose="02020603050405020304" pitchFamily="18" charset="0"/>
                        <a:ea typeface="Times New Roman" panose="02020603050405020304" pitchFamily="18" charset="0"/>
                        <a:cs typeface="Times New Roman" panose="02020603050405020304" pitchFamily="18" charset="0"/>
                      </a:endParaRPr>
                    </a:p>
                    <a:p>
                      <a:pPr algn="ctr">
                        <a:lnSpc>
                          <a:spcPts val="1650"/>
                        </a:lnSpc>
                        <a:spcBef>
                          <a:spcPts val="150"/>
                        </a:spcBef>
                        <a:spcAft>
                          <a:spcPts val="300"/>
                        </a:spcAft>
                      </a:pPr>
                      <a:endParaRPr lang="ru-RU" sz="2400" dirty="0" smtClean="0">
                        <a:effectLst/>
                        <a:latin typeface="Times New Roman" panose="02020603050405020304" pitchFamily="18" charset="0"/>
                        <a:ea typeface="Times New Roman" panose="02020603050405020304" pitchFamily="18" charset="0"/>
                        <a:cs typeface="Times New Roman" panose="02020603050405020304" pitchFamily="18" charset="0"/>
                      </a:endParaRPr>
                    </a:p>
                    <a:p>
                      <a:pPr algn="ctr">
                        <a:lnSpc>
                          <a:spcPts val="1650"/>
                        </a:lnSpc>
                        <a:spcBef>
                          <a:spcPts val="150"/>
                        </a:spcBef>
                        <a:spcAft>
                          <a:spcPts val="300"/>
                        </a:spcAft>
                      </a:pPr>
                      <a:r>
                        <a:rPr lang="ru-RU" sz="2400" dirty="0" smtClean="0">
                          <a:effectLst/>
                          <a:latin typeface="Times New Roman" panose="02020603050405020304" pitchFamily="18" charset="0"/>
                          <a:ea typeface="Times New Roman" panose="02020603050405020304" pitchFamily="18" charset="0"/>
                          <a:cs typeface="Times New Roman" panose="02020603050405020304" pitchFamily="18" charset="0"/>
                        </a:rPr>
                        <a:t>6</a:t>
                      </a:r>
                      <a:endParaRPr lang="ru-RU" sz="2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0" marR="0" marT="0" marB="0"/>
                </a:tc>
              </a:tr>
            </a:tbl>
          </a:graphicData>
        </a:graphic>
      </p:graphicFrame>
      <p:sp>
        <p:nvSpPr>
          <p:cNvPr id="10" name="Rectangle 11"/>
          <p:cNvSpPr>
            <a:spLocks noChangeArrowheads="1"/>
          </p:cNvSpPr>
          <p:nvPr/>
        </p:nvSpPr>
        <p:spPr bwMode="auto">
          <a:xfrm>
            <a:off x="251521" y="66021"/>
            <a:ext cx="8568951" cy="43088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algn="just">
              <a:spcAft>
                <a:spcPts val="1200"/>
              </a:spcAft>
            </a:pPr>
            <a:r>
              <a:rPr lang="ru-RU" sz="2400" b="1" dirty="0">
                <a:latin typeface="Times New Roman" pitchFamily="18" charset="0"/>
                <a:ea typeface="Times New Roman" pitchFamily="18" charset="0"/>
                <a:cs typeface="Times New Roman" pitchFamily="18" charset="0"/>
              </a:rPr>
              <a:t>Для самостоятельной работы:</a:t>
            </a:r>
          </a:p>
          <a:p>
            <a:pPr algn="just"/>
            <a:r>
              <a:rPr lang="ru-RU" sz="2400" dirty="0" smtClean="0">
                <a:latin typeface="Times New Roman" panose="02020603050405020304" pitchFamily="18" charset="0"/>
                <a:cs typeface="Times New Roman" panose="02020603050405020304" pitchFamily="18" charset="0"/>
              </a:rPr>
              <a:t>Напишите </a:t>
            </a:r>
            <a:r>
              <a:rPr lang="ru-RU" sz="2400" dirty="0">
                <a:latin typeface="Times New Roman" panose="02020603050405020304" pitchFamily="18" charset="0"/>
                <a:cs typeface="Times New Roman" panose="02020603050405020304" pitchFamily="18" charset="0"/>
              </a:rPr>
              <a:t>программу, которая по двум данным натуральным числам </a:t>
            </a:r>
            <a:r>
              <a:rPr lang="ru-RU" sz="2400" i="1" dirty="0">
                <a:latin typeface="Times New Roman" panose="02020603050405020304" pitchFamily="18" charset="0"/>
                <a:cs typeface="Times New Roman" panose="02020603050405020304" pitchFamily="18" charset="0"/>
              </a:rPr>
              <a:t>a</a:t>
            </a:r>
            <a:r>
              <a:rPr lang="ru-RU" sz="2400" dirty="0">
                <a:latin typeface="Times New Roman" panose="02020603050405020304" pitchFamily="18" charset="0"/>
                <a:cs typeface="Times New Roman" panose="02020603050405020304" pitchFamily="18" charset="0"/>
              </a:rPr>
              <a:t> и </a:t>
            </a:r>
            <a:r>
              <a:rPr lang="ru-RU" sz="2400" i="1" dirty="0">
                <a:latin typeface="Times New Roman" panose="02020603050405020304" pitchFamily="18" charset="0"/>
                <a:cs typeface="Times New Roman" panose="02020603050405020304" pitchFamily="18" charset="0"/>
              </a:rPr>
              <a:t>b</a:t>
            </a:r>
            <a:r>
              <a:rPr lang="ru-RU" sz="2400" dirty="0">
                <a:latin typeface="Times New Roman" panose="02020603050405020304" pitchFamily="18" charset="0"/>
                <a:cs typeface="Times New Roman" panose="02020603050405020304" pitchFamily="18" charset="0"/>
              </a:rPr>
              <a:t>, не превосходящим 30000, подсчитывает количество чётных натуральных чисел на отрезке [</a:t>
            </a:r>
            <a:r>
              <a:rPr lang="ru-RU" sz="2400" i="1" dirty="0">
                <a:latin typeface="Times New Roman" panose="02020603050405020304" pitchFamily="18" charset="0"/>
                <a:cs typeface="Times New Roman" panose="02020603050405020304" pitchFamily="18" charset="0"/>
              </a:rPr>
              <a:t>a</a:t>
            </a:r>
            <a:r>
              <a:rPr lang="ru-RU" sz="2400" dirty="0">
                <a:latin typeface="Times New Roman" panose="02020603050405020304" pitchFamily="18" charset="0"/>
                <a:cs typeface="Times New Roman" panose="02020603050405020304" pitchFamily="18" charset="0"/>
              </a:rPr>
              <a:t>, </a:t>
            </a:r>
            <a:r>
              <a:rPr lang="ru-RU" sz="2400" i="1" dirty="0">
                <a:latin typeface="Times New Roman" panose="02020603050405020304" pitchFamily="18" charset="0"/>
                <a:cs typeface="Times New Roman" panose="02020603050405020304" pitchFamily="18" charset="0"/>
              </a:rPr>
              <a:t>b</a:t>
            </a:r>
            <a:r>
              <a:rPr lang="ru-RU" sz="2400" dirty="0">
                <a:latin typeface="Times New Roman" panose="02020603050405020304" pitchFamily="18" charset="0"/>
                <a:cs typeface="Times New Roman" panose="02020603050405020304" pitchFamily="18" charset="0"/>
              </a:rPr>
              <a:t>] (включая концы отрезка).</a:t>
            </a:r>
          </a:p>
          <a:p>
            <a:pPr algn="just"/>
            <a:r>
              <a:rPr lang="ru-RU" sz="2400" dirty="0">
                <a:latin typeface="Times New Roman" panose="02020603050405020304" pitchFamily="18" charset="0"/>
                <a:cs typeface="Times New Roman" panose="02020603050405020304" pitchFamily="18" charset="0"/>
              </a:rPr>
              <a:t>Программа получает на вход два натуральных числа </a:t>
            </a:r>
            <a:r>
              <a:rPr lang="ru-RU" sz="2400" i="1" dirty="0">
                <a:latin typeface="Times New Roman" panose="02020603050405020304" pitchFamily="18" charset="0"/>
                <a:cs typeface="Times New Roman" panose="02020603050405020304" pitchFamily="18" charset="0"/>
              </a:rPr>
              <a:t>a</a:t>
            </a:r>
            <a:r>
              <a:rPr lang="ru-RU" sz="2400" dirty="0">
                <a:latin typeface="Times New Roman" panose="02020603050405020304" pitchFamily="18" charset="0"/>
                <a:cs typeface="Times New Roman" panose="02020603050405020304" pitchFamily="18" charset="0"/>
              </a:rPr>
              <a:t> и </a:t>
            </a:r>
            <a:r>
              <a:rPr lang="ru-RU" sz="2400" i="1" dirty="0">
                <a:latin typeface="Times New Roman" panose="02020603050405020304" pitchFamily="18" charset="0"/>
                <a:cs typeface="Times New Roman" panose="02020603050405020304" pitchFamily="18" charset="0"/>
              </a:rPr>
              <a:t>b</a:t>
            </a:r>
            <a:r>
              <a:rPr lang="ru-RU" sz="2400" dirty="0">
                <a:latin typeface="Times New Roman" panose="02020603050405020304" pitchFamily="18" charset="0"/>
                <a:cs typeface="Times New Roman" panose="02020603050405020304" pitchFamily="18" charset="0"/>
              </a:rPr>
              <a:t>, при этом гарантируется, что 1 ≤ </a:t>
            </a:r>
            <a:r>
              <a:rPr lang="ru-RU" sz="2400" i="1" dirty="0">
                <a:latin typeface="Times New Roman" panose="02020603050405020304" pitchFamily="18" charset="0"/>
                <a:cs typeface="Times New Roman" panose="02020603050405020304" pitchFamily="18" charset="0"/>
              </a:rPr>
              <a:t>a</a:t>
            </a:r>
            <a:r>
              <a:rPr lang="ru-RU" sz="2400" dirty="0">
                <a:latin typeface="Times New Roman" panose="02020603050405020304" pitchFamily="18" charset="0"/>
                <a:cs typeface="Times New Roman" panose="02020603050405020304" pitchFamily="18" charset="0"/>
              </a:rPr>
              <a:t> ≤ </a:t>
            </a:r>
            <a:r>
              <a:rPr lang="ru-RU" sz="2400" i="1" dirty="0">
                <a:latin typeface="Times New Roman" panose="02020603050405020304" pitchFamily="18" charset="0"/>
                <a:cs typeface="Times New Roman" panose="02020603050405020304" pitchFamily="18" charset="0"/>
              </a:rPr>
              <a:t>b</a:t>
            </a:r>
            <a:r>
              <a:rPr lang="ru-RU" sz="2400" dirty="0">
                <a:latin typeface="Times New Roman" panose="02020603050405020304" pitchFamily="18" charset="0"/>
                <a:cs typeface="Times New Roman" panose="02020603050405020304" pitchFamily="18" charset="0"/>
              </a:rPr>
              <a:t> ≤ 30000. Проверять входные данные на корректность не нужно.</a:t>
            </a:r>
          </a:p>
          <a:p>
            <a:pPr algn="just"/>
            <a:r>
              <a:rPr lang="ru-RU" sz="2400" dirty="0">
                <a:latin typeface="Times New Roman" panose="02020603050405020304" pitchFamily="18" charset="0"/>
                <a:cs typeface="Times New Roman" panose="02020603050405020304" pitchFamily="18" charset="0"/>
              </a:rPr>
              <a:t>Программа должна вывести одно число: количество чётных чисел на отрезке [</a:t>
            </a:r>
            <a:r>
              <a:rPr lang="ru-RU" sz="2400" i="1" dirty="0">
                <a:latin typeface="Times New Roman" panose="02020603050405020304" pitchFamily="18" charset="0"/>
                <a:cs typeface="Times New Roman" panose="02020603050405020304" pitchFamily="18" charset="0"/>
              </a:rPr>
              <a:t>a</a:t>
            </a:r>
            <a:r>
              <a:rPr lang="ru-RU" sz="2400" dirty="0">
                <a:latin typeface="Times New Roman" panose="02020603050405020304" pitchFamily="18" charset="0"/>
                <a:cs typeface="Times New Roman" panose="02020603050405020304" pitchFamily="18" charset="0"/>
              </a:rPr>
              <a:t>, </a:t>
            </a:r>
            <a:r>
              <a:rPr lang="ru-RU" sz="2400" i="1" dirty="0">
                <a:latin typeface="Times New Roman" panose="02020603050405020304" pitchFamily="18" charset="0"/>
                <a:cs typeface="Times New Roman" panose="02020603050405020304" pitchFamily="18" charset="0"/>
              </a:rPr>
              <a:t>b</a:t>
            </a:r>
            <a:r>
              <a:rPr lang="ru-RU" sz="2400" dirty="0" smtClean="0">
                <a:latin typeface="Times New Roman" panose="02020603050405020304" pitchFamily="18" charset="0"/>
                <a:cs typeface="Times New Roman" panose="02020603050405020304" pitchFamily="18" charset="0"/>
              </a:rPr>
              <a:t>].</a:t>
            </a:r>
          </a:p>
          <a:p>
            <a:pPr algn="just">
              <a:spcAft>
                <a:spcPts val="1200"/>
              </a:spcAft>
            </a:pPr>
            <a:r>
              <a:rPr lang="ru-RU" sz="2400" b="1" dirty="0">
                <a:latin typeface="Times New Roman" pitchFamily="18" charset="0"/>
                <a:ea typeface="Times New Roman" pitchFamily="18" charset="0"/>
                <a:cs typeface="Times New Roman" pitchFamily="18" charset="0"/>
              </a:rPr>
              <a:t>Пример работы программы</a:t>
            </a:r>
            <a:r>
              <a:rPr lang="ru-RU" sz="2400" b="1" dirty="0" smtClean="0">
                <a:latin typeface="Times New Roman" pitchFamily="18" charset="0"/>
                <a:ea typeface="Times New Roman" pitchFamily="18" charset="0"/>
                <a:cs typeface="Times New Roman" pitchFamily="18" charset="0"/>
              </a:rPr>
              <a:t>:</a:t>
            </a:r>
            <a:endParaRPr kumimoji="0" lang="ru-RU" altLang="ru-RU" sz="1800" b="0" i="0" u="none" strike="noStrike" cap="none" normalizeH="0" baseline="0" dirty="0" smtClean="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253756459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Таблица 5"/>
          <p:cNvGraphicFramePr>
            <a:graphicFrameLocks noGrp="1"/>
          </p:cNvGraphicFramePr>
          <p:nvPr>
            <p:extLst>
              <p:ext uri="{D42A27DB-BD31-4B8C-83A1-F6EECF244321}">
                <p14:modId xmlns:p14="http://schemas.microsoft.com/office/powerpoint/2010/main" val="1456185648"/>
              </p:ext>
            </p:extLst>
          </p:nvPr>
        </p:nvGraphicFramePr>
        <p:xfrm>
          <a:off x="5456976" y="3001270"/>
          <a:ext cx="3312368" cy="3603104"/>
        </p:xfrm>
        <a:graphic>
          <a:graphicData uri="http://schemas.openxmlformats.org/drawingml/2006/table">
            <a:tbl>
              <a:tblPr firstRow="1" bandRow="1">
                <a:tableStyleId>{5C22544A-7EE6-4342-B048-85BDC9FD1C3A}</a:tableStyleId>
              </a:tblPr>
              <a:tblGrid>
                <a:gridCol w="1656184"/>
                <a:gridCol w="1656184"/>
              </a:tblGrid>
              <a:tr h="936104">
                <a:tc>
                  <a:txBody>
                    <a:bodyPr/>
                    <a:lstStyle/>
                    <a:p>
                      <a:pPr algn="ctr">
                        <a:lnSpc>
                          <a:spcPts val="1650"/>
                        </a:lnSpc>
                        <a:spcBef>
                          <a:spcPts val="150"/>
                        </a:spcBef>
                        <a:spcAft>
                          <a:spcPts val="300"/>
                        </a:spcAft>
                      </a:pPr>
                      <a:endParaRPr lang="ru-RU" sz="2400" dirty="0" smtClean="0">
                        <a:effectLst/>
                        <a:latin typeface="Times New Roman" pitchFamily="18" charset="0"/>
                        <a:cs typeface="Times New Roman" pitchFamily="18" charset="0"/>
                      </a:endParaRPr>
                    </a:p>
                    <a:p>
                      <a:pPr algn="ctr">
                        <a:lnSpc>
                          <a:spcPts val="1650"/>
                        </a:lnSpc>
                        <a:spcBef>
                          <a:spcPts val="150"/>
                        </a:spcBef>
                        <a:spcAft>
                          <a:spcPts val="300"/>
                        </a:spcAft>
                      </a:pPr>
                      <a:r>
                        <a:rPr lang="ru-RU" sz="2400" dirty="0" smtClean="0">
                          <a:effectLst/>
                          <a:latin typeface="Times New Roman" pitchFamily="18" charset="0"/>
                          <a:cs typeface="Times New Roman" pitchFamily="18" charset="0"/>
                        </a:rPr>
                        <a:t>Входные </a:t>
                      </a:r>
                      <a:r>
                        <a:rPr lang="ru-RU" sz="2400" dirty="0">
                          <a:effectLst/>
                          <a:latin typeface="Times New Roman" pitchFamily="18" charset="0"/>
                          <a:cs typeface="Times New Roman" pitchFamily="18" charset="0"/>
                        </a:rPr>
                        <a:t>данные</a:t>
                      </a:r>
                      <a:endParaRPr lang="ru-RU" sz="2400" dirty="0">
                        <a:effectLst/>
                        <a:latin typeface="Times New Roman" pitchFamily="18" charset="0"/>
                        <a:ea typeface="Calibri"/>
                        <a:cs typeface="Times New Roman" pitchFamily="18" charset="0"/>
                      </a:endParaRPr>
                    </a:p>
                  </a:txBody>
                  <a:tcPr marL="0" marR="0" marT="0" marB="0"/>
                </a:tc>
                <a:tc>
                  <a:txBody>
                    <a:bodyPr/>
                    <a:lstStyle/>
                    <a:p>
                      <a:pPr algn="ctr">
                        <a:lnSpc>
                          <a:spcPts val="1650"/>
                        </a:lnSpc>
                        <a:spcBef>
                          <a:spcPts val="150"/>
                        </a:spcBef>
                        <a:spcAft>
                          <a:spcPts val="300"/>
                        </a:spcAft>
                      </a:pPr>
                      <a:endParaRPr lang="ru-RU" sz="2400" dirty="0" smtClean="0">
                        <a:effectLst/>
                        <a:latin typeface="Times New Roman" pitchFamily="18" charset="0"/>
                        <a:cs typeface="Times New Roman" pitchFamily="18" charset="0"/>
                      </a:endParaRPr>
                    </a:p>
                    <a:p>
                      <a:pPr algn="ctr">
                        <a:lnSpc>
                          <a:spcPts val="1650"/>
                        </a:lnSpc>
                        <a:spcBef>
                          <a:spcPts val="150"/>
                        </a:spcBef>
                        <a:spcAft>
                          <a:spcPts val="300"/>
                        </a:spcAft>
                      </a:pPr>
                      <a:r>
                        <a:rPr lang="ru-RU" sz="2400" dirty="0" smtClean="0">
                          <a:effectLst/>
                          <a:latin typeface="Times New Roman" pitchFamily="18" charset="0"/>
                          <a:cs typeface="Times New Roman" pitchFamily="18" charset="0"/>
                        </a:rPr>
                        <a:t>Выходные </a:t>
                      </a:r>
                      <a:r>
                        <a:rPr lang="ru-RU" sz="2400" dirty="0">
                          <a:effectLst/>
                          <a:latin typeface="Times New Roman" pitchFamily="18" charset="0"/>
                          <a:cs typeface="Times New Roman" pitchFamily="18" charset="0"/>
                        </a:rPr>
                        <a:t>данные</a:t>
                      </a:r>
                      <a:endParaRPr lang="ru-RU" sz="2400" dirty="0">
                        <a:effectLst/>
                        <a:latin typeface="Times New Roman" pitchFamily="18" charset="0"/>
                        <a:ea typeface="Calibri"/>
                        <a:cs typeface="Times New Roman" pitchFamily="18" charset="0"/>
                      </a:endParaRPr>
                    </a:p>
                  </a:txBody>
                  <a:tcPr marL="0" marR="0" marT="0" marB="0"/>
                </a:tc>
              </a:tr>
              <a:tr h="666750">
                <a:tc>
                  <a:txBody>
                    <a:bodyPr/>
                    <a:lstStyle/>
                    <a:p>
                      <a:pPr algn="ctr">
                        <a:lnSpc>
                          <a:spcPts val="1650"/>
                        </a:lnSpc>
                        <a:spcBef>
                          <a:spcPts val="150"/>
                        </a:spcBef>
                        <a:spcAft>
                          <a:spcPts val="300"/>
                        </a:spcAft>
                      </a:pPr>
                      <a:endParaRPr lang="ru-RU" sz="2400" dirty="0" smtClean="0">
                        <a:effectLst/>
                        <a:latin typeface="Times New Roman" panose="02020603050405020304" pitchFamily="18" charset="0"/>
                        <a:ea typeface="Times New Roman" panose="02020603050405020304" pitchFamily="18" charset="0"/>
                        <a:cs typeface="Times New Roman" panose="02020603050405020304" pitchFamily="18" charset="0"/>
                      </a:endParaRPr>
                    </a:p>
                    <a:p>
                      <a:pPr algn="ctr">
                        <a:lnSpc>
                          <a:spcPts val="1650"/>
                        </a:lnSpc>
                        <a:spcBef>
                          <a:spcPts val="150"/>
                        </a:spcBef>
                        <a:spcAft>
                          <a:spcPts val="300"/>
                        </a:spcAft>
                      </a:pPr>
                      <a:r>
                        <a:rPr lang="ru-RU" sz="2400" dirty="0" smtClean="0">
                          <a:effectLst/>
                          <a:latin typeface="Times New Roman" panose="02020603050405020304" pitchFamily="18" charset="0"/>
                          <a:ea typeface="Times New Roman" panose="02020603050405020304" pitchFamily="18" charset="0"/>
                          <a:cs typeface="Times New Roman" panose="02020603050405020304" pitchFamily="18" charset="0"/>
                        </a:rPr>
                        <a:t>8</a:t>
                      </a:r>
                      <a:endParaRPr lang="ru-RU" sz="2400" dirty="0">
                        <a:effectLst/>
                        <a:latin typeface="Times New Roman" panose="02020603050405020304" pitchFamily="18" charset="0"/>
                        <a:ea typeface="Calibri" panose="020F0502020204030204" pitchFamily="34" charset="0"/>
                        <a:cs typeface="Times New Roman" panose="02020603050405020304" pitchFamily="18" charset="0"/>
                      </a:endParaRPr>
                    </a:p>
                    <a:p>
                      <a:pPr algn="ctr">
                        <a:lnSpc>
                          <a:spcPts val="1650"/>
                        </a:lnSpc>
                        <a:spcBef>
                          <a:spcPts val="150"/>
                        </a:spcBef>
                        <a:spcAft>
                          <a:spcPts val="300"/>
                        </a:spcAft>
                      </a:pPr>
                      <a:r>
                        <a:rPr lang="ru-RU" sz="2400" dirty="0" smtClean="0">
                          <a:effectLst/>
                          <a:latin typeface="Times New Roman" panose="02020603050405020304" pitchFamily="18" charset="0"/>
                          <a:ea typeface="Times New Roman" panose="02020603050405020304" pitchFamily="18" charset="0"/>
                          <a:cs typeface="Times New Roman" panose="02020603050405020304" pitchFamily="18" charset="0"/>
                        </a:rPr>
                        <a:t>120</a:t>
                      </a:r>
                      <a:endParaRPr lang="ru-RU" sz="2400" dirty="0">
                        <a:effectLst/>
                        <a:latin typeface="Times New Roman" panose="02020603050405020304" pitchFamily="18" charset="0"/>
                        <a:ea typeface="Calibri" panose="020F0502020204030204" pitchFamily="34" charset="0"/>
                        <a:cs typeface="Times New Roman" panose="02020603050405020304" pitchFamily="18" charset="0"/>
                      </a:endParaRPr>
                    </a:p>
                    <a:p>
                      <a:pPr algn="ctr">
                        <a:lnSpc>
                          <a:spcPts val="1650"/>
                        </a:lnSpc>
                        <a:spcBef>
                          <a:spcPts val="150"/>
                        </a:spcBef>
                        <a:spcAft>
                          <a:spcPts val="300"/>
                        </a:spcAft>
                      </a:pPr>
                      <a:r>
                        <a:rPr lang="ru-RU" sz="2400" dirty="0" smtClean="0">
                          <a:effectLst/>
                          <a:latin typeface="Times New Roman" panose="02020603050405020304" pitchFamily="18" charset="0"/>
                          <a:ea typeface="Times New Roman" panose="02020603050405020304" pitchFamily="18" charset="0"/>
                          <a:cs typeface="Times New Roman" panose="02020603050405020304" pitchFamily="18" charset="0"/>
                        </a:rPr>
                        <a:t>64</a:t>
                      </a:r>
                      <a:endParaRPr lang="ru-RU" sz="2400" dirty="0">
                        <a:effectLst/>
                        <a:latin typeface="Times New Roman" panose="02020603050405020304" pitchFamily="18" charset="0"/>
                        <a:ea typeface="Calibri" panose="020F0502020204030204" pitchFamily="34" charset="0"/>
                        <a:cs typeface="Times New Roman" panose="02020603050405020304" pitchFamily="18" charset="0"/>
                      </a:endParaRPr>
                    </a:p>
                    <a:p>
                      <a:pPr algn="ctr">
                        <a:lnSpc>
                          <a:spcPts val="1650"/>
                        </a:lnSpc>
                        <a:spcBef>
                          <a:spcPts val="150"/>
                        </a:spcBef>
                        <a:spcAft>
                          <a:spcPts val="300"/>
                        </a:spcAft>
                      </a:pPr>
                      <a:r>
                        <a:rPr lang="ru-RU" sz="2400" dirty="0" smtClean="0">
                          <a:effectLst/>
                          <a:latin typeface="Times New Roman" panose="02020603050405020304" pitchFamily="18" charset="0"/>
                          <a:ea typeface="Times New Roman" panose="02020603050405020304" pitchFamily="18" charset="0"/>
                          <a:cs typeface="Times New Roman" panose="02020603050405020304" pitchFamily="18" charset="0"/>
                        </a:rPr>
                        <a:t>16</a:t>
                      </a:r>
                      <a:endParaRPr lang="ru-RU" sz="2400" dirty="0">
                        <a:effectLst/>
                        <a:latin typeface="Times New Roman" panose="02020603050405020304" pitchFamily="18" charset="0"/>
                        <a:ea typeface="Calibri" panose="020F0502020204030204" pitchFamily="34" charset="0"/>
                        <a:cs typeface="Times New Roman" panose="02020603050405020304" pitchFamily="18" charset="0"/>
                      </a:endParaRPr>
                    </a:p>
                    <a:p>
                      <a:pPr algn="ctr">
                        <a:lnSpc>
                          <a:spcPts val="1650"/>
                        </a:lnSpc>
                        <a:spcBef>
                          <a:spcPts val="150"/>
                        </a:spcBef>
                        <a:spcAft>
                          <a:spcPts val="300"/>
                        </a:spcAft>
                      </a:pPr>
                      <a:r>
                        <a:rPr lang="ru-RU" sz="2400" dirty="0" smtClean="0">
                          <a:effectLst/>
                          <a:latin typeface="Times New Roman" panose="02020603050405020304" pitchFamily="18" charset="0"/>
                          <a:ea typeface="Times New Roman" panose="02020603050405020304" pitchFamily="18" charset="0"/>
                          <a:cs typeface="Times New Roman" panose="02020603050405020304" pitchFamily="18" charset="0"/>
                        </a:rPr>
                        <a:t>0</a:t>
                      </a:r>
                      <a:endParaRPr lang="ru-RU" sz="2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0" marR="0" marT="0" marB="0"/>
                </a:tc>
                <a:tc>
                  <a:txBody>
                    <a:bodyPr/>
                    <a:lstStyle/>
                    <a:p>
                      <a:pPr algn="ctr">
                        <a:lnSpc>
                          <a:spcPts val="1650"/>
                        </a:lnSpc>
                        <a:spcBef>
                          <a:spcPts val="150"/>
                        </a:spcBef>
                        <a:spcAft>
                          <a:spcPts val="300"/>
                        </a:spcAft>
                      </a:pPr>
                      <a:endParaRPr lang="ru-RU" sz="2400" dirty="0" smtClean="0">
                        <a:effectLst/>
                        <a:latin typeface="Times New Roman" panose="02020603050405020304" pitchFamily="18" charset="0"/>
                        <a:ea typeface="Times New Roman" panose="02020603050405020304" pitchFamily="18" charset="0"/>
                        <a:cs typeface="Times New Roman" panose="02020603050405020304" pitchFamily="18" charset="0"/>
                      </a:endParaRPr>
                    </a:p>
                    <a:p>
                      <a:pPr algn="ctr">
                        <a:lnSpc>
                          <a:spcPts val="1650"/>
                        </a:lnSpc>
                        <a:spcBef>
                          <a:spcPts val="150"/>
                        </a:spcBef>
                        <a:spcAft>
                          <a:spcPts val="300"/>
                        </a:spcAft>
                      </a:pPr>
                      <a:endParaRPr lang="ru-RU" sz="2400" dirty="0" smtClean="0">
                        <a:effectLst/>
                        <a:latin typeface="Times New Roman" panose="02020603050405020304" pitchFamily="18" charset="0"/>
                        <a:ea typeface="Times New Roman" panose="02020603050405020304" pitchFamily="18" charset="0"/>
                        <a:cs typeface="Times New Roman" panose="02020603050405020304" pitchFamily="18" charset="0"/>
                      </a:endParaRPr>
                    </a:p>
                    <a:p>
                      <a:pPr algn="ctr">
                        <a:lnSpc>
                          <a:spcPts val="1650"/>
                        </a:lnSpc>
                        <a:spcBef>
                          <a:spcPts val="150"/>
                        </a:spcBef>
                        <a:spcAft>
                          <a:spcPts val="300"/>
                        </a:spcAft>
                      </a:pPr>
                      <a:r>
                        <a:rPr lang="ru-RU" sz="2400" dirty="0" smtClean="0">
                          <a:effectLst/>
                          <a:latin typeface="Times New Roman" panose="02020603050405020304" pitchFamily="18" charset="0"/>
                          <a:ea typeface="Times New Roman" panose="02020603050405020304" pitchFamily="18" charset="0"/>
                          <a:cs typeface="Times New Roman" panose="02020603050405020304" pitchFamily="18" charset="0"/>
                        </a:rPr>
                        <a:t>52.0</a:t>
                      </a:r>
                      <a:endParaRPr lang="ru-RU" sz="2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0" marR="0" marT="0" marB="0"/>
                </a:tc>
              </a:tr>
              <a:tr h="666750">
                <a:tc>
                  <a:txBody>
                    <a:bodyPr/>
                    <a:lstStyle/>
                    <a:p>
                      <a:pPr algn="ctr">
                        <a:lnSpc>
                          <a:spcPts val="1650"/>
                        </a:lnSpc>
                        <a:spcBef>
                          <a:spcPts val="150"/>
                        </a:spcBef>
                        <a:spcAft>
                          <a:spcPts val="300"/>
                        </a:spcAft>
                      </a:pPr>
                      <a:endParaRPr lang="ru-RU" sz="2400" dirty="0" smtClean="0">
                        <a:effectLst/>
                        <a:latin typeface="Times New Roman" panose="02020603050405020304" pitchFamily="18" charset="0"/>
                        <a:ea typeface="Times New Roman" panose="02020603050405020304" pitchFamily="18" charset="0"/>
                        <a:cs typeface="Times New Roman" panose="02020603050405020304" pitchFamily="18" charset="0"/>
                      </a:endParaRPr>
                    </a:p>
                    <a:p>
                      <a:pPr algn="ctr">
                        <a:lnSpc>
                          <a:spcPts val="1650"/>
                        </a:lnSpc>
                        <a:spcBef>
                          <a:spcPts val="150"/>
                        </a:spcBef>
                        <a:spcAft>
                          <a:spcPts val="300"/>
                        </a:spcAft>
                      </a:pPr>
                      <a:r>
                        <a:rPr lang="ru-RU" sz="2400" dirty="0" smtClean="0">
                          <a:effectLst/>
                          <a:latin typeface="Times New Roman" panose="02020603050405020304" pitchFamily="18" charset="0"/>
                          <a:ea typeface="Times New Roman" panose="02020603050405020304" pitchFamily="18" charset="0"/>
                          <a:cs typeface="Times New Roman" panose="02020603050405020304" pitchFamily="18" charset="0"/>
                        </a:rPr>
                        <a:t>111</a:t>
                      </a:r>
                      <a:endParaRPr lang="ru-RU" sz="2400" dirty="0">
                        <a:effectLst/>
                        <a:latin typeface="Times New Roman" panose="02020603050405020304" pitchFamily="18" charset="0"/>
                        <a:ea typeface="Calibri" panose="020F0502020204030204" pitchFamily="34" charset="0"/>
                        <a:cs typeface="Times New Roman" panose="02020603050405020304" pitchFamily="18" charset="0"/>
                      </a:endParaRPr>
                    </a:p>
                    <a:p>
                      <a:pPr algn="ctr">
                        <a:lnSpc>
                          <a:spcPts val="1650"/>
                        </a:lnSpc>
                        <a:spcBef>
                          <a:spcPts val="150"/>
                        </a:spcBef>
                        <a:spcAft>
                          <a:spcPts val="300"/>
                        </a:spcAft>
                      </a:pPr>
                      <a:r>
                        <a:rPr lang="ru-RU" sz="2400" dirty="0">
                          <a:effectLst/>
                          <a:latin typeface="Times New Roman" panose="02020603050405020304" pitchFamily="18" charset="0"/>
                          <a:ea typeface="Times New Roman" panose="02020603050405020304" pitchFamily="18" charset="0"/>
                          <a:cs typeface="Times New Roman" panose="02020603050405020304" pitchFamily="18" charset="0"/>
                        </a:rPr>
                        <a:t>1</a:t>
                      </a:r>
                      <a:endParaRPr lang="ru-RU" sz="2400" dirty="0">
                        <a:effectLst/>
                        <a:latin typeface="Times New Roman" panose="02020603050405020304" pitchFamily="18" charset="0"/>
                        <a:ea typeface="Calibri" panose="020F0502020204030204" pitchFamily="34" charset="0"/>
                        <a:cs typeface="Times New Roman" panose="02020603050405020304" pitchFamily="18" charset="0"/>
                      </a:endParaRPr>
                    </a:p>
                    <a:p>
                      <a:pPr algn="ctr">
                        <a:lnSpc>
                          <a:spcPts val="1650"/>
                        </a:lnSpc>
                        <a:spcBef>
                          <a:spcPts val="150"/>
                        </a:spcBef>
                        <a:spcAft>
                          <a:spcPts val="300"/>
                        </a:spcAft>
                      </a:pPr>
                      <a:r>
                        <a:rPr lang="ru-RU" sz="2400" dirty="0">
                          <a:effectLst/>
                          <a:latin typeface="Times New Roman" panose="02020603050405020304" pitchFamily="18" charset="0"/>
                          <a:ea typeface="Times New Roman" panose="02020603050405020304" pitchFamily="18" charset="0"/>
                          <a:cs typeface="Times New Roman" panose="02020603050405020304" pitchFamily="18" charset="0"/>
                        </a:rPr>
                        <a:t>0</a:t>
                      </a:r>
                      <a:endParaRPr lang="ru-RU" sz="2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0" marR="0" marT="0" marB="0"/>
                </a:tc>
                <a:tc>
                  <a:txBody>
                    <a:bodyPr/>
                    <a:lstStyle/>
                    <a:p>
                      <a:pPr algn="ctr">
                        <a:lnSpc>
                          <a:spcPts val="1650"/>
                        </a:lnSpc>
                        <a:spcBef>
                          <a:spcPts val="150"/>
                        </a:spcBef>
                        <a:spcAft>
                          <a:spcPts val="300"/>
                        </a:spcAft>
                      </a:pPr>
                      <a:endParaRPr lang="ru-RU" sz="2400" dirty="0" smtClean="0">
                        <a:effectLst/>
                        <a:latin typeface="Times New Roman" panose="02020603050405020304" pitchFamily="18" charset="0"/>
                        <a:ea typeface="Times New Roman" panose="02020603050405020304" pitchFamily="18" charset="0"/>
                        <a:cs typeface="Times New Roman" panose="02020603050405020304" pitchFamily="18" charset="0"/>
                      </a:endParaRPr>
                    </a:p>
                    <a:p>
                      <a:pPr algn="ctr">
                        <a:lnSpc>
                          <a:spcPts val="1650"/>
                        </a:lnSpc>
                        <a:spcBef>
                          <a:spcPts val="150"/>
                        </a:spcBef>
                        <a:spcAft>
                          <a:spcPts val="300"/>
                        </a:spcAft>
                      </a:pPr>
                      <a:endParaRPr lang="ru-RU" sz="2400" dirty="0" smtClean="0">
                        <a:effectLst/>
                        <a:latin typeface="Times New Roman" panose="02020603050405020304" pitchFamily="18" charset="0"/>
                        <a:ea typeface="Times New Roman" panose="02020603050405020304" pitchFamily="18" charset="0"/>
                        <a:cs typeface="Times New Roman" panose="02020603050405020304" pitchFamily="18" charset="0"/>
                      </a:endParaRPr>
                    </a:p>
                    <a:p>
                      <a:pPr algn="ctr">
                        <a:lnSpc>
                          <a:spcPts val="1650"/>
                        </a:lnSpc>
                        <a:spcBef>
                          <a:spcPts val="150"/>
                        </a:spcBef>
                        <a:spcAft>
                          <a:spcPts val="300"/>
                        </a:spcAft>
                      </a:pPr>
                      <a:r>
                        <a:rPr lang="ru-RU" sz="2400" dirty="0" smtClean="0">
                          <a:effectLst/>
                          <a:latin typeface="Times New Roman" panose="02020603050405020304" pitchFamily="18" charset="0"/>
                          <a:ea typeface="Times New Roman" panose="02020603050405020304" pitchFamily="18" charset="0"/>
                          <a:cs typeface="Times New Roman" panose="02020603050405020304" pitchFamily="18" charset="0"/>
                        </a:rPr>
                        <a:t>NO</a:t>
                      </a:r>
                      <a:endParaRPr lang="ru-RU" sz="2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0" marR="0" marT="0" marB="0"/>
                </a:tc>
              </a:tr>
            </a:tbl>
          </a:graphicData>
        </a:graphic>
      </p:graphicFrame>
      <p:sp>
        <p:nvSpPr>
          <p:cNvPr id="4" name="Rectangle 5"/>
          <p:cNvSpPr>
            <a:spLocks noChangeArrowheads="1"/>
          </p:cNvSpPr>
          <p:nvPr/>
        </p:nvSpPr>
        <p:spPr bwMode="auto">
          <a:xfrm>
            <a:off x="0" y="-962"/>
            <a:ext cx="8785778" cy="32008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algn="just" eaLnBrk="0" fontAlgn="base" hangingPunct="0">
              <a:spcBef>
                <a:spcPct val="0"/>
              </a:spcBef>
              <a:spcAft>
                <a:spcPts val="1200"/>
              </a:spcAft>
            </a:pPr>
            <a:r>
              <a:rPr lang="ru-RU" sz="2400" b="1" dirty="0">
                <a:latin typeface="Times New Roman" pitchFamily="18" charset="0"/>
                <a:ea typeface="Times New Roman" pitchFamily="18" charset="0"/>
                <a:cs typeface="Times New Roman" pitchFamily="18" charset="0"/>
              </a:rPr>
              <a:t>Для самостоятельной работы:</a:t>
            </a:r>
          </a:p>
          <a:p>
            <a:pPr marL="0" marR="0" lvl="0" indent="0" algn="just" defTabSz="914400" rtl="0" eaLnBrk="0" fontAlgn="base" latinLnBrk="0" hangingPunct="0">
              <a:lnSpc>
                <a:spcPct val="100000"/>
              </a:lnSpc>
              <a:spcBef>
                <a:spcPct val="0"/>
              </a:spcBef>
              <a:spcAft>
                <a:spcPct val="0"/>
              </a:spcAft>
              <a:buClrTx/>
              <a:buSzTx/>
              <a:buFontTx/>
              <a:buNone/>
              <a:tabLst/>
            </a:pPr>
            <a:r>
              <a:rPr kumimoji="0" lang="ru-RU" altLang="ru-RU" sz="2400" b="0" i="0" u="none" strike="noStrike" cap="none" normalizeH="0" baseline="0" dirty="0"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Напишите программу, которая в последовательности натуральных чисел находит среднее арифметическое чисел, кратных 4, или сообщает, что таких чисел нет (выводит NO). Программа получает на вход натуральные числа, количество введённых  чисел неизвестно, последовательность чисел заканчивается числом 0 (0 - </a:t>
            </a:r>
            <a:r>
              <a:rPr lang="ru-RU" altLang="ru-RU" sz="2400" dirty="0">
                <a:latin typeface="Times New Roman" panose="02020603050405020304" pitchFamily="18" charset="0"/>
                <a:ea typeface="Times New Roman" panose="02020603050405020304" pitchFamily="18" charset="0"/>
                <a:cs typeface="Times New Roman" panose="02020603050405020304" pitchFamily="18" charset="0"/>
              </a:rPr>
              <a:t> признак окончания ввода</a:t>
            </a:r>
            <a:r>
              <a:rPr lang="ru-RU" altLang="ru-RU" sz="2400" dirty="0" smtClean="0">
                <a:latin typeface="Times New Roman" panose="02020603050405020304" pitchFamily="18" charset="0"/>
                <a:ea typeface="Times New Roman" panose="02020603050405020304" pitchFamily="18" charset="0"/>
                <a:cs typeface="Times New Roman" panose="02020603050405020304" pitchFamily="18" charset="0"/>
              </a:rPr>
              <a:t>,  </a:t>
            </a:r>
            <a:r>
              <a:rPr lang="ru-RU" altLang="ru-RU" sz="2400" dirty="0">
                <a:latin typeface="Times New Roman" panose="02020603050405020304" pitchFamily="18" charset="0"/>
                <a:ea typeface="Times New Roman" panose="02020603050405020304" pitchFamily="18" charset="0"/>
                <a:cs typeface="Times New Roman" panose="02020603050405020304" pitchFamily="18" charset="0"/>
              </a:rPr>
              <a:t>не входит в последовательность). </a:t>
            </a:r>
            <a:endParaRPr kumimoji="0" lang="ru-RU" altLang="ru-RU" sz="1800" b="0" i="0" u="none" strike="noStrike" cap="none" normalizeH="0" baseline="0" dirty="0" smtClean="0">
              <a:ln>
                <a:noFill/>
              </a:ln>
              <a:solidFill>
                <a:schemeClr val="tx1"/>
              </a:solidFill>
              <a:effectLst/>
              <a:latin typeface="Arial" panose="020B0604020202020204" pitchFamily="34" charset="0"/>
            </a:endParaRPr>
          </a:p>
        </p:txBody>
      </p:sp>
      <p:sp>
        <p:nvSpPr>
          <p:cNvPr id="12" name="TextBox 11"/>
          <p:cNvSpPr txBox="1"/>
          <p:nvPr/>
        </p:nvSpPr>
        <p:spPr>
          <a:xfrm>
            <a:off x="0" y="3068960"/>
            <a:ext cx="5040560" cy="2585323"/>
          </a:xfrm>
          <a:prstGeom prst="rect">
            <a:avLst/>
          </a:prstGeom>
          <a:noFill/>
        </p:spPr>
        <p:txBody>
          <a:bodyPr wrap="square" rtlCol="0">
            <a:spAutoFit/>
          </a:bodyPr>
          <a:lstStyle/>
          <a:p>
            <a:pPr lvl="0" algn="just" eaLnBrk="0" fontAlgn="base" hangingPunct="0">
              <a:spcBef>
                <a:spcPct val="0"/>
              </a:spcBef>
              <a:spcAft>
                <a:spcPct val="0"/>
              </a:spcAft>
            </a:pPr>
            <a:r>
              <a:rPr lang="ru-RU" altLang="ru-RU" sz="2400" dirty="0">
                <a:latin typeface="Times New Roman" panose="02020603050405020304" pitchFamily="18" charset="0"/>
                <a:ea typeface="Times New Roman" panose="02020603050405020304" pitchFamily="18" charset="0"/>
                <a:cs typeface="Times New Roman" panose="02020603050405020304" pitchFamily="18" charset="0"/>
              </a:rPr>
              <a:t>Количество чисел не превышает 100. Введённые числа не превышают 300.</a:t>
            </a:r>
            <a:endParaRPr lang="ru-RU" altLang="ru-RU" sz="2400" dirty="0">
              <a:latin typeface="Times New Roman" panose="02020603050405020304" pitchFamily="18" charset="0"/>
              <a:cs typeface="Times New Roman" panose="02020603050405020304" pitchFamily="18" charset="0"/>
            </a:endParaRPr>
          </a:p>
          <a:p>
            <a:pPr lvl="0" algn="just" eaLnBrk="0" fontAlgn="base" hangingPunct="0">
              <a:spcBef>
                <a:spcPct val="0"/>
              </a:spcBef>
              <a:spcAft>
                <a:spcPct val="0"/>
              </a:spcAft>
            </a:pPr>
            <a:r>
              <a:rPr lang="ru-RU" altLang="ru-RU" sz="2400" dirty="0">
                <a:latin typeface="Times New Roman" panose="02020603050405020304" pitchFamily="18" charset="0"/>
                <a:ea typeface="Times New Roman" panose="02020603050405020304" pitchFamily="18" charset="0"/>
                <a:cs typeface="Times New Roman" panose="02020603050405020304" pitchFamily="18" charset="0"/>
              </a:rPr>
              <a:t>Программа должна вывести среднее арифметическое чисел, кратных 4 или вывести «NO», если таких чисел нет.</a:t>
            </a:r>
            <a:endParaRPr lang="ru-RU" altLang="ru-RU" sz="2400" dirty="0">
              <a:latin typeface="Times New Roman" panose="02020603050405020304" pitchFamily="18" charset="0"/>
              <a:cs typeface="Times New Roman" panose="02020603050405020304" pitchFamily="18" charset="0"/>
            </a:endParaRPr>
          </a:p>
          <a:p>
            <a:endParaRPr lang="ru-RU" dirty="0"/>
          </a:p>
        </p:txBody>
      </p:sp>
    </p:spTree>
    <p:extLst>
      <p:ext uri="{BB962C8B-B14F-4D97-AF65-F5344CB8AC3E}">
        <p14:creationId xmlns:p14="http://schemas.microsoft.com/office/powerpoint/2010/main" val="258226621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405698" y="116632"/>
            <a:ext cx="8342765" cy="4093428"/>
          </a:xfrm>
          <a:prstGeom prst="rect">
            <a:avLst/>
          </a:prstGeom>
          <a:noFill/>
        </p:spPr>
        <p:txBody>
          <a:bodyPr wrap="square" rtlCol="0">
            <a:spAutoFit/>
          </a:bodyPr>
          <a:lstStyle/>
          <a:p>
            <a:pPr lvl="0" algn="just" fontAlgn="base">
              <a:spcBef>
                <a:spcPct val="0"/>
              </a:spcBef>
              <a:spcAft>
                <a:spcPts val="1200"/>
              </a:spcAft>
            </a:pPr>
            <a:r>
              <a:rPr lang="ru-RU" sz="2400" b="1" dirty="0">
                <a:latin typeface="Times New Roman" pitchFamily="18" charset="0"/>
                <a:ea typeface="Times New Roman" pitchFamily="18" charset="0"/>
                <a:cs typeface="Times New Roman" pitchFamily="18" charset="0"/>
              </a:rPr>
              <a:t>Для самостоятельной работы:</a:t>
            </a:r>
          </a:p>
          <a:p>
            <a:pPr algn="just"/>
            <a:r>
              <a:rPr lang="ru-RU" sz="2400" dirty="0">
                <a:latin typeface="Times New Roman" panose="02020603050405020304" pitchFamily="18" charset="0"/>
                <a:cs typeface="Times New Roman" panose="02020603050405020304" pitchFamily="18" charset="0"/>
              </a:rPr>
              <a:t>Напишите программу, которая в последовательности натуральных чисел определяет количество чисел, кратных 3 и оканчивающихся на 4. Программа получает на вход количество чисел в последовательности, а затем сами числа.</a:t>
            </a:r>
          </a:p>
          <a:p>
            <a:pPr algn="just"/>
            <a:r>
              <a:rPr lang="ru-RU" sz="2400" dirty="0">
                <a:latin typeface="Times New Roman" panose="02020603050405020304" pitchFamily="18" charset="0"/>
                <a:cs typeface="Times New Roman" panose="02020603050405020304" pitchFamily="18" charset="0"/>
              </a:rPr>
              <a:t>Количество чисел не превышает 1000. Введённые числа по модулю не превышают 30 000.</a:t>
            </a:r>
          </a:p>
          <a:p>
            <a:pPr algn="just"/>
            <a:r>
              <a:rPr lang="ru-RU" sz="2400" dirty="0">
                <a:latin typeface="Times New Roman" panose="02020603050405020304" pitchFamily="18" charset="0"/>
                <a:cs typeface="Times New Roman" panose="02020603050405020304" pitchFamily="18" charset="0"/>
              </a:rPr>
              <a:t>Программа должна вывести одно число: количество чисел, кратных 3 и оканчивающихся на 4.</a:t>
            </a:r>
          </a:p>
          <a:p>
            <a:pPr lvl="0" algn="just" eaLnBrk="0" fontAlgn="base" hangingPunct="0">
              <a:spcBef>
                <a:spcPts val="1200"/>
              </a:spcBef>
              <a:spcAft>
                <a:spcPct val="0"/>
              </a:spcAft>
            </a:pPr>
            <a:r>
              <a:rPr kumimoji="0" lang="ru-RU" sz="24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Пример работы программы:</a:t>
            </a:r>
            <a:endParaRPr kumimoji="0" lang="ru-RU" sz="2400" b="0" i="0" u="none" strike="noStrike" cap="none" normalizeH="0" baseline="0" dirty="0" smtClean="0">
              <a:ln>
                <a:noFill/>
              </a:ln>
              <a:solidFill>
                <a:schemeClr val="tx1"/>
              </a:solidFill>
              <a:effectLst/>
              <a:latin typeface="Times New Roman" pitchFamily="18" charset="0"/>
              <a:cs typeface="Times New Roman" pitchFamily="18" charset="0"/>
            </a:endParaRPr>
          </a:p>
        </p:txBody>
      </p:sp>
      <p:graphicFrame>
        <p:nvGraphicFramePr>
          <p:cNvPr id="6" name="Таблица 5"/>
          <p:cNvGraphicFramePr>
            <a:graphicFrameLocks noGrp="1"/>
          </p:cNvGraphicFramePr>
          <p:nvPr>
            <p:extLst>
              <p:ext uri="{D42A27DB-BD31-4B8C-83A1-F6EECF244321}">
                <p14:modId xmlns:p14="http://schemas.microsoft.com/office/powerpoint/2010/main" val="1060672276"/>
              </p:ext>
            </p:extLst>
          </p:nvPr>
        </p:nvGraphicFramePr>
        <p:xfrm>
          <a:off x="5409034" y="4194629"/>
          <a:ext cx="3312368" cy="2437120"/>
        </p:xfrm>
        <a:graphic>
          <a:graphicData uri="http://schemas.openxmlformats.org/drawingml/2006/table">
            <a:tbl>
              <a:tblPr firstRow="1" bandRow="1">
                <a:tableStyleId>{5C22544A-7EE6-4342-B048-85BDC9FD1C3A}</a:tableStyleId>
              </a:tblPr>
              <a:tblGrid>
                <a:gridCol w="1656184"/>
                <a:gridCol w="1656184"/>
              </a:tblGrid>
              <a:tr h="720080">
                <a:tc>
                  <a:txBody>
                    <a:bodyPr/>
                    <a:lstStyle/>
                    <a:p>
                      <a:pPr algn="ctr">
                        <a:lnSpc>
                          <a:spcPts val="1650"/>
                        </a:lnSpc>
                        <a:spcBef>
                          <a:spcPts val="150"/>
                        </a:spcBef>
                        <a:spcAft>
                          <a:spcPts val="300"/>
                        </a:spcAft>
                      </a:pPr>
                      <a:endParaRPr lang="ru-RU" sz="2400" dirty="0" smtClean="0">
                        <a:effectLst/>
                        <a:latin typeface="Times New Roman" pitchFamily="18" charset="0"/>
                        <a:cs typeface="Times New Roman" pitchFamily="18" charset="0"/>
                      </a:endParaRPr>
                    </a:p>
                    <a:p>
                      <a:pPr algn="ctr">
                        <a:lnSpc>
                          <a:spcPts val="1650"/>
                        </a:lnSpc>
                        <a:spcBef>
                          <a:spcPts val="150"/>
                        </a:spcBef>
                        <a:spcAft>
                          <a:spcPts val="300"/>
                        </a:spcAft>
                      </a:pPr>
                      <a:r>
                        <a:rPr lang="ru-RU" sz="2400" dirty="0" smtClean="0">
                          <a:effectLst/>
                          <a:latin typeface="Times New Roman" pitchFamily="18" charset="0"/>
                          <a:cs typeface="Times New Roman" pitchFamily="18" charset="0"/>
                        </a:rPr>
                        <a:t>Входные </a:t>
                      </a:r>
                      <a:r>
                        <a:rPr lang="ru-RU" sz="2400" dirty="0">
                          <a:effectLst/>
                          <a:latin typeface="Times New Roman" pitchFamily="18" charset="0"/>
                          <a:cs typeface="Times New Roman" pitchFamily="18" charset="0"/>
                        </a:rPr>
                        <a:t>данные</a:t>
                      </a:r>
                      <a:endParaRPr lang="ru-RU" sz="2400" dirty="0">
                        <a:effectLst/>
                        <a:latin typeface="Times New Roman" pitchFamily="18" charset="0"/>
                        <a:ea typeface="Calibri"/>
                        <a:cs typeface="Times New Roman" pitchFamily="18" charset="0"/>
                      </a:endParaRPr>
                    </a:p>
                  </a:txBody>
                  <a:tcPr marL="0" marR="0" marT="0" marB="0"/>
                </a:tc>
                <a:tc>
                  <a:txBody>
                    <a:bodyPr/>
                    <a:lstStyle/>
                    <a:p>
                      <a:pPr algn="ctr">
                        <a:lnSpc>
                          <a:spcPts val="1650"/>
                        </a:lnSpc>
                        <a:spcBef>
                          <a:spcPts val="150"/>
                        </a:spcBef>
                        <a:spcAft>
                          <a:spcPts val="300"/>
                        </a:spcAft>
                      </a:pPr>
                      <a:endParaRPr lang="ru-RU" sz="2400" dirty="0" smtClean="0">
                        <a:effectLst/>
                        <a:latin typeface="Times New Roman" pitchFamily="18" charset="0"/>
                        <a:cs typeface="Times New Roman" pitchFamily="18" charset="0"/>
                      </a:endParaRPr>
                    </a:p>
                    <a:p>
                      <a:pPr algn="ctr">
                        <a:lnSpc>
                          <a:spcPts val="1650"/>
                        </a:lnSpc>
                        <a:spcBef>
                          <a:spcPts val="150"/>
                        </a:spcBef>
                        <a:spcAft>
                          <a:spcPts val="300"/>
                        </a:spcAft>
                      </a:pPr>
                      <a:r>
                        <a:rPr lang="ru-RU" sz="2400" dirty="0" smtClean="0">
                          <a:effectLst/>
                          <a:latin typeface="Times New Roman" pitchFamily="18" charset="0"/>
                          <a:cs typeface="Times New Roman" pitchFamily="18" charset="0"/>
                        </a:rPr>
                        <a:t>Выходные </a:t>
                      </a:r>
                      <a:r>
                        <a:rPr lang="ru-RU" sz="2400" dirty="0">
                          <a:effectLst/>
                          <a:latin typeface="Times New Roman" pitchFamily="18" charset="0"/>
                          <a:cs typeface="Times New Roman" pitchFamily="18" charset="0"/>
                        </a:rPr>
                        <a:t>данные</a:t>
                      </a:r>
                      <a:endParaRPr lang="ru-RU" sz="2400" dirty="0">
                        <a:effectLst/>
                        <a:latin typeface="Times New Roman" pitchFamily="18" charset="0"/>
                        <a:ea typeface="Calibri"/>
                        <a:cs typeface="Times New Roman" pitchFamily="18" charset="0"/>
                      </a:endParaRPr>
                    </a:p>
                  </a:txBody>
                  <a:tcPr marL="0" marR="0" marT="0" marB="0"/>
                </a:tc>
              </a:tr>
              <a:tr h="1074843">
                <a:tc>
                  <a:txBody>
                    <a:bodyPr/>
                    <a:lstStyle/>
                    <a:p>
                      <a:pPr algn="ctr">
                        <a:lnSpc>
                          <a:spcPts val="1650"/>
                        </a:lnSpc>
                        <a:spcBef>
                          <a:spcPts val="150"/>
                        </a:spcBef>
                        <a:spcAft>
                          <a:spcPts val="300"/>
                        </a:spcAft>
                      </a:pPr>
                      <a:endParaRPr lang="ru-RU" sz="2400" dirty="0" smtClean="0">
                        <a:effectLst/>
                        <a:latin typeface="Times New Roman" pitchFamily="18" charset="0"/>
                        <a:cs typeface="Times New Roman" pitchFamily="18" charset="0"/>
                      </a:endParaRPr>
                    </a:p>
                    <a:p>
                      <a:pPr algn="ctr"/>
                      <a:r>
                        <a:rPr lang="ru-RU" sz="2400" kern="1200" dirty="0" smtClean="0">
                          <a:solidFill>
                            <a:schemeClr val="dk1"/>
                          </a:solidFill>
                          <a:effectLst/>
                          <a:latin typeface="Times New Roman" panose="02020603050405020304" pitchFamily="18" charset="0"/>
                          <a:ea typeface="+mn-ea"/>
                          <a:cs typeface="Times New Roman" panose="02020603050405020304" pitchFamily="18" charset="0"/>
                        </a:rPr>
                        <a:t>3</a:t>
                      </a:r>
                    </a:p>
                    <a:p>
                      <a:pPr algn="ctr"/>
                      <a:r>
                        <a:rPr lang="ru-RU" sz="2400" kern="1200" dirty="0" smtClean="0">
                          <a:solidFill>
                            <a:schemeClr val="dk1"/>
                          </a:solidFill>
                          <a:effectLst/>
                          <a:latin typeface="Times New Roman" panose="02020603050405020304" pitchFamily="18" charset="0"/>
                          <a:ea typeface="+mn-ea"/>
                          <a:cs typeface="Times New Roman" panose="02020603050405020304" pitchFamily="18" charset="0"/>
                        </a:rPr>
                        <a:t>24</a:t>
                      </a:r>
                    </a:p>
                    <a:p>
                      <a:pPr algn="ctr"/>
                      <a:r>
                        <a:rPr lang="ru-RU" sz="2400" kern="1200" dirty="0" smtClean="0">
                          <a:solidFill>
                            <a:schemeClr val="dk1"/>
                          </a:solidFill>
                          <a:effectLst/>
                          <a:latin typeface="Times New Roman" panose="02020603050405020304" pitchFamily="18" charset="0"/>
                          <a:ea typeface="+mn-ea"/>
                          <a:cs typeface="Times New Roman" panose="02020603050405020304" pitchFamily="18" charset="0"/>
                        </a:rPr>
                        <a:t>25</a:t>
                      </a:r>
                      <a:br>
                        <a:rPr lang="ru-RU" sz="2400" kern="1200" dirty="0" smtClean="0">
                          <a:solidFill>
                            <a:schemeClr val="dk1"/>
                          </a:solidFill>
                          <a:effectLst/>
                          <a:latin typeface="Times New Roman" panose="02020603050405020304" pitchFamily="18" charset="0"/>
                          <a:ea typeface="+mn-ea"/>
                          <a:cs typeface="Times New Roman" panose="02020603050405020304" pitchFamily="18" charset="0"/>
                        </a:rPr>
                      </a:br>
                      <a:r>
                        <a:rPr lang="ru-RU" sz="2400" kern="1200" dirty="0" smtClean="0">
                          <a:solidFill>
                            <a:schemeClr val="dk1"/>
                          </a:solidFill>
                          <a:effectLst/>
                          <a:latin typeface="Times New Roman" panose="02020603050405020304" pitchFamily="18" charset="0"/>
                          <a:ea typeface="+mn-ea"/>
                          <a:cs typeface="Times New Roman" panose="02020603050405020304" pitchFamily="18" charset="0"/>
                        </a:rPr>
                        <a:t>54</a:t>
                      </a:r>
                      <a:endParaRPr lang="ru-RU" sz="2400" dirty="0">
                        <a:effectLst/>
                        <a:latin typeface="Times New Roman" pitchFamily="18" charset="0"/>
                        <a:ea typeface="Calibri"/>
                        <a:cs typeface="Times New Roman" pitchFamily="18" charset="0"/>
                      </a:endParaRPr>
                    </a:p>
                  </a:txBody>
                  <a:tcPr marL="0" marR="0" marT="0" marB="0"/>
                </a:tc>
                <a:tc>
                  <a:txBody>
                    <a:bodyPr/>
                    <a:lstStyle/>
                    <a:p>
                      <a:pPr algn="ctr">
                        <a:lnSpc>
                          <a:spcPts val="1650"/>
                        </a:lnSpc>
                        <a:spcBef>
                          <a:spcPts val="150"/>
                        </a:spcBef>
                        <a:spcAft>
                          <a:spcPts val="300"/>
                        </a:spcAft>
                      </a:pPr>
                      <a:endParaRPr lang="ru-RU" sz="2400" dirty="0" smtClean="0">
                        <a:effectLst/>
                        <a:latin typeface="Times New Roman" pitchFamily="18" charset="0"/>
                        <a:cs typeface="Times New Roman" pitchFamily="18" charset="0"/>
                      </a:endParaRPr>
                    </a:p>
                    <a:p>
                      <a:pPr algn="ctr">
                        <a:lnSpc>
                          <a:spcPts val="1650"/>
                        </a:lnSpc>
                        <a:spcBef>
                          <a:spcPts val="150"/>
                        </a:spcBef>
                        <a:spcAft>
                          <a:spcPts val="300"/>
                        </a:spcAft>
                      </a:pPr>
                      <a:r>
                        <a:rPr lang="ru-RU" sz="2400" kern="1200" dirty="0" smtClean="0">
                          <a:solidFill>
                            <a:schemeClr val="dk1"/>
                          </a:solidFill>
                          <a:effectLst/>
                          <a:latin typeface="Times New Roman" panose="02020603050405020304" pitchFamily="18" charset="0"/>
                          <a:ea typeface="+mn-ea"/>
                          <a:cs typeface="Times New Roman" panose="02020603050405020304" pitchFamily="18" charset="0"/>
                        </a:rPr>
                        <a:t>2</a:t>
                      </a:r>
                      <a:endParaRPr lang="ru-RU" sz="2400" dirty="0">
                        <a:effectLst/>
                        <a:latin typeface="Times New Roman" pitchFamily="18" charset="0"/>
                        <a:ea typeface="Calibri"/>
                        <a:cs typeface="Times New Roman" pitchFamily="18" charset="0"/>
                      </a:endParaRPr>
                    </a:p>
                  </a:txBody>
                  <a:tcPr marL="0" marR="0" marT="0" marB="0"/>
                </a:tc>
              </a:tr>
            </a:tbl>
          </a:graphicData>
        </a:graphic>
      </p:graphicFrame>
    </p:spTree>
    <p:extLst>
      <p:ext uri="{BB962C8B-B14F-4D97-AF65-F5344CB8AC3E}">
        <p14:creationId xmlns:p14="http://schemas.microsoft.com/office/powerpoint/2010/main" val="409472399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251520" y="116632"/>
            <a:ext cx="8640960" cy="6624736"/>
          </a:xfrm>
        </p:spPr>
        <p:txBody>
          <a:bodyPr>
            <a:normAutofit fontScale="92500" lnSpcReduction="10000"/>
          </a:bodyPr>
          <a:lstStyle/>
          <a:p>
            <a:pPr marL="0" indent="0" algn="just">
              <a:spcAft>
                <a:spcPts val="1200"/>
              </a:spcAft>
              <a:buNone/>
            </a:pPr>
            <a:r>
              <a:rPr lang="ru-RU" sz="2600" b="1" dirty="0" smtClean="0">
                <a:latin typeface="Times New Roman" panose="02020603050405020304" pitchFamily="18" charset="0"/>
                <a:cs typeface="Times New Roman" panose="02020603050405020304" pitchFamily="18" charset="0"/>
              </a:rPr>
              <a:t>На что обратить внимание:</a:t>
            </a:r>
          </a:p>
          <a:p>
            <a:pPr algn="just"/>
            <a:r>
              <a:rPr lang="ru-RU" sz="2600" dirty="0" smtClean="0">
                <a:latin typeface="Times New Roman" panose="02020603050405020304" pitchFamily="18" charset="0"/>
                <a:cs typeface="Times New Roman" panose="02020603050405020304" pitchFamily="18" charset="0"/>
              </a:rPr>
              <a:t>Числа не надо хранить в программе, к тому же мы не знаем, сколько чисел будет введено, поэтому отказываемся от массивов (в классическом Паскале нет динамических массивов -  в описании необходимо указать число элементов массива).</a:t>
            </a:r>
          </a:p>
          <a:p>
            <a:pPr algn="just"/>
            <a:r>
              <a:rPr lang="ru-RU" sz="2600" dirty="0" smtClean="0">
                <a:latin typeface="Times New Roman" panose="02020603050405020304" pitchFamily="18" charset="0"/>
                <a:cs typeface="Times New Roman" panose="02020603050405020304" pitchFamily="18" charset="0"/>
              </a:rPr>
              <a:t>Вводим количество чисел в последовательность и организуем цикл (возможны </a:t>
            </a:r>
            <a:r>
              <a:rPr lang="en-US" sz="2600" dirty="0" smtClean="0">
                <a:latin typeface="Times New Roman" panose="02020603050405020304" pitchFamily="18" charset="0"/>
                <a:cs typeface="Times New Roman" panose="02020603050405020304" pitchFamily="18" charset="0"/>
              </a:rPr>
              <a:t>for </a:t>
            </a:r>
            <a:r>
              <a:rPr lang="ru-RU" sz="2600" dirty="0" smtClean="0">
                <a:latin typeface="Times New Roman" panose="02020603050405020304" pitchFamily="18" charset="0"/>
                <a:cs typeface="Times New Roman" panose="02020603050405020304" pitchFamily="18" charset="0"/>
              </a:rPr>
              <a:t>и </a:t>
            </a:r>
            <a:r>
              <a:rPr lang="en-US" sz="2600" dirty="0" smtClean="0">
                <a:latin typeface="Times New Roman" panose="02020603050405020304" pitchFamily="18" charset="0"/>
                <a:cs typeface="Times New Roman" panose="02020603050405020304" pitchFamily="18" charset="0"/>
              </a:rPr>
              <a:t>while). </a:t>
            </a:r>
            <a:r>
              <a:rPr lang="ru-RU" sz="2600" dirty="0" smtClean="0">
                <a:latin typeface="Times New Roman" panose="02020603050405020304" pitchFamily="18" charset="0"/>
                <a:cs typeface="Times New Roman" panose="02020603050405020304" pitchFamily="18" charset="0"/>
              </a:rPr>
              <a:t>Если количество чисел не задано, а есть признак окончания ввода, используем </a:t>
            </a:r>
            <a:r>
              <a:rPr lang="en-US" sz="2600" dirty="0" smtClean="0">
                <a:latin typeface="Times New Roman" panose="02020603050405020304" pitchFamily="18" charset="0"/>
                <a:cs typeface="Times New Roman" panose="02020603050405020304" pitchFamily="18" charset="0"/>
              </a:rPr>
              <a:t>repeat </a:t>
            </a:r>
            <a:r>
              <a:rPr lang="ru-RU" sz="2600" dirty="0" smtClean="0">
                <a:latin typeface="Times New Roman" panose="02020603050405020304" pitchFamily="18" charset="0"/>
                <a:cs typeface="Times New Roman" panose="02020603050405020304" pitchFamily="18" charset="0"/>
              </a:rPr>
              <a:t>(сначала вводим число, затем его анализируем).</a:t>
            </a:r>
          </a:p>
          <a:p>
            <a:pPr algn="just"/>
            <a:r>
              <a:rPr lang="ru-RU" sz="2600" dirty="0" smtClean="0">
                <a:latin typeface="Times New Roman" panose="02020603050405020304" pitchFamily="18" charset="0"/>
                <a:cs typeface="Times New Roman" panose="02020603050405020304" pitchFamily="18" charset="0"/>
              </a:rPr>
              <a:t>Необходимо знать операции </a:t>
            </a:r>
            <a:r>
              <a:rPr lang="en-US" sz="2600" dirty="0" smtClean="0">
                <a:latin typeface="Times New Roman" panose="02020603050405020304" pitchFamily="18" charset="0"/>
                <a:cs typeface="Times New Roman" panose="02020603050405020304" pitchFamily="18" charset="0"/>
              </a:rPr>
              <a:t>mod – </a:t>
            </a:r>
            <a:r>
              <a:rPr lang="ru-RU" sz="2600" dirty="0" smtClean="0">
                <a:latin typeface="Times New Roman" panose="02020603050405020304" pitchFamily="18" charset="0"/>
                <a:cs typeface="Times New Roman" panose="02020603050405020304" pitchFamily="18" charset="0"/>
              </a:rPr>
              <a:t>остаток от деления</a:t>
            </a:r>
          </a:p>
          <a:p>
            <a:pPr marL="0" indent="0" algn="just">
              <a:buNone/>
            </a:pPr>
            <a:r>
              <a:rPr lang="ru-RU" sz="2600" dirty="0">
                <a:latin typeface="Times New Roman" panose="02020603050405020304" pitchFamily="18" charset="0"/>
                <a:cs typeface="Times New Roman" panose="02020603050405020304" pitchFamily="18" charset="0"/>
              </a:rPr>
              <a:t> </a:t>
            </a:r>
            <a:r>
              <a:rPr lang="ru-RU" sz="2600" dirty="0" smtClean="0">
                <a:latin typeface="Times New Roman" panose="02020603050405020304" pitchFamily="18" charset="0"/>
                <a:cs typeface="Times New Roman" panose="02020603050405020304" pitchFamily="18" charset="0"/>
              </a:rPr>
              <a:t> (</a:t>
            </a:r>
            <a:r>
              <a:rPr lang="en-US" sz="2600" dirty="0" smtClean="0">
                <a:latin typeface="Times New Roman" pitchFamily="18" charset="0"/>
                <a:cs typeface="Times New Roman" pitchFamily="18" charset="0"/>
              </a:rPr>
              <a:t>if a </a:t>
            </a:r>
            <a:r>
              <a:rPr lang="en-US" sz="2600" dirty="0">
                <a:latin typeface="Times New Roman" pitchFamily="18" charset="0"/>
                <a:cs typeface="Times New Roman" pitchFamily="18" charset="0"/>
              </a:rPr>
              <a:t>mod </a:t>
            </a:r>
            <a:r>
              <a:rPr lang="ru-RU" sz="2600" dirty="0">
                <a:latin typeface="Times New Roman" pitchFamily="18" charset="0"/>
                <a:cs typeface="Times New Roman" pitchFamily="18" charset="0"/>
              </a:rPr>
              <a:t>10</a:t>
            </a:r>
            <a:r>
              <a:rPr lang="en-US" sz="2600" dirty="0">
                <a:latin typeface="Times New Roman" pitchFamily="18" charset="0"/>
                <a:cs typeface="Times New Roman" pitchFamily="18" charset="0"/>
              </a:rPr>
              <a:t> </a:t>
            </a:r>
            <a:r>
              <a:rPr lang="en-US" sz="2600" dirty="0" smtClean="0">
                <a:latin typeface="Times New Roman" pitchFamily="18" charset="0"/>
                <a:cs typeface="Times New Roman" pitchFamily="18" charset="0"/>
              </a:rPr>
              <a:t>=</a:t>
            </a:r>
            <a:r>
              <a:rPr lang="ru-RU" sz="2600" dirty="0" smtClean="0">
                <a:latin typeface="Times New Roman" panose="02020603050405020304" pitchFamily="18" charset="0"/>
                <a:cs typeface="Times New Roman" panose="02020603050405020304" pitchFamily="18" charset="0"/>
              </a:rPr>
              <a:t> 8) и </a:t>
            </a:r>
            <a:r>
              <a:rPr lang="en-US" sz="2600" dirty="0" smtClean="0">
                <a:latin typeface="Times New Roman" panose="02020603050405020304" pitchFamily="18" charset="0"/>
                <a:cs typeface="Times New Roman" panose="02020603050405020304" pitchFamily="18" charset="0"/>
              </a:rPr>
              <a:t>div</a:t>
            </a:r>
            <a:r>
              <a:rPr lang="ru-RU" sz="2600" dirty="0" smtClean="0">
                <a:latin typeface="Times New Roman" panose="02020603050405020304" pitchFamily="18" charset="0"/>
                <a:cs typeface="Times New Roman" panose="02020603050405020304" pitchFamily="18" charset="0"/>
              </a:rPr>
              <a:t> – деление нацело</a:t>
            </a:r>
            <a:r>
              <a:rPr lang="en-US" sz="2600" dirty="0" smtClean="0">
                <a:latin typeface="Times New Roman" panose="02020603050405020304" pitchFamily="18" charset="0"/>
                <a:cs typeface="Times New Roman" panose="02020603050405020304" pitchFamily="18" charset="0"/>
              </a:rPr>
              <a:t> (x</a:t>
            </a:r>
            <a:r>
              <a:rPr lang="ru-RU" sz="2600" dirty="0" smtClean="0">
                <a:latin typeface="Times New Roman" panose="02020603050405020304" pitchFamily="18" charset="0"/>
                <a:cs typeface="Times New Roman" panose="02020603050405020304" pitchFamily="18" charset="0"/>
              </a:rPr>
              <a:t> </a:t>
            </a:r>
            <a:r>
              <a:rPr lang="en-US" sz="2600" dirty="0" smtClean="0">
                <a:latin typeface="Times New Roman" panose="02020603050405020304" pitchFamily="18" charset="0"/>
                <a:cs typeface="Times New Roman" panose="02020603050405020304" pitchFamily="18" charset="0"/>
              </a:rPr>
              <a:t>:=</a:t>
            </a:r>
            <a:r>
              <a:rPr lang="ru-RU" sz="2600" dirty="0" smtClean="0">
                <a:latin typeface="Times New Roman" panose="02020603050405020304" pitchFamily="18" charset="0"/>
                <a:cs typeface="Times New Roman" panose="02020603050405020304" pitchFamily="18" charset="0"/>
              </a:rPr>
              <a:t> </a:t>
            </a:r>
            <a:r>
              <a:rPr lang="en-US" sz="2600" dirty="0" smtClean="0">
                <a:latin typeface="Times New Roman" panose="02020603050405020304" pitchFamily="18" charset="0"/>
                <a:cs typeface="Times New Roman" panose="02020603050405020304" pitchFamily="18" charset="0"/>
              </a:rPr>
              <a:t>x div 10)</a:t>
            </a:r>
            <a:r>
              <a:rPr lang="ru-RU" sz="2600" dirty="0" smtClean="0">
                <a:latin typeface="Times New Roman" panose="02020603050405020304" pitchFamily="18" charset="0"/>
                <a:cs typeface="Times New Roman" panose="02020603050405020304" pitchFamily="18" charset="0"/>
              </a:rPr>
              <a:t>.</a:t>
            </a:r>
          </a:p>
          <a:p>
            <a:pPr algn="just"/>
            <a:r>
              <a:rPr lang="ru-RU" sz="2600" dirty="0" smtClean="0">
                <a:latin typeface="Times New Roman" panose="02020603050405020304" pitchFamily="18" charset="0"/>
                <a:cs typeface="Times New Roman" panose="02020603050405020304" pitchFamily="18" charset="0"/>
              </a:rPr>
              <a:t>Знать, как считается количество (</a:t>
            </a:r>
            <a:r>
              <a:rPr lang="en-US" sz="2600" dirty="0" smtClean="0">
                <a:latin typeface="Times New Roman" pitchFamily="18" charset="0"/>
                <a:cs typeface="Times New Roman" pitchFamily="18" charset="0"/>
              </a:rPr>
              <a:t>b</a:t>
            </a:r>
            <a:r>
              <a:rPr lang="en-US" sz="2600" dirty="0">
                <a:latin typeface="Times New Roman" pitchFamily="18" charset="0"/>
                <a:cs typeface="Times New Roman" pitchFamily="18" charset="0"/>
              </a:rPr>
              <a:t>:= b +</a:t>
            </a:r>
            <a:r>
              <a:rPr lang="en-US" sz="2600" dirty="0" smtClean="0">
                <a:latin typeface="Times New Roman" pitchFamily="18" charset="0"/>
                <a:cs typeface="Times New Roman" pitchFamily="18" charset="0"/>
              </a:rPr>
              <a:t>1</a:t>
            </a:r>
            <a:r>
              <a:rPr lang="ru-RU" sz="2600" dirty="0" smtClean="0">
                <a:latin typeface="Times New Roman" panose="02020603050405020304" pitchFamily="18" charset="0"/>
                <a:cs typeface="Times New Roman" panose="02020603050405020304" pitchFamily="18" charset="0"/>
              </a:rPr>
              <a:t>) и сумма (</a:t>
            </a:r>
            <a:r>
              <a:rPr lang="en-US" sz="2600" dirty="0">
                <a:latin typeface="Times New Roman" pitchFamily="18" charset="0"/>
                <a:cs typeface="Times New Roman" pitchFamily="18" charset="0"/>
              </a:rPr>
              <a:t>s:= s +</a:t>
            </a:r>
            <a:r>
              <a:rPr lang="en-US" sz="2600" dirty="0" smtClean="0">
                <a:latin typeface="Times New Roman" pitchFamily="18" charset="0"/>
                <a:cs typeface="Times New Roman" pitchFamily="18" charset="0"/>
              </a:rPr>
              <a:t>a</a:t>
            </a:r>
            <a:r>
              <a:rPr lang="ru-RU" sz="2600" dirty="0" smtClean="0">
                <a:latin typeface="Times New Roman" pitchFamily="18" charset="0"/>
                <a:cs typeface="Times New Roman" pitchFamily="18" charset="0"/>
              </a:rPr>
              <a:t>).</a:t>
            </a:r>
            <a:endParaRPr lang="en-US" sz="2600" dirty="0" smtClean="0">
              <a:latin typeface="Times New Roman" pitchFamily="18" charset="0"/>
              <a:cs typeface="Times New Roman" pitchFamily="18" charset="0"/>
            </a:endParaRPr>
          </a:p>
          <a:p>
            <a:pPr algn="just"/>
            <a:r>
              <a:rPr lang="ru-RU" sz="2600" dirty="0" smtClean="0">
                <a:latin typeface="Times New Roman" pitchFamily="18" charset="0"/>
                <a:cs typeface="Times New Roman" pitchFamily="18" charset="0"/>
              </a:rPr>
              <a:t>Уметь использовать сложные условия</a:t>
            </a:r>
          </a:p>
          <a:p>
            <a:pPr marL="0" indent="0" algn="just">
              <a:buNone/>
            </a:pPr>
            <a:r>
              <a:rPr lang="ru-RU" sz="2600" dirty="0" smtClean="0">
                <a:latin typeface="Times New Roman" pitchFamily="18" charset="0"/>
                <a:cs typeface="Times New Roman" pitchFamily="18" charset="0"/>
              </a:rPr>
              <a:t> 		(</a:t>
            </a:r>
            <a:r>
              <a:rPr lang="en-US" sz="2600" dirty="0" smtClean="0">
                <a:latin typeface="Times New Roman" pitchFamily="18" charset="0"/>
                <a:cs typeface="Times New Roman" pitchFamily="18" charset="0"/>
              </a:rPr>
              <a:t>if </a:t>
            </a:r>
            <a:r>
              <a:rPr lang="ru-RU" sz="2600" dirty="0">
                <a:latin typeface="Times New Roman" pitchFamily="18" charset="0"/>
                <a:cs typeface="Times New Roman" pitchFamily="18" charset="0"/>
              </a:rPr>
              <a:t>(</a:t>
            </a:r>
            <a:r>
              <a:rPr lang="en-US" sz="2600" dirty="0">
                <a:latin typeface="Times New Roman" pitchFamily="18" charset="0"/>
                <a:cs typeface="Times New Roman" pitchFamily="18" charset="0"/>
              </a:rPr>
              <a:t>a mod </a:t>
            </a:r>
            <a:r>
              <a:rPr lang="ru-RU" sz="2600" dirty="0">
                <a:latin typeface="Times New Roman" pitchFamily="18" charset="0"/>
                <a:cs typeface="Times New Roman" pitchFamily="18" charset="0"/>
              </a:rPr>
              <a:t>10</a:t>
            </a:r>
            <a:r>
              <a:rPr lang="en-US" sz="2600" dirty="0">
                <a:latin typeface="Times New Roman" pitchFamily="18" charset="0"/>
                <a:cs typeface="Times New Roman" pitchFamily="18" charset="0"/>
              </a:rPr>
              <a:t> =2</a:t>
            </a:r>
            <a:r>
              <a:rPr lang="ru-RU" sz="2600" dirty="0">
                <a:latin typeface="Times New Roman" pitchFamily="18" charset="0"/>
                <a:cs typeface="Times New Roman" pitchFamily="18" charset="0"/>
              </a:rPr>
              <a:t>) </a:t>
            </a:r>
            <a:r>
              <a:rPr lang="en-US" sz="2600" dirty="0">
                <a:latin typeface="Times New Roman" pitchFamily="18" charset="0"/>
                <a:cs typeface="Times New Roman" pitchFamily="18" charset="0"/>
              </a:rPr>
              <a:t>and (a mod 6 =0</a:t>
            </a:r>
            <a:r>
              <a:rPr lang="en-US" sz="2600" dirty="0" smtClean="0">
                <a:latin typeface="Times New Roman" pitchFamily="18" charset="0"/>
                <a:cs typeface="Times New Roman" pitchFamily="18" charset="0"/>
              </a:rPr>
              <a:t>)</a:t>
            </a:r>
            <a:r>
              <a:rPr lang="ru-RU" sz="2600" dirty="0" smtClean="0">
                <a:latin typeface="Times New Roman" pitchFamily="18" charset="0"/>
                <a:cs typeface="Times New Roman" pitchFamily="18" charset="0"/>
              </a:rPr>
              <a:t>) </a:t>
            </a:r>
          </a:p>
          <a:p>
            <a:pPr marL="0" indent="0" algn="just">
              <a:buNone/>
            </a:pPr>
            <a:r>
              <a:rPr lang="ru-RU" sz="2600" dirty="0" smtClean="0">
                <a:latin typeface="Times New Roman" pitchFamily="18" charset="0"/>
                <a:cs typeface="Times New Roman" pitchFamily="18" charset="0"/>
              </a:rPr>
              <a:t>  или вложенные условные операторы.</a:t>
            </a:r>
          </a:p>
          <a:p>
            <a:pPr algn="just"/>
            <a:r>
              <a:rPr lang="ru-RU" sz="2600" dirty="0" smtClean="0">
                <a:latin typeface="Times New Roman" pitchFamily="18" charset="0"/>
                <a:cs typeface="Times New Roman" pitchFamily="18" charset="0"/>
              </a:rPr>
              <a:t>Уметь сравнивать и находить в последовательности наибольшее или наименьшее число.</a:t>
            </a:r>
          </a:p>
          <a:p>
            <a:pPr algn="just"/>
            <a:r>
              <a:rPr lang="ru-RU" sz="2600" dirty="0" smtClean="0">
                <a:latin typeface="Times New Roman" pitchFamily="18" charset="0"/>
                <a:cs typeface="Times New Roman" pitchFamily="18" charset="0"/>
              </a:rPr>
              <a:t>Избегаем подсказок и пояснений в операторах вывода.</a:t>
            </a:r>
            <a:endParaRPr lang="en-US" sz="2600" dirty="0">
              <a:latin typeface="Times New Roman" pitchFamily="18" charset="0"/>
              <a:cs typeface="Times New Roman" pitchFamily="18" charset="0"/>
            </a:endParaRPr>
          </a:p>
          <a:p>
            <a:pPr algn="just"/>
            <a:endParaRPr lang="ru-RU" sz="2400" dirty="0" smtClean="0">
              <a:latin typeface="Times New Roman" panose="02020603050405020304" pitchFamily="18" charset="0"/>
              <a:cs typeface="Times New Roman" panose="02020603050405020304" pitchFamily="18" charset="0"/>
            </a:endParaRPr>
          </a:p>
          <a:p>
            <a:pPr algn="just"/>
            <a:endParaRPr lang="ru-RU" sz="2400" dirty="0" smtClean="0">
              <a:latin typeface="Times New Roman" panose="02020603050405020304" pitchFamily="18" charset="0"/>
              <a:cs typeface="Times New Roman" panose="02020603050405020304" pitchFamily="18" charset="0"/>
            </a:endParaRPr>
          </a:p>
          <a:p>
            <a:endParaRPr lang="ru-RU" dirty="0" smtClean="0"/>
          </a:p>
          <a:p>
            <a:endParaRPr lang="ru-RU" dirty="0"/>
          </a:p>
        </p:txBody>
      </p:sp>
    </p:spTree>
    <p:extLst>
      <p:ext uri="{BB962C8B-B14F-4D97-AF65-F5344CB8AC3E}">
        <p14:creationId xmlns:p14="http://schemas.microsoft.com/office/powerpoint/2010/main" val="289382590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405698" y="116632"/>
            <a:ext cx="8486782" cy="4832092"/>
          </a:xfrm>
          <a:prstGeom prst="rect">
            <a:avLst/>
          </a:prstGeom>
          <a:noFill/>
        </p:spPr>
        <p:txBody>
          <a:bodyPr wrap="square" rtlCol="0">
            <a:spAutoFit/>
          </a:bodyPr>
          <a:lstStyle/>
          <a:p>
            <a:pPr lvl="0" algn="just" fontAlgn="base">
              <a:spcBef>
                <a:spcPct val="0"/>
              </a:spcBef>
              <a:spcAft>
                <a:spcPts val="1200"/>
              </a:spcAft>
            </a:pPr>
            <a:r>
              <a:rPr lang="ru-RU" sz="2400" b="1" dirty="0">
                <a:latin typeface="Times New Roman" pitchFamily="18" charset="0"/>
                <a:ea typeface="Times New Roman" pitchFamily="18" charset="0"/>
                <a:cs typeface="Times New Roman" pitchFamily="18" charset="0"/>
              </a:rPr>
              <a:t>Для самостоятельной работы:</a:t>
            </a:r>
          </a:p>
          <a:p>
            <a:pPr algn="just"/>
            <a:r>
              <a:rPr lang="ru-RU" sz="2400" dirty="0">
                <a:latin typeface="Times New Roman" panose="02020603050405020304" pitchFamily="18" charset="0"/>
                <a:cs typeface="Times New Roman" panose="02020603050405020304" pitchFamily="18" charset="0"/>
              </a:rPr>
              <a:t>Напишите программу, которая в последовательности натуральных чисел определяет минимальное число, оканчивающееся на 2. Программа получает на вход количество чисел в последовательности, а затем сами числа. В последовательности всегда имеется число, оканчивающееся на 2.</a:t>
            </a:r>
          </a:p>
          <a:p>
            <a:pPr algn="just"/>
            <a:r>
              <a:rPr lang="ru-RU" sz="2400" dirty="0">
                <a:latin typeface="Times New Roman" panose="02020603050405020304" pitchFamily="18" charset="0"/>
                <a:cs typeface="Times New Roman" panose="02020603050405020304" pitchFamily="18" charset="0"/>
              </a:rPr>
              <a:t>Количество чисел не превышает 1000. Введённые числа по модулю </a:t>
            </a:r>
            <a:r>
              <a:rPr lang="ru-RU" sz="2400" dirty="0" smtClean="0">
                <a:latin typeface="Times New Roman" panose="02020603050405020304" pitchFamily="18" charset="0"/>
                <a:cs typeface="Times New Roman" panose="02020603050405020304" pitchFamily="18" charset="0"/>
              </a:rPr>
              <a:t>не </a:t>
            </a:r>
            <a:r>
              <a:rPr lang="ru-RU" sz="2400" dirty="0">
                <a:latin typeface="Times New Roman" panose="02020603050405020304" pitchFamily="18" charset="0"/>
                <a:cs typeface="Times New Roman" panose="02020603050405020304" pitchFamily="18" charset="0"/>
              </a:rPr>
              <a:t>превышают 30 000.</a:t>
            </a:r>
          </a:p>
          <a:p>
            <a:pPr algn="just"/>
            <a:r>
              <a:rPr lang="ru-RU" sz="2400" dirty="0">
                <a:latin typeface="Times New Roman" panose="02020603050405020304" pitchFamily="18" charset="0"/>
                <a:cs typeface="Times New Roman" panose="02020603050405020304" pitchFamily="18" charset="0"/>
              </a:rPr>
              <a:t>Программа должна вывести одно число: минимальное число, оканчивающееся на 2.</a:t>
            </a:r>
          </a:p>
          <a:p>
            <a:pPr lvl="0" algn="just" eaLnBrk="0" fontAlgn="base" hangingPunct="0">
              <a:spcBef>
                <a:spcPts val="1200"/>
              </a:spcBef>
              <a:spcAft>
                <a:spcPct val="0"/>
              </a:spcAft>
            </a:pPr>
            <a:r>
              <a:rPr kumimoji="0" lang="ru-RU" sz="24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Пример работы программы:</a:t>
            </a:r>
            <a:endParaRPr kumimoji="0" lang="ru-RU" sz="2400" b="0" i="0" u="none" strike="noStrike" cap="none" normalizeH="0" baseline="0" dirty="0" smtClean="0">
              <a:ln>
                <a:noFill/>
              </a:ln>
              <a:solidFill>
                <a:schemeClr val="tx1"/>
              </a:solidFill>
              <a:effectLst/>
              <a:latin typeface="Times New Roman" pitchFamily="18" charset="0"/>
              <a:cs typeface="Times New Roman" pitchFamily="18" charset="0"/>
            </a:endParaRPr>
          </a:p>
        </p:txBody>
      </p:sp>
      <p:graphicFrame>
        <p:nvGraphicFramePr>
          <p:cNvPr id="6" name="Таблица 5"/>
          <p:cNvGraphicFramePr>
            <a:graphicFrameLocks noGrp="1"/>
          </p:cNvGraphicFramePr>
          <p:nvPr>
            <p:extLst>
              <p:ext uri="{D42A27DB-BD31-4B8C-83A1-F6EECF244321}">
                <p14:modId xmlns:p14="http://schemas.microsoft.com/office/powerpoint/2010/main" val="3537783403"/>
              </p:ext>
            </p:extLst>
          </p:nvPr>
        </p:nvGraphicFramePr>
        <p:xfrm>
          <a:off x="5508104" y="4293096"/>
          <a:ext cx="3312368" cy="2437120"/>
        </p:xfrm>
        <a:graphic>
          <a:graphicData uri="http://schemas.openxmlformats.org/drawingml/2006/table">
            <a:tbl>
              <a:tblPr firstRow="1" bandRow="1">
                <a:tableStyleId>{5C22544A-7EE6-4342-B048-85BDC9FD1C3A}</a:tableStyleId>
              </a:tblPr>
              <a:tblGrid>
                <a:gridCol w="1656184"/>
                <a:gridCol w="1656184"/>
              </a:tblGrid>
              <a:tr h="720080">
                <a:tc>
                  <a:txBody>
                    <a:bodyPr/>
                    <a:lstStyle/>
                    <a:p>
                      <a:pPr algn="ctr">
                        <a:lnSpc>
                          <a:spcPts val="1650"/>
                        </a:lnSpc>
                        <a:spcBef>
                          <a:spcPts val="150"/>
                        </a:spcBef>
                        <a:spcAft>
                          <a:spcPts val="300"/>
                        </a:spcAft>
                      </a:pPr>
                      <a:endParaRPr lang="ru-RU" sz="2400" dirty="0" smtClean="0">
                        <a:effectLst/>
                        <a:latin typeface="Times New Roman" pitchFamily="18" charset="0"/>
                        <a:cs typeface="Times New Roman" pitchFamily="18" charset="0"/>
                      </a:endParaRPr>
                    </a:p>
                    <a:p>
                      <a:pPr algn="ctr">
                        <a:lnSpc>
                          <a:spcPts val="1650"/>
                        </a:lnSpc>
                        <a:spcBef>
                          <a:spcPts val="150"/>
                        </a:spcBef>
                        <a:spcAft>
                          <a:spcPts val="300"/>
                        </a:spcAft>
                      </a:pPr>
                      <a:r>
                        <a:rPr lang="ru-RU" sz="2400" dirty="0" smtClean="0">
                          <a:effectLst/>
                          <a:latin typeface="Times New Roman" pitchFamily="18" charset="0"/>
                          <a:cs typeface="Times New Roman" pitchFamily="18" charset="0"/>
                        </a:rPr>
                        <a:t>Входные </a:t>
                      </a:r>
                      <a:r>
                        <a:rPr lang="ru-RU" sz="2400" dirty="0">
                          <a:effectLst/>
                          <a:latin typeface="Times New Roman" pitchFamily="18" charset="0"/>
                          <a:cs typeface="Times New Roman" pitchFamily="18" charset="0"/>
                        </a:rPr>
                        <a:t>данные</a:t>
                      </a:r>
                      <a:endParaRPr lang="ru-RU" sz="2400" dirty="0">
                        <a:effectLst/>
                        <a:latin typeface="Times New Roman" pitchFamily="18" charset="0"/>
                        <a:ea typeface="Calibri"/>
                        <a:cs typeface="Times New Roman" pitchFamily="18" charset="0"/>
                      </a:endParaRPr>
                    </a:p>
                  </a:txBody>
                  <a:tcPr marL="0" marR="0" marT="0" marB="0"/>
                </a:tc>
                <a:tc>
                  <a:txBody>
                    <a:bodyPr/>
                    <a:lstStyle/>
                    <a:p>
                      <a:pPr algn="ctr">
                        <a:lnSpc>
                          <a:spcPts val="1650"/>
                        </a:lnSpc>
                        <a:spcBef>
                          <a:spcPts val="150"/>
                        </a:spcBef>
                        <a:spcAft>
                          <a:spcPts val="300"/>
                        </a:spcAft>
                      </a:pPr>
                      <a:endParaRPr lang="ru-RU" sz="2400" dirty="0" smtClean="0">
                        <a:effectLst/>
                        <a:latin typeface="Times New Roman" pitchFamily="18" charset="0"/>
                        <a:cs typeface="Times New Roman" pitchFamily="18" charset="0"/>
                      </a:endParaRPr>
                    </a:p>
                    <a:p>
                      <a:pPr algn="ctr">
                        <a:lnSpc>
                          <a:spcPts val="1650"/>
                        </a:lnSpc>
                        <a:spcBef>
                          <a:spcPts val="150"/>
                        </a:spcBef>
                        <a:spcAft>
                          <a:spcPts val="300"/>
                        </a:spcAft>
                      </a:pPr>
                      <a:r>
                        <a:rPr lang="ru-RU" sz="2400" dirty="0" smtClean="0">
                          <a:effectLst/>
                          <a:latin typeface="Times New Roman" pitchFamily="18" charset="0"/>
                          <a:cs typeface="Times New Roman" pitchFamily="18" charset="0"/>
                        </a:rPr>
                        <a:t>Выходные </a:t>
                      </a:r>
                      <a:r>
                        <a:rPr lang="ru-RU" sz="2400" dirty="0">
                          <a:effectLst/>
                          <a:latin typeface="Times New Roman" pitchFamily="18" charset="0"/>
                          <a:cs typeface="Times New Roman" pitchFamily="18" charset="0"/>
                        </a:rPr>
                        <a:t>данные</a:t>
                      </a:r>
                      <a:endParaRPr lang="ru-RU" sz="2400" dirty="0">
                        <a:effectLst/>
                        <a:latin typeface="Times New Roman" pitchFamily="18" charset="0"/>
                        <a:ea typeface="Calibri"/>
                        <a:cs typeface="Times New Roman" pitchFamily="18" charset="0"/>
                      </a:endParaRPr>
                    </a:p>
                  </a:txBody>
                  <a:tcPr marL="0" marR="0" marT="0" marB="0"/>
                </a:tc>
              </a:tr>
              <a:tr h="1074843">
                <a:tc>
                  <a:txBody>
                    <a:bodyPr/>
                    <a:lstStyle/>
                    <a:p>
                      <a:pPr algn="ctr">
                        <a:lnSpc>
                          <a:spcPts val="1650"/>
                        </a:lnSpc>
                        <a:spcBef>
                          <a:spcPts val="150"/>
                        </a:spcBef>
                        <a:spcAft>
                          <a:spcPts val="300"/>
                        </a:spcAft>
                      </a:pPr>
                      <a:endParaRPr lang="ru-RU" sz="2400" dirty="0" smtClean="0">
                        <a:effectLst/>
                        <a:latin typeface="Times New Roman" pitchFamily="18" charset="0"/>
                        <a:cs typeface="Times New Roman" pitchFamily="18" charset="0"/>
                      </a:endParaRPr>
                    </a:p>
                    <a:p>
                      <a:pPr algn="ctr"/>
                      <a:r>
                        <a:rPr lang="ru-RU" sz="2400" kern="1200" dirty="0" smtClean="0">
                          <a:solidFill>
                            <a:schemeClr val="dk1"/>
                          </a:solidFill>
                          <a:effectLst/>
                          <a:latin typeface="Times New Roman" panose="02020603050405020304" pitchFamily="18" charset="0"/>
                          <a:ea typeface="+mn-ea"/>
                          <a:cs typeface="Times New Roman" panose="02020603050405020304" pitchFamily="18" charset="0"/>
                        </a:rPr>
                        <a:t>3</a:t>
                      </a:r>
                    </a:p>
                    <a:p>
                      <a:pPr algn="ctr"/>
                      <a:r>
                        <a:rPr lang="ru-RU" sz="2400" kern="1200" dirty="0" smtClean="0">
                          <a:solidFill>
                            <a:schemeClr val="dk1"/>
                          </a:solidFill>
                          <a:effectLst/>
                          <a:latin typeface="Times New Roman" panose="02020603050405020304" pitchFamily="18" charset="0"/>
                          <a:ea typeface="+mn-ea"/>
                          <a:cs typeface="Times New Roman" panose="02020603050405020304" pitchFamily="18" charset="0"/>
                        </a:rPr>
                        <a:t>22</a:t>
                      </a:r>
                    </a:p>
                    <a:p>
                      <a:pPr algn="ctr"/>
                      <a:r>
                        <a:rPr lang="ru-RU" sz="2400" kern="1200" dirty="0" smtClean="0">
                          <a:solidFill>
                            <a:schemeClr val="dk1"/>
                          </a:solidFill>
                          <a:effectLst/>
                          <a:latin typeface="Times New Roman" panose="02020603050405020304" pitchFamily="18" charset="0"/>
                          <a:ea typeface="+mn-ea"/>
                          <a:cs typeface="Times New Roman" panose="02020603050405020304" pitchFamily="18" charset="0"/>
                        </a:rPr>
                        <a:t>12</a:t>
                      </a:r>
                    </a:p>
                    <a:p>
                      <a:pPr algn="ctr"/>
                      <a:r>
                        <a:rPr lang="ru-RU" sz="2400" dirty="0" smtClean="0">
                          <a:effectLst/>
                          <a:latin typeface="Times New Roman" pitchFamily="18" charset="0"/>
                          <a:ea typeface="Calibri"/>
                          <a:cs typeface="Times New Roman" pitchFamily="18" charset="0"/>
                        </a:rPr>
                        <a:t>36</a:t>
                      </a:r>
                      <a:endParaRPr lang="ru-RU" sz="2400" dirty="0">
                        <a:effectLst/>
                        <a:latin typeface="Times New Roman" pitchFamily="18" charset="0"/>
                        <a:ea typeface="Calibri"/>
                        <a:cs typeface="Times New Roman" pitchFamily="18" charset="0"/>
                      </a:endParaRPr>
                    </a:p>
                  </a:txBody>
                  <a:tcPr marL="0" marR="0" marT="0" marB="0"/>
                </a:tc>
                <a:tc>
                  <a:txBody>
                    <a:bodyPr/>
                    <a:lstStyle/>
                    <a:p>
                      <a:pPr algn="ctr">
                        <a:lnSpc>
                          <a:spcPts val="1650"/>
                        </a:lnSpc>
                        <a:spcBef>
                          <a:spcPts val="150"/>
                        </a:spcBef>
                        <a:spcAft>
                          <a:spcPts val="300"/>
                        </a:spcAft>
                      </a:pPr>
                      <a:endParaRPr lang="ru-RU" sz="2400" dirty="0" smtClean="0">
                        <a:effectLst/>
                        <a:latin typeface="Times New Roman" pitchFamily="18" charset="0"/>
                        <a:cs typeface="Times New Roman" pitchFamily="18" charset="0"/>
                      </a:endParaRPr>
                    </a:p>
                    <a:p>
                      <a:pPr algn="ctr">
                        <a:lnSpc>
                          <a:spcPts val="1650"/>
                        </a:lnSpc>
                        <a:spcBef>
                          <a:spcPts val="150"/>
                        </a:spcBef>
                        <a:spcAft>
                          <a:spcPts val="300"/>
                        </a:spcAft>
                      </a:pPr>
                      <a:r>
                        <a:rPr lang="ru-RU" sz="2400" kern="1200" dirty="0" smtClean="0">
                          <a:solidFill>
                            <a:schemeClr val="dk1"/>
                          </a:solidFill>
                          <a:effectLst/>
                          <a:latin typeface="Times New Roman" panose="02020603050405020304" pitchFamily="18" charset="0"/>
                          <a:ea typeface="+mn-ea"/>
                          <a:cs typeface="Times New Roman" panose="02020603050405020304" pitchFamily="18" charset="0"/>
                        </a:rPr>
                        <a:t>12</a:t>
                      </a:r>
                      <a:endParaRPr lang="ru-RU" sz="2400" dirty="0">
                        <a:effectLst/>
                        <a:latin typeface="Times New Roman" pitchFamily="18" charset="0"/>
                        <a:ea typeface="Calibri"/>
                        <a:cs typeface="Times New Roman" pitchFamily="18" charset="0"/>
                      </a:endParaRPr>
                    </a:p>
                  </a:txBody>
                  <a:tcPr marL="0" marR="0" marT="0" marB="0"/>
                </a:tc>
              </a:tr>
            </a:tbl>
          </a:graphicData>
        </a:graphic>
      </p:graphicFrame>
    </p:spTree>
    <p:extLst>
      <p:ext uri="{BB962C8B-B14F-4D97-AF65-F5344CB8AC3E}">
        <p14:creationId xmlns:p14="http://schemas.microsoft.com/office/powerpoint/2010/main" val="1599424609"/>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405698" y="116632"/>
            <a:ext cx="8342765" cy="4832092"/>
          </a:xfrm>
          <a:prstGeom prst="rect">
            <a:avLst/>
          </a:prstGeom>
          <a:noFill/>
        </p:spPr>
        <p:txBody>
          <a:bodyPr wrap="square" rtlCol="0">
            <a:spAutoFit/>
          </a:bodyPr>
          <a:lstStyle/>
          <a:p>
            <a:pPr lvl="0" algn="just" fontAlgn="base">
              <a:spcBef>
                <a:spcPct val="0"/>
              </a:spcBef>
              <a:spcAft>
                <a:spcPts val="1200"/>
              </a:spcAft>
            </a:pPr>
            <a:r>
              <a:rPr lang="ru-RU" sz="2400" b="1" dirty="0">
                <a:latin typeface="Times New Roman" pitchFamily="18" charset="0"/>
                <a:ea typeface="Times New Roman" pitchFamily="18" charset="0"/>
                <a:cs typeface="Times New Roman" pitchFamily="18" charset="0"/>
              </a:rPr>
              <a:t>Для самостоятельной работы:</a:t>
            </a:r>
          </a:p>
          <a:p>
            <a:pPr algn="just"/>
            <a:r>
              <a:rPr lang="ru-RU" sz="2400" dirty="0">
                <a:latin typeface="Times New Roman" panose="02020603050405020304" pitchFamily="18" charset="0"/>
                <a:cs typeface="Times New Roman" panose="02020603050405020304" pitchFamily="18" charset="0"/>
              </a:rPr>
              <a:t>Напишите программу, которая в последовательности натуральных чисел определяет сумму чисел, оканчивающихся на 5. Программа получает на вход количество чисел в последовательности, а затем сами числа</a:t>
            </a:r>
            <a:r>
              <a:rPr lang="ru-RU" sz="2400" dirty="0" smtClean="0">
                <a:latin typeface="Times New Roman" panose="02020603050405020304" pitchFamily="18" charset="0"/>
                <a:cs typeface="Times New Roman" panose="02020603050405020304" pitchFamily="18" charset="0"/>
              </a:rPr>
              <a:t>.</a:t>
            </a:r>
          </a:p>
          <a:p>
            <a:pPr algn="just"/>
            <a:r>
              <a:rPr lang="ru-RU" sz="2400" dirty="0" smtClean="0">
                <a:latin typeface="Times New Roman" panose="02020603050405020304" pitchFamily="18" charset="0"/>
                <a:cs typeface="Times New Roman" panose="02020603050405020304" pitchFamily="18" charset="0"/>
              </a:rPr>
              <a:t> </a:t>
            </a:r>
            <a:r>
              <a:rPr lang="ru-RU" sz="2400" dirty="0">
                <a:latin typeface="Times New Roman" panose="02020603050405020304" pitchFamily="18" charset="0"/>
                <a:cs typeface="Times New Roman" panose="02020603050405020304" pitchFamily="18" charset="0"/>
              </a:rPr>
              <a:t>В последовательности всегда имеется число, оканчивающееся на 5.</a:t>
            </a:r>
          </a:p>
          <a:p>
            <a:pPr algn="just"/>
            <a:r>
              <a:rPr lang="ru-RU" sz="2400" dirty="0">
                <a:latin typeface="Times New Roman" panose="02020603050405020304" pitchFamily="18" charset="0"/>
                <a:cs typeface="Times New Roman" panose="02020603050405020304" pitchFamily="18" charset="0"/>
              </a:rPr>
              <a:t>Количество чисел не превышает 100. Введённые числа по модулю </a:t>
            </a:r>
            <a:r>
              <a:rPr lang="ru-RU" sz="2400" dirty="0" smtClean="0">
                <a:latin typeface="Times New Roman" panose="02020603050405020304" pitchFamily="18" charset="0"/>
                <a:cs typeface="Times New Roman" panose="02020603050405020304" pitchFamily="18" charset="0"/>
              </a:rPr>
              <a:t>не </a:t>
            </a:r>
            <a:r>
              <a:rPr lang="ru-RU" sz="2400" dirty="0">
                <a:latin typeface="Times New Roman" panose="02020603050405020304" pitchFamily="18" charset="0"/>
                <a:cs typeface="Times New Roman" panose="02020603050405020304" pitchFamily="18" charset="0"/>
              </a:rPr>
              <a:t>превышают 300.</a:t>
            </a:r>
          </a:p>
          <a:p>
            <a:pPr algn="just"/>
            <a:r>
              <a:rPr lang="ru-RU" sz="2400" dirty="0">
                <a:latin typeface="Times New Roman" panose="02020603050405020304" pitchFamily="18" charset="0"/>
                <a:cs typeface="Times New Roman" panose="02020603050405020304" pitchFamily="18" charset="0"/>
              </a:rPr>
              <a:t>Программа должна вывести одно число: сумму чисел, оканчивающихся на 5.</a:t>
            </a:r>
          </a:p>
          <a:p>
            <a:pPr lvl="0" algn="just" eaLnBrk="0" fontAlgn="base" hangingPunct="0">
              <a:spcBef>
                <a:spcPts val="1200"/>
              </a:spcBef>
              <a:spcAft>
                <a:spcPct val="0"/>
              </a:spcAft>
            </a:pPr>
            <a:r>
              <a:rPr kumimoji="0" lang="ru-RU" sz="24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Пример работы программы:</a:t>
            </a:r>
            <a:endParaRPr kumimoji="0" lang="ru-RU" sz="2400" b="0" i="0" u="none" strike="noStrike" cap="none" normalizeH="0" baseline="0" dirty="0" smtClean="0">
              <a:ln>
                <a:noFill/>
              </a:ln>
              <a:solidFill>
                <a:schemeClr val="tx1"/>
              </a:solidFill>
              <a:effectLst/>
              <a:latin typeface="Times New Roman" pitchFamily="18" charset="0"/>
              <a:cs typeface="Times New Roman" pitchFamily="18" charset="0"/>
            </a:endParaRPr>
          </a:p>
        </p:txBody>
      </p:sp>
      <p:graphicFrame>
        <p:nvGraphicFramePr>
          <p:cNvPr id="6" name="Таблица 5"/>
          <p:cNvGraphicFramePr>
            <a:graphicFrameLocks noGrp="1"/>
          </p:cNvGraphicFramePr>
          <p:nvPr>
            <p:extLst>
              <p:ext uri="{D42A27DB-BD31-4B8C-83A1-F6EECF244321}">
                <p14:modId xmlns:p14="http://schemas.microsoft.com/office/powerpoint/2010/main" val="4120861644"/>
              </p:ext>
            </p:extLst>
          </p:nvPr>
        </p:nvGraphicFramePr>
        <p:xfrm>
          <a:off x="5292080" y="4293096"/>
          <a:ext cx="3312368" cy="2437120"/>
        </p:xfrm>
        <a:graphic>
          <a:graphicData uri="http://schemas.openxmlformats.org/drawingml/2006/table">
            <a:tbl>
              <a:tblPr firstRow="1" bandRow="1">
                <a:tableStyleId>{5C22544A-7EE6-4342-B048-85BDC9FD1C3A}</a:tableStyleId>
              </a:tblPr>
              <a:tblGrid>
                <a:gridCol w="1656184"/>
                <a:gridCol w="1656184"/>
              </a:tblGrid>
              <a:tr h="720080">
                <a:tc>
                  <a:txBody>
                    <a:bodyPr/>
                    <a:lstStyle/>
                    <a:p>
                      <a:pPr algn="ctr">
                        <a:lnSpc>
                          <a:spcPts val="1650"/>
                        </a:lnSpc>
                        <a:spcBef>
                          <a:spcPts val="150"/>
                        </a:spcBef>
                        <a:spcAft>
                          <a:spcPts val="300"/>
                        </a:spcAft>
                      </a:pPr>
                      <a:endParaRPr lang="ru-RU" sz="2400" dirty="0" smtClean="0">
                        <a:effectLst/>
                        <a:latin typeface="Times New Roman" pitchFamily="18" charset="0"/>
                        <a:cs typeface="Times New Roman" pitchFamily="18" charset="0"/>
                      </a:endParaRPr>
                    </a:p>
                    <a:p>
                      <a:pPr algn="ctr">
                        <a:lnSpc>
                          <a:spcPts val="1650"/>
                        </a:lnSpc>
                        <a:spcBef>
                          <a:spcPts val="150"/>
                        </a:spcBef>
                        <a:spcAft>
                          <a:spcPts val="300"/>
                        </a:spcAft>
                      </a:pPr>
                      <a:r>
                        <a:rPr lang="ru-RU" sz="2400" dirty="0" smtClean="0">
                          <a:effectLst/>
                          <a:latin typeface="Times New Roman" pitchFamily="18" charset="0"/>
                          <a:cs typeface="Times New Roman" pitchFamily="18" charset="0"/>
                        </a:rPr>
                        <a:t>Входные </a:t>
                      </a:r>
                      <a:r>
                        <a:rPr lang="ru-RU" sz="2400" dirty="0">
                          <a:effectLst/>
                          <a:latin typeface="Times New Roman" pitchFamily="18" charset="0"/>
                          <a:cs typeface="Times New Roman" pitchFamily="18" charset="0"/>
                        </a:rPr>
                        <a:t>данные</a:t>
                      </a:r>
                      <a:endParaRPr lang="ru-RU" sz="2400" dirty="0">
                        <a:effectLst/>
                        <a:latin typeface="Times New Roman" pitchFamily="18" charset="0"/>
                        <a:ea typeface="Calibri"/>
                        <a:cs typeface="Times New Roman" pitchFamily="18" charset="0"/>
                      </a:endParaRPr>
                    </a:p>
                  </a:txBody>
                  <a:tcPr marL="0" marR="0" marT="0" marB="0"/>
                </a:tc>
                <a:tc>
                  <a:txBody>
                    <a:bodyPr/>
                    <a:lstStyle/>
                    <a:p>
                      <a:pPr algn="ctr">
                        <a:lnSpc>
                          <a:spcPts val="1650"/>
                        </a:lnSpc>
                        <a:spcBef>
                          <a:spcPts val="150"/>
                        </a:spcBef>
                        <a:spcAft>
                          <a:spcPts val="300"/>
                        </a:spcAft>
                      </a:pPr>
                      <a:endParaRPr lang="ru-RU" sz="2400" dirty="0" smtClean="0">
                        <a:effectLst/>
                        <a:latin typeface="Times New Roman" pitchFamily="18" charset="0"/>
                        <a:cs typeface="Times New Roman" pitchFamily="18" charset="0"/>
                      </a:endParaRPr>
                    </a:p>
                    <a:p>
                      <a:pPr algn="ctr">
                        <a:lnSpc>
                          <a:spcPts val="1650"/>
                        </a:lnSpc>
                        <a:spcBef>
                          <a:spcPts val="150"/>
                        </a:spcBef>
                        <a:spcAft>
                          <a:spcPts val="300"/>
                        </a:spcAft>
                      </a:pPr>
                      <a:r>
                        <a:rPr lang="ru-RU" sz="2400" dirty="0" smtClean="0">
                          <a:effectLst/>
                          <a:latin typeface="Times New Roman" pitchFamily="18" charset="0"/>
                          <a:cs typeface="Times New Roman" pitchFamily="18" charset="0"/>
                        </a:rPr>
                        <a:t>Выходные </a:t>
                      </a:r>
                      <a:r>
                        <a:rPr lang="ru-RU" sz="2400" dirty="0">
                          <a:effectLst/>
                          <a:latin typeface="Times New Roman" pitchFamily="18" charset="0"/>
                          <a:cs typeface="Times New Roman" pitchFamily="18" charset="0"/>
                        </a:rPr>
                        <a:t>данные</a:t>
                      </a:r>
                      <a:endParaRPr lang="ru-RU" sz="2400" dirty="0">
                        <a:effectLst/>
                        <a:latin typeface="Times New Roman" pitchFamily="18" charset="0"/>
                        <a:ea typeface="Calibri"/>
                        <a:cs typeface="Times New Roman" pitchFamily="18" charset="0"/>
                      </a:endParaRPr>
                    </a:p>
                  </a:txBody>
                  <a:tcPr marL="0" marR="0" marT="0" marB="0"/>
                </a:tc>
              </a:tr>
              <a:tr h="1074843">
                <a:tc>
                  <a:txBody>
                    <a:bodyPr/>
                    <a:lstStyle/>
                    <a:p>
                      <a:pPr algn="ctr">
                        <a:lnSpc>
                          <a:spcPts val="1650"/>
                        </a:lnSpc>
                        <a:spcBef>
                          <a:spcPts val="150"/>
                        </a:spcBef>
                        <a:spcAft>
                          <a:spcPts val="300"/>
                        </a:spcAft>
                      </a:pPr>
                      <a:endParaRPr lang="ru-RU" sz="2400" dirty="0" smtClean="0">
                        <a:effectLst/>
                        <a:latin typeface="Times New Roman" pitchFamily="18" charset="0"/>
                        <a:cs typeface="Times New Roman" pitchFamily="18" charset="0"/>
                      </a:endParaRPr>
                    </a:p>
                    <a:p>
                      <a:pPr algn="ctr"/>
                      <a:r>
                        <a:rPr lang="ru-RU" sz="2400" kern="1200" dirty="0" smtClean="0">
                          <a:solidFill>
                            <a:schemeClr val="dk1"/>
                          </a:solidFill>
                          <a:effectLst/>
                          <a:latin typeface="Times New Roman" panose="02020603050405020304" pitchFamily="18" charset="0"/>
                          <a:ea typeface="+mn-ea"/>
                          <a:cs typeface="Times New Roman" panose="02020603050405020304" pitchFamily="18" charset="0"/>
                        </a:rPr>
                        <a:t>3</a:t>
                      </a:r>
                    </a:p>
                    <a:p>
                      <a:pPr algn="ctr"/>
                      <a:r>
                        <a:rPr lang="ru-RU" sz="2400" kern="1200" dirty="0" smtClean="0">
                          <a:solidFill>
                            <a:schemeClr val="dk1"/>
                          </a:solidFill>
                          <a:effectLst/>
                          <a:latin typeface="Times New Roman" panose="02020603050405020304" pitchFamily="18" charset="0"/>
                          <a:ea typeface="+mn-ea"/>
                          <a:cs typeface="Times New Roman" panose="02020603050405020304" pitchFamily="18" charset="0"/>
                        </a:rPr>
                        <a:t>15</a:t>
                      </a:r>
                    </a:p>
                    <a:p>
                      <a:pPr algn="ctr"/>
                      <a:r>
                        <a:rPr lang="ru-RU" sz="2400" kern="1200" dirty="0" smtClean="0">
                          <a:solidFill>
                            <a:schemeClr val="dk1"/>
                          </a:solidFill>
                          <a:effectLst/>
                          <a:latin typeface="Times New Roman" panose="02020603050405020304" pitchFamily="18" charset="0"/>
                          <a:ea typeface="+mn-ea"/>
                          <a:cs typeface="Times New Roman" panose="02020603050405020304" pitchFamily="18" charset="0"/>
                        </a:rPr>
                        <a:t>25</a:t>
                      </a:r>
                      <a:br>
                        <a:rPr lang="ru-RU" sz="2400" kern="1200" dirty="0" smtClean="0">
                          <a:solidFill>
                            <a:schemeClr val="dk1"/>
                          </a:solidFill>
                          <a:effectLst/>
                          <a:latin typeface="Times New Roman" panose="02020603050405020304" pitchFamily="18" charset="0"/>
                          <a:ea typeface="+mn-ea"/>
                          <a:cs typeface="Times New Roman" panose="02020603050405020304" pitchFamily="18" charset="0"/>
                        </a:rPr>
                      </a:br>
                      <a:r>
                        <a:rPr lang="ru-RU" sz="2400" kern="1200" dirty="0" smtClean="0">
                          <a:solidFill>
                            <a:schemeClr val="dk1"/>
                          </a:solidFill>
                          <a:effectLst/>
                          <a:latin typeface="Times New Roman" panose="02020603050405020304" pitchFamily="18" charset="0"/>
                          <a:ea typeface="+mn-ea"/>
                          <a:cs typeface="Times New Roman" panose="02020603050405020304" pitchFamily="18" charset="0"/>
                        </a:rPr>
                        <a:t>24</a:t>
                      </a:r>
                      <a:endParaRPr lang="ru-RU" sz="2400" dirty="0">
                        <a:effectLst/>
                        <a:latin typeface="Times New Roman" pitchFamily="18" charset="0"/>
                        <a:ea typeface="Calibri"/>
                        <a:cs typeface="Times New Roman" pitchFamily="18" charset="0"/>
                      </a:endParaRPr>
                    </a:p>
                  </a:txBody>
                  <a:tcPr marL="0" marR="0" marT="0" marB="0"/>
                </a:tc>
                <a:tc>
                  <a:txBody>
                    <a:bodyPr/>
                    <a:lstStyle/>
                    <a:p>
                      <a:pPr algn="ctr">
                        <a:lnSpc>
                          <a:spcPts val="1650"/>
                        </a:lnSpc>
                        <a:spcBef>
                          <a:spcPts val="150"/>
                        </a:spcBef>
                        <a:spcAft>
                          <a:spcPts val="300"/>
                        </a:spcAft>
                      </a:pPr>
                      <a:endParaRPr lang="ru-RU" sz="2400" dirty="0" smtClean="0">
                        <a:effectLst/>
                        <a:latin typeface="Times New Roman" pitchFamily="18" charset="0"/>
                        <a:cs typeface="Times New Roman" pitchFamily="18" charset="0"/>
                      </a:endParaRPr>
                    </a:p>
                    <a:p>
                      <a:pPr algn="ctr">
                        <a:lnSpc>
                          <a:spcPts val="1650"/>
                        </a:lnSpc>
                        <a:spcBef>
                          <a:spcPts val="150"/>
                        </a:spcBef>
                        <a:spcAft>
                          <a:spcPts val="300"/>
                        </a:spcAft>
                      </a:pPr>
                      <a:r>
                        <a:rPr lang="ru-RU" sz="2400" kern="1200" dirty="0" smtClean="0">
                          <a:solidFill>
                            <a:schemeClr val="dk1"/>
                          </a:solidFill>
                          <a:effectLst/>
                          <a:latin typeface="Times New Roman" panose="02020603050405020304" pitchFamily="18" charset="0"/>
                          <a:ea typeface="+mn-ea"/>
                          <a:cs typeface="Times New Roman" panose="02020603050405020304" pitchFamily="18" charset="0"/>
                        </a:rPr>
                        <a:t>40</a:t>
                      </a:r>
                      <a:endParaRPr lang="ru-RU" sz="2400" dirty="0">
                        <a:effectLst/>
                        <a:latin typeface="Times New Roman" pitchFamily="18" charset="0"/>
                        <a:ea typeface="Calibri"/>
                        <a:cs typeface="Times New Roman" pitchFamily="18" charset="0"/>
                      </a:endParaRPr>
                    </a:p>
                  </a:txBody>
                  <a:tcPr marL="0" marR="0" marT="0" marB="0"/>
                </a:tc>
              </a:tr>
            </a:tbl>
          </a:graphicData>
        </a:graphic>
      </p:graphicFrame>
    </p:spTree>
    <p:extLst>
      <p:ext uri="{BB962C8B-B14F-4D97-AF65-F5344CB8AC3E}">
        <p14:creationId xmlns:p14="http://schemas.microsoft.com/office/powerpoint/2010/main" val="1228387303"/>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3568" y="29390"/>
            <a:ext cx="7886700" cy="1325563"/>
          </a:xfrm>
        </p:spPr>
        <p:txBody>
          <a:bodyPr/>
          <a:lstStyle/>
          <a:p>
            <a:r>
              <a:rPr lang="ru-RU" dirty="0" smtClean="0">
                <a:latin typeface="Times New Roman" panose="02020603050405020304" pitchFamily="18" charset="0"/>
                <a:cs typeface="Times New Roman" panose="02020603050405020304" pitchFamily="18" charset="0"/>
              </a:rPr>
              <a:t>Источники:</a:t>
            </a:r>
            <a:endParaRPr lang="ru-RU" dirty="0">
              <a:latin typeface="Times New Roman" panose="02020603050405020304" pitchFamily="18" charset="0"/>
              <a:cs typeface="Times New Roman" panose="02020603050405020304" pitchFamily="18" charset="0"/>
            </a:endParaRPr>
          </a:p>
        </p:txBody>
      </p:sp>
      <p:sp>
        <p:nvSpPr>
          <p:cNvPr id="3" name="Содержимое 2"/>
          <p:cNvSpPr>
            <a:spLocks noGrp="1"/>
          </p:cNvSpPr>
          <p:nvPr>
            <p:ph idx="1"/>
          </p:nvPr>
        </p:nvSpPr>
        <p:spPr>
          <a:xfrm>
            <a:off x="611560" y="1196752"/>
            <a:ext cx="6560772" cy="2976135"/>
          </a:xfrm>
          <a:prstGeom prst="rect">
            <a:avLst/>
          </a:prstGeom>
        </p:spPr>
        <p:txBody>
          <a:bodyPr>
            <a:noAutofit/>
          </a:bodyPr>
          <a:lstStyle/>
          <a:p>
            <a:pPr algn="just"/>
            <a:r>
              <a:rPr lang="ru-RU" sz="2400" dirty="0">
                <a:latin typeface="Times New Roman" panose="02020603050405020304" pitchFamily="18" charset="0"/>
                <a:cs typeface="Times New Roman" panose="02020603050405020304" pitchFamily="18" charset="0"/>
              </a:rPr>
              <a:t>Открытый банк заданий по информатике ФИПИ</a:t>
            </a:r>
          </a:p>
          <a:p>
            <a:pPr algn="just">
              <a:buNone/>
            </a:pPr>
            <a:r>
              <a:rPr lang="ru-RU" sz="2400" dirty="0">
                <a:latin typeface="Times New Roman" panose="02020603050405020304" pitchFamily="18" charset="0"/>
                <a:cs typeface="Times New Roman" panose="02020603050405020304" pitchFamily="18" charset="0"/>
              </a:rPr>
              <a:t>	</a:t>
            </a:r>
            <a:r>
              <a:rPr lang="en-US" sz="2400" dirty="0">
                <a:latin typeface="Times New Roman" panose="02020603050405020304" pitchFamily="18" charset="0"/>
                <a:cs typeface="Times New Roman" panose="02020603050405020304" pitchFamily="18" charset="0"/>
                <a:hlinkClick r:id="rId2"/>
              </a:rPr>
              <a:t>http://opengia.ru/subjects/informatics-9/topics/1</a:t>
            </a:r>
            <a:endParaRPr lang="en-US" sz="2400" dirty="0">
              <a:latin typeface="Times New Roman" panose="02020603050405020304" pitchFamily="18" charset="0"/>
              <a:cs typeface="Times New Roman" panose="02020603050405020304" pitchFamily="18" charset="0"/>
            </a:endParaRPr>
          </a:p>
          <a:p>
            <a:pPr algn="just"/>
            <a:r>
              <a:rPr lang="ru-RU" sz="2400" dirty="0">
                <a:latin typeface="Times New Roman" panose="02020603050405020304" pitchFamily="18" charset="0"/>
                <a:cs typeface="Times New Roman" panose="02020603050405020304" pitchFamily="18" charset="0"/>
              </a:rPr>
              <a:t>Демоверсии  ОГЭ  и ГИА по информатике прошлых лет</a:t>
            </a:r>
          </a:p>
          <a:p>
            <a:pPr algn="just">
              <a:buNone/>
            </a:pPr>
            <a:r>
              <a:rPr lang="ru-RU" sz="2400" dirty="0">
                <a:latin typeface="Times New Roman" panose="02020603050405020304" pitchFamily="18" charset="0"/>
                <a:cs typeface="Times New Roman" panose="02020603050405020304" pitchFamily="18" charset="0"/>
              </a:rPr>
              <a:t>	</a:t>
            </a:r>
            <a:r>
              <a:rPr lang="en-US" sz="2400" dirty="0">
                <a:latin typeface="Times New Roman" panose="02020603050405020304" pitchFamily="18" charset="0"/>
                <a:cs typeface="Times New Roman" panose="02020603050405020304" pitchFamily="18" charset="0"/>
                <a:hlinkClick r:id="rId3"/>
              </a:rPr>
              <a:t>http://www.fipi.ru/oge-i-gve-9/demoversii-specifikacii-kodifikatory</a:t>
            </a:r>
            <a:endParaRPr lang="ru-RU" sz="2400" dirty="0">
              <a:latin typeface="Times New Roman" panose="02020603050405020304" pitchFamily="18" charset="0"/>
              <a:cs typeface="Times New Roman" panose="02020603050405020304" pitchFamily="18" charset="0"/>
            </a:endParaRPr>
          </a:p>
          <a:p>
            <a:pPr algn="just"/>
            <a:r>
              <a:rPr lang="ru-RU" sz="2400" dirty="0" smtClean="0">
                <a:latin typeface="Times New Roman" panose="02020603050405020304" pitchFamily="18" charset="0"/>
                <a:cs typeface="Times New Roman" panose="02020603050405020304" pitchFamily="18" charset="0"/>
              </a:rPr>
              <a:t>Картинки</a:t>
            </a:r>
            <a:r>
              <a:rPr lang="ru-RU" sz="2400" dirty="0">
                <a:latin typeface="Times New Roman" panose="02020603050405020304" pitchFamily="18" charset="0"/>
                <a:cs typeface="Times New Roman" panose="02020603050405020304" pitchFamily="18" charset="0"/>
              </a:rPr>
              <a:t>: </a:t>
            </a:r>
            <a:r>
              <a:rPr lang="en-US" sz="2400" dirty="0">
                <a:latin typeface="Times New Roman" panose="02020603050405020304" pitchFamily="18" charset="0"/>
                <a:cs typeface="Times New Roman" panose="02020603050405020304" pitchFamily="18" charset="0"/>
              </a:rPr>
              <a:t>http://anatoliynikulininfo.ru</a:t>
            </a:r>
            <a:r>
              <a:rPr lang="ru-RU" sz="2400" dirty="0" smtClean="0">
                <a:latin typeface="Times New Roman" panose="02020603050405020304" pitchFamily="18" charset="0"/>
                <a:cs typeface="Times New Roman" panose="02020603050405020304" pitchFamily="18" charset="0"/>
              </a:rPr>
              <a:t>, </a:t>
            </a:r>
            <a:r>
              <a:rPr lang="en-US" sz="2400" dirty="0">
                <a:latin typeface="Times New Roman" panose="02020603050405020304" pitchFamily="18" charset="0"/>
                <a:cs typeface="Times New Roman" panose="02020603050405020304" pitchFamily="18" charset="0"/>
              </a:rPr>
              <a:t>http://clipart-library.com</a:t>
            </a:r>
            <a:endParaRPr lang="ru-RU" sz="2400" dirty="0">
              <a:latin typeface="Times New Roman" panose="02020603050405020304" pitchFamily="18" charset="0"/>
              <a:cs typeface="Times New Roman" panose="02020603050405020304" pitchFamily="18" charset="0"/>
            </a:endParaRPr>
          </a:p>
        </p:txBody>
      </p:sp>
      <p:pic>
        <p:nvPicPr>
          <p:cNvPr id="5" name="Рисунок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948264" y="4725144"/>
            <a:ext cx="1924349" cy="1916832"/>
          </a:xfrm>
          <a:prstGeom prst="rect">
            <a:avLst/>
          </a:prstGeom>
        </p:spPr>
      </p:pic>
    </p:spTree>
    <p:extLst>
      <p:ext uri="{BB962C8B-B14F-4D97-AF65-F5344CB8AC3E}">
        <p14:creationId xmlns:p14="http://schemas.microsoft.com/office/powerpoint/2010/main" val="168321022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405698" y="116632"/>
            <a:ext cx="8342765" cy="4462760"/>
          </a:xfrm>
          <a:prstGeom prst="rect">
            <a:avLst/>
          </a:prstGeom>
          <a:noFill/>
        </p:spPr>
        <p:txBody>
          <a:bodyPr wrap="square" rtlCol="0">
            <a:spAutoFit/>
          </a:bodyPr>
          <a:lstStyle/>
          <a:p>
            <a:pPr algn="just" fontAlgn="base">
              <a:spcBef>
                <a:spcPts val="1200"/>
              </a:spcBef>
              <a:spcAft>
                <a:spcPct val="0"/>
              </a:spcAft>
            </a:pPr>
            <a:r>
              <a:rPr lang="ru-RU" sz="2400" b="1" dirty="0">
                <a:latin typeface="Times New Roman" pitchFamily="18" charset="0"/>
                <a:ea typeface="Calibri" pitchFamily="34" charset="0"/>
                <a:cs typeface="Times New Roman" pitchFamily="18" charset="0"/>
              </a:rPr>
              <a:t>Задача </a:t>
            </a:r>
            <a:r>
              <a:rPr lang="ru-RU" sz="2400" b="1" dirty="0" smtClean="0">
                <a:latin typeface="Times New Roman" pitchFamily="18" charset="0"/>
                <a:ea typeface="Calibri" pitchFamily="34" charset="0"/>
                <a:cs typeface="Times New Roman" pitchFamily="18" charset="0"/>
              </a:rPr>
              <a:t>20.2 </a:t>
            </a:r>
            <a:r>
              <a:rPr lang="ru-RU" sz="2400" b="1" dirty="0">
                <a:latin typeface="Times New Roman" pitchFamily="18" charset="0"/>
                <a:ea typeface="Calibri" pitchFamily="34" charset="0"/>
                <a:cs typeface="Times New Roman" pitchFamily="18" charset="0"/>
              </a:rPr>
              <a:t>из демоверсии </a:t>
            </a:r>
            <a:r>
              <a:rPr lang="ru-RU" sz="2400" b="1" dirty="0" smtClean="0">
                <a:latin typeface="Times New Roman" pitchFamily="18" charset="0"/>
                <a:ea typeface="Calibri" pitchFamily="34" charset="0"/>
                <a:cs typeface="Times New Roman" pitchFamily="18" charset="0"/>
              </a:rPr>
              <a:t>2018</a:t>
            </a:r>
            <a:r>
              <a:rPr lang="en-US" sz="2400" b="1" dirty="0" smtClean="0">
                <a:latin typeface="Times New Roman" pitchFamily="18" charset="0"/>
                <a:ea typeface="Calibri" pitchFamily="34" charset="0"/>
                <a:cs typeface="Times New Roman" pitchFamily="18" charset="0"/>
              </a:rPr>
              <a:t> (2017)</a:t>
            </a:r>
            <a:endParaRPr lang="ru-RU" sz="2400" b="1" dirty="0" smtClean="0">
              <a:latin typeface="Times New Roman" pitchFamily="18" charset="0"/>
              <a:ea typeface="Calibri" pitchFamily="34" charset="0"/>
              <a:cs typeface="Times New Roman" pitchFamily="18" charset="0"/>
            </a:endParaRPr>
          </a:p>
          <a:p>
            <a:pPr algn="just" fontAlgn="base">
              <a:spcBef>
                <a:spcPts val="1200"/>
              </a:spcBef>
              <a:spcAft>
                <a:spcPct val="0"/>
              </a:spcAft>
            </a:pPr>
            <a:endParaRPr lang="ru-RU" sz="2400" b="1" dirty="0">
              <a:latin typeface="Times New Roman" pitchFamily="18" charset="0"/>
              <a:ea typeface="Calibri" pitchFamily="34" charset="0"/>
              <a:cs typeface="Times New Roman" pitchFamily="18" charset="0"/>
            </a:endParaRPr>
          </a:p>
          <a:p>
            <a:pPr lvl="0" algn="just" fontAlgn="base">
              <a:spcBef>
                <a:spcPct val="0"/>
              </a:spcBef>
              <a:spcAft>
                <a:spcPct val="0"/>
              </a:spcAft>
            </a:pPr>
            <a:r>
              <a:rPr lang="ru-RU" sz="2400" dirty="0">
                <a:latin typeface="Times New Roman" pitchFamily="18" charset="0"/>
                <a:ea typeface="Times New Roman" pitchFamily="18" charset="0"/>
                <a:cs typeface="Times New Roman" pitchFamily="18" charset="0"/>
              </a:rPr>
              <a:t>Напишите программу, которая в последовательности натуральных чисел определяет минимальное число, оканчивающееся на 4. Программа получает на вход количество чисел в последовательности, а затем сами числа.  В последовательности всегда имеется число, оканчивающееся на 4. Количество чисел не превышает 1000. Введённые числа не превышают  30 000. Программа должна вывести одно число – минимальное число, оканчивающееся на 4. </a:t>
            </a:r>
            <a:endParaRPr lang="ru-RU" sz="2400" dirty="0" smtClean="0">
              <a:latin typeface="Times New Roman" pitchFamily="18" charset="0"/>
              <a:ea typeface="Times New Roman" pitchFamily="18" charset="0"/>
              <a:cs typeface="Times New Roman" pitchFamily="18" charset="0"/>
            </a:endParaRPr>
          </a:p>
          <a:p>
            <a:pPr lvl="0" algn="just" fontAlgn="base">
              <a:spcBef>
                <a:spcPts val="1200"/>
              </a:spcBef>
              <a:spcAft>
                <a:spcPct val="0"/>
              </a:spcAft>
            </a:pPr>
            <a:r>
              <a:rPr kumimoji="0" lang="ru-RU" sz="24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Пример работы программы:</a:t>
            </a:r>
            <a:endParaRPr kumimoji="0" lang="ru-RU" sz="2400" b="0" i="0" u="none" strike="noStrike" cap="none" normalizeH="0" baseline="0" dirty="0" smtClean="0">
              <a:ln>
                <a:noFill/>
              </a:ln>
              <a:solidFill>
                <a:schemeClr val="tx1"/>
              </a:solidFill>
              <a:effectLst/>
              <a:latin typeface="Times New Roman" pitchFamily="18" charset="0"/>
              <a:cs typeface="Times New Roman" pitchFamily="18" charset="0"/>
            </a:endParaRPr>
          </a:p>
        </p:txBody>
      </p:sp>
      <p:graphicFrame>
        <p:nvGraphicFramePr>
          <p:cNvPr id="6" name="Таблица 5"/>
          <p:cNvGraphicFramePr>
            <a:graphicFrameLocks noGrp="1"/>
          </p:cNvGraphicFramePr>
          <p:nvPr>
            <p:extLst>
              <p:ext uri="{D42A27DB-BD31-4B8C-83A1-F6EECF244321}">
                <p14:modId xmlns:p14="http://schemas.microsoft.com/office/powerpoint/2010/main" val="1680530196"/>
              </p:ext>
            </p:extLst>
          </p:nvPr>
        </p:nvGraphicFramePr>
        <p:xfrm>
          <a:off x="5220072" y="4221088"/>
          <a:ext cx="3456384" cy="2183120"/>
        </p:xfrm>
        <a:graphic>
          <a:graphicData uri="http://schemas.openxmlformats.org/drawingml/2006/table">
            <a:tbl>
              <a:tblPr firstRow="1" bandRow="1">
                <a:tableStyleId>{5C22544A-7EE6-4342-B048-85BDC9FD1C3A}</a:tableStyleId>
              </a:tblPr>
              <a:tblGrid>
                <a:gridCol w="1800200"/>
                <a:gridCol w="1656184"/>
              </a:tblGrid>
              <a:tr h="720080">
                <a:tc>
                  <a:txBody>
                    <a:bodyPr/>
                    <a:lstStyle/>
                    <a:p>
                      <a:pPr algn="ctr">
                        <a:lnSpc>
                          <a:spcPts val="1650"/>
                        </a:lnSpc>
                        <a:spcBef>
                          <a:spcPts val="150"/>
                        </a:spcBef>
                        <a:spcAft>
                          <a:spcPts val="300"/>
                        </a:spcAft>
                      </a:pPr>
                      <a:endParaRPr lang="ru-RU" sz="2400" dirty="0" smtClean="0">
                        <a:effectLst/>
                        <a:latin typeface="Times New Roman" pitchFamily="18" charset="0"/>
                        <a:cs typeface="Times New Roman" pitchFamily="18" charset="0"/>
                      </a:endParaRPr>
                    </a:p>
                    <a:p>
                      <a:pPr algn="ctr">
                        <a:lnSpc>
                          <a:spcPts val="1650"/>
                        </a:lnSpc>
                        <a:spcBef>
                          <a:spcPts val="150"/>
                        </a:spcBef>
                        <a:spcAft>
                          <a:spcPts val="300"/>
                        </a:spcAft>
                      </a:pPr>
                      <a:r>
                        <a:rPr lang="ru-RU" sz="2400" dirty="0" smtClean="0">
                          <a:effectLst/>
                          <a:latin typeface="Times New Roman" pitchFamily="18" charset="0"/>
                          <a:cs typeface="Times New Roman" pitchFamily="18" charset="0"/>
                        </a:rPr>
                        <a:t>Входные </a:t>
                      </a:r>
                      <a:r>
                        <a:rPr lang="ru-RU" sz="2400" dirty="0">
                          <a:effectLst/>
                          <a:latin typeface="Times New Roman" pitchFamily="18" charset="0"/>
                          <a:cs typeface="Times New Roman" pitchFamily="18" charset="0"/>
                        </a:rPr>
                        <a:t>данные</a:t>
                      </a:r>
                      <a:endParaRPr lang="ru-RU" sz="2400" dirty="0">
                        <a:effectLst/>
                        <a:latin typeface="Times New Roman" pitchFamily="18" charset="0"/>
                        <a:ea typeface="Calibri"/>
                        <a:cs typeface="Times New Roman" pitchFamily="18" charset="0"/>
                      </a:endParaRPr>
                    </a:p>
                  </a:txBody>
                  <a:tcPr marL="0" marR="0" marT="0" marB="0"/>
                </a:tc>
                <a:tc>
                  <a:txBody>
                    <a:bodyPr/>
                    <a:lstStyle/>
                    <a:p>
                      <a:pPr algn="ctr">
                        <a:lnSpc>
                          <a:spcPts val="1650"/>
                        </a:lnSpc>
                        <a:spcBef>
                          <a:spcPts val="150"/>
                        </a:spcBef>
                        <a:spcAft>
                          <a:spcPts val="300"/>
                        </a:spcAft>
                      </a:pPr>
                      <a:endParaRPr lang="ru-RU" sz="2400" dirty="0" smtClean="0">
                        <a:effectLst/>
                        <a:latin typeface="Times New Roman" pitchFamily="18" charset="0"/>
                        <a:cs typeface="Times New Roman" pitchFamily="18" charset="0"/>
                      </a:endParaRPr>
                    </a:p>
                    <a:p>
                      <a:pPr algn="ctr">
                        <a:lnSpc>
                          <a:spcPts val="1650"/>
                        </a:lnSpc>
                        <a:spcBef>
                          <a:spcPts val="150"/>
                        </a:spcBef>
                        <a:spcAft>
                          <a:spcPts val="300"/>
                        </a:spcAft>
                      </a:pPr>
                      <a:r>
                        <a:rPr lang="ru-RU" sz="2400" dirty="0" smtClean="0">
                          <a:effectLst/>
                          <a:latin typeface="Times New Roman" pitchFamily="18" charset="0"/>
                          <a:cs typeface="Times New Roman" pitchFamily="18" charset="0"/>
                        </a:rPr>
                        <a:t>Выходные </a:t>
                      </a:r>
                      <a:r>
                        <a:rPr lang="ru-RU" sz="2400" dirty="0">
                          <a:effectLst/>
                          <a:latin typeface="Times New Roman" pitchFamily="18" charset="0"/>
                          <a:cs typeface="Times New Roman" pitchFamily="18" charset="0"/>
                        </a:rPr>
                        <a:t>данные</a:t>
                      </a:r>
                      <a:endParaRPr lang="ru-RU" sz="2400" dirty="0">
                        <a:effectLst/>
                        <a:latin typeface="Times New Roman" pitchFamily="18" charset="0"/>
                        <a:ea typeface="Calibri"/>
                        <a:cs typeface="Times New Roman" pitchFamily="18" charset="0"/>
                      </a:endParaRPr>
                    </a:p>
                  </a:txBody>
                  <a:tcPr marL="0" marR="0" marT="0" marB="0"/>
                </a:tc>
              </a:tr>
              <a:tr h="1074843">
                <a:tc>
                  <a:txBody>
                    <a:bodyPr/>
                    <a:lstStyle/>
                    <a:p>
                      <a:pPr algn="ctr"/>
                      <a:r>
                        <a:rPr lang="ru-RU" sz="2400" kern="1200" dirty="0" smtClean="0">
                          <a:solidFill>
                            <a:schemeClr val="dk1"/>
                          </a:solidFill>
                          <a:effectLst/>
                          <a:latin typeface="Times New Roman" panose="02020603050405020304" pitchFamily="18" charset="0"/>
                          <a:ea typeface="+mn-ea"/>
                          <a:cs typeface="Times New Roman" panose="02020603050405020304" pitchFamily="18" charset="0"/>
                        </a:rPr>
                        <a:t>3 </a:t>
                      </a:r>
                      <a:endParaRPr lang="en-US" sz="2400" kern="1200" dirty="0" smtClean="0">
                        <a:solidFill>
                          <a:schemeClr val="dk1"/>
                        </a:solidFill>
                        <a:effectLst/>
                        <a:latin typeface="Times New Roman" panose="02020603050405020304" pitchFamily="18" charset="0"/>
                        <a:ea typeface="+mn-ea"/>
                        <a:cs typeface="Times New Roman" panose="02020603050405020304" pitchFamily="18" charset="0"/>
                      </a:endParaRPr>
                    </a:p>
                    <a:p>
                      <a:pPr algn="ctr"/>
                      <a:r>
                        <a:rPr lang="ru-RU" sz="2400" kern="1200" dirty="0" smtClean="0">
                          <a:solidFill>
                            <a:schemeClr val="dk1"/>
                          </a:solidFill>
                          <a:effectLst/>
                          <a:latin typeface="Times New Roman" panose="02020603050405020304" pitchFamily="18" charset="0"/>
                          <a:ea typeface="+mn-ea"/>
                          <a:cs typeface="Times New Roman" panose="02020603050405020304" pitchFamily="18" charset="0"/>
                        </a:rPr>
                        <a:t>24</a:t>
                      </a:r>
                      <a:endParaRPr lang="en-US" sz="2400" kern="1200" dirty="0" smtClean="0">
                        <a:solidFill>
                          <a:schemeClr val="dk1"/>
                        </a:solidFill>
                        <a:effectLst/>
                        <a:latin typeface="Times New Roman" panose="02020603050405020304" pitchFamily="18" charset="0"/>
                        <a:ea typeface="+mn-ea"/>
                        <a:cs typeface="Times New Roman" panose="02020603050405020304" pitchFamily="18" charset="0"/>
                      </a:endParaRPr>
                    </a:p>
                    <a:p>
                      <a:pPr algn="ctr"/>
                      <a:r>
                        <a:rPr lang="ru-RU" sz="2400" kern="1200" dirty="0" smtClean="0">
                          <a:solidFill>
                            <a:schemeClr val="dk1"/>
                          </a:solidFill>
                          <a:effectLst/>
                          <a:latin typeface="Times New Roman" panose="02020603050405020304" pitchFamily="18" charset="0"/>
                          <a:ea typeface="+mn-ea"/>
                          <a:cs typeface="Times New Roman" panose="02020603050405020304" pitchFamily="18" charset="0"/>
                        </a:rPr>
                        <a:t>14</a:t>
                      </a:r>
                      <a:endParaRPr lang="en-US" sz="2400" kern="1200" dirty="0" smtClean="0">
                        <a:solidFill>
                          <a:schemeClr val="dk1"/>
                        </a:solidFill>
                        <a:effectLst/>
                        <a:latin typeface="Times New Roman" panose="02020603050405020304" pitchFamily="18" charset="0"/>
                        <a:ea typeface="+mn-ea"/>
                        <a:cs typeface="Times New Roman" panose="02020603050405020304" pitchFamily="18" charset="0"/>
                      </a:endParaRPr>
                    </a:p>
                    <a:p>
                      <a:pPr algn="ctr"/>
                      <a:r>
                        <a:rPr lang="ru-RU" sz="2400" kern="1200" dirty="0" smtClean="0">
                          <a:solidFill>
                            <a:schemeClr val="dk1"/>
                          </a:solidFill>
                          <a:effectLst/>
                          <a:latin typeface="Times New Roman" panose="02020603050405020304" pitchFamily="18" charset="0"/>
                          <a:ea typeface="+mn-ea"/>
                          <a:cs typeface="Times New Roman" panose="02020603050405020304" pitchFamily="18" charset="0"/>
                        </a:rPr>
                        <a:t>34</a:t>
                      </a:r>
                      <a:endParaRPr lang="ru-RU" sz="2400" dirty="0">
                        <a:effectLst/>
                        <a:latin typeface="Times New Roman" pitchFamily="18" charset="0"/>
                        <a:ea typeface="Calibri"/>
                        <a:cs typeface="Times New Roman" pitchFamily="18" charset="0"/>
                      </a:endParaRPr>
                    </a:p>
                  </a:txBody>
                  <a:tcPr marL="0" marR="0" marT="0" marB="0"/>
                </a:tc>
                <a:tc>
                  <a:txBody>
                    <a:bodyPr/>
                    <a:lstStyle/>
                    <a:p>
                      <a:pPr algn="ctr">
                        <a:lnSpc>
                          <a:spcPts val="1650"/>
                        </a:lnSpc>
                        <a:spcBef>
                          <a:spcPts val="150"/>
                        </a:spcBef>
                        <a:spcAft>
                          <a:spcPts val="300"/>
                        </a:spcAft>
                      </a:pPr>
                      <a:endParaRPr lang="ru-RU" sz="2400" dirty="0" smtClean="0">
                        <a:effectLst/>
                        <a:latin typeface="Times New Roman" pitchFamily="18" charset="0"/>
                        <a:cs typeface="Times New Roman" pitchFamily="18" charset="0"/>
                      </a:endParaRPr>
                    </a:p>
                    <a:p>
                      <a:pPr algn="ctr">
                        <a:lnSpc>
                          <a:spcPts val="1650"/>
                        </a:lnSpc>
                        <a:spcBef>
                          <a:spcPts val="150"/>
                        </a:spcBef>
                        <a:spcAft>
                          <a:spcPts val="300"/>
                        </a:spcAft>
                      </a:pPr>
                      <a:endParaRPr lang="en-US" sz="2400" kern="1200" dirty="0" smtClean="0">
                        <a:solidFill>
                          <a:schemeClr val="dk1"/>
                        </a:solidFill>
                        <a:effectLst/>
                        <a:latin typeface="Times New Roman" panose="02020603050405020304" pitchFamily="18" charset="0"/>
                        <a:ea typeface="+mn-ea"/>
                        <a:cs typeface="Times New Roman" panose="02020603050405020304" pitchFamily="18" charset="0"/>
                      </a:endParaRPr>
                    </a:p>
                    <a:p>
                      <a:pPr algn="ctr">
                        <a:lnSpc>
                          <a:spcPts val="1650"/>
                        </a:lnSpc>
                        <a:spcBef>
                          <a:spcPts val="150"/>
                        </a:spcBef>
                        <a:spcAft>
                          <a:spcPts val="300"/>
                        </a:spcAft>
                      </a:pPr>
                      <a:r>
                        <a:rPr lang="en-US" sz="2400" kern="1200" dirty="0" smtClean="0">
                          <a:solidFill>
                            <a:schemeClr val="dk1"/>
                          </a:solidFill>
                          <a:effectLst/>
                          <a:latin typeface="Times New Roman" panose="02020603050405020304" pitchFamily="18" charset="0"/>
                          <a:ea typeface="+mn-ea"/>
                          <a:cs typeface="Times New Roman" panose="02020603050405020304" pitchFamily="18" charset="0"/>
                        </a:rPr>
                        <a:t>14</a:t>
                      </a:r>
                      <a:endParaRPr lang="ru-RU" sz="2400" dirty="0">
                        <a:effectLst/>
                        <a:latin typeface="Times New Roman" pitchFamily="18" charset="0"/>
                        <a:ea typeface="Calibri"/>
                        <a:cs typeface="Times New Roman" pitchFamily="18" charset="0"/>
                      </a:endParaRPr>
                    </a:p>
                  </a:txBody>
                  <a:tcPr marL="0" marR="0" marT="0" marB="0"/>
                </a:tc>
              </a:tr>
            </a:tbl>
          </a:graphicData>
        </a:graphic>
      </p:graphicFrame>
    </p:spTree>
    <p:extLst>
      <p:ext uri="{BB962C8B-B14F-4D97-AF65-F5344CB8AC3E}">
        <p14:creationId xmlns:p14="http://schemas.microsoft.com/office/powerpoint/2010/main" val="22424727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4355976" y="764704"/>
            <a:ext cx="4608512" cy="4893647"/>
          </a:xfrm>
          <a:prstGeom prst="rect">
            <a:avLst/>
          </a:prstGeom>
          <a:noFill/>
        </p:spPr>
        <p:txBody>
          <a:bodyPr wrap="square" rtlCol="0">
            <a:spAutoFit/>
          </a:bodyPr>
          <a:lstStyle/>
          <a:p>
            <a:r>
              <a:rPr lang="en-US" sz="2400" dirty="0">
                <a:latin typeface="Times New Roman" pitchFamily="18" charset="0"/>
                <a:cs typeface="Times New Roman" pitchFamily="18" charset="0"/>
              </a:rPr>
              <a:t>p</a:t>
            </a:r>
            <a:r>
              <a:rPr lang="en-US" sz="2400" dirty="0" smtClean="0">
                <a:latin typeface="Times New Roman" pitchFamily="18" charset="0"/>
                <a:cs typeface="Times New Roman" pitchFamily="18" charset="0"/>
              </a:rPr>
              <a:t>rogram </a:t>
            </a:r>
            <a:r>
              <a:rPr lang="en-US" sz="2400" dirty="0" err="1" smtClean="0">
                <a:latin typeface="Times New Roman" pitchFamily="18" charset="0"/>
                <a:cs typeface="Times New Roman" pitchFamily="18" charset="0"/>
              </a:rPr>
              <a:t>pr</a:t>
            </a:r>
            <a:r>
              <a:rPr lang="ru-RU" sz="2400" dirty="0" smtClean="0">
                <a:latin typeface="Times New Roman" pitchFamily="18" charset="0"/>
                <a:cs typeface="Times New Roman" pitchFamily="18" charset="0"/>
              </a:rPr>
              <a:t>2</a:t>
            </a:r>
            <a:r>
              <a:rPr lang="en-US" sz="2400" dirty="0" smtClean="0">
                <a:latin typeface="Times New Roman" pitchFamily="18" charset="0"/>
                <a:cs typeface="Times New Roman" pitchFamily="18" charset="0"/>
              </a:rPr>
              <a:t>;</a:t>
            </a:r>
          </a:p>
          <a:p>
            <a:r>
              <a:rPr lang="en-US" sz="2400" dirty="0" err="1">
                <a:latin typeface="Times New Roman" pitchFamily="18" charset="0"/>
                <a:cs typeface="Times New Roman" pitchFamily="18" charset="0"/>
              </a:rPr>
              <a:t>var</a:t>
            </a:r>
            <a:r>
              <a:rPr lang="en-US" sz="2400" dirty="0">
                <a:latin typeface="Times New Roman" pitchFamily="18" charset="0"/>
                <a:cs typeface="Times New Roman" pitchFamily="18" charset="0"/>
              </a:rPr>
              <a:t> </a:t>
            </a:r>
            <a:r>
              <a:rPr lang="en-US" sz="2400" dirty="0" err="1">
                <a:latin typeface="Times New Roman" pitchFamily="18" charset="0"/>
                <a:cs typeface="Times New Roman" pitchFamily="18" charset="0"/>
              </a:rPr>
              <a:t>n,i,a,min</a:t>
            </a:r>
            <a:r>
              <a:rPr lang="en-US" sz="2400" dirty="0">
                <a:latin typeface="Times New Roman" pitchFamily="18" charset="0"/>
                <a:cs typeface="Times New Roman" pitchFamily="18" charset="0"/>
              </a:rPr>
              <a:t>: integer</a:t>
            </a:r>
            <a:r>
              <a:rPr lang="en-US" sz="2400" dirty="0" smtClean="0">
                <a:latin typeface="Times New Roman" pitchFamily="18" charset="0"/>
                <a:cs typeface="Times New Roman" pitchFamily="18" charset="0"/>
              </a:rPr>
              <a:t>;</a:t>
            </a:r>
          </a:p>
          <a:p>
            <a:r>
              <a:rPr lang="en-US" sz="2400" dirty="0" smtClean="0">
                <a:latin typeface="Times New Roman" pitchFamily="18" charset="0"/>
                <a:cs typeface="Times New Roman" pitchFamily="18" charset="0"/>
              </a:rPr>
              <a:t>Begin</a:t>
            </a:r>
          </a:p>
          <a:p>
            <a:r>
              <a:rPr lang="en-US" sz="2400" dirty="0" err="1" smtClean="0">
                <a:latin typeface="Times New Roman" pitchFamily="18" charset="0"/>
                <a:cs typeface="Times New Roman" pitchFamily="18" charset="0"/>
              </a:rPr>
              <a:t>readln</a:t>
            </a:r>
            <a:r>
              <a:rPr lang="en-US" sz="2400" dirty="0" smtClean="0">
                <a:latin typeface="Times New Roman" pitchFamily="18" charset="0"/>
                <a:cs typeface="Times New Roman" pitchFamily="18" charset="0"/>
              </a:rPr>
              <a:t>(n);</a:t>
            </a:r>
          </a:p>
          <a:p>
            <a:r>
              <a:rPr lang="en-US" sz="2400" dirty="0" smtClean="0">
                <a:latin typeface="Times New Roman" pitchFamily="18" charset="0"/>
                <a:cs typeface="Times New Roman" pitchFamily="18" charset="0"/>
              </a:rPr>
              <a:t>min </a:t>
            </a:r>
            <a:r>
              <a:rPr lang="en-US" sz="2400" dirty="0">
                <a:latin typeface="Times New Roman" pitchFamily="18" charset="0"/>
                <a:cs typeface="Times New Roman" pitchFamily="18" charset="0"/>
              </a:rPr>
              <a:t>:= </a:t>
            </a:r>
            <a:r>
              <a:rPr lang="en-US" sz="2400" dirty="0" smtClean="0">
                <a:latin typeface="Times New Roman" pitchFamily="18" charset="0"/>
                <a:cs typeface="Times New Roman" pitchFamily="18" charset="0"/>
              </a:rPr>
              <a:t>30001;</a:t>
            </a:r>
          </a:p>
          <a:p>
            <a:r>
              <a:rPr lang="en-US" sz="2400" dirty="0" smtClean="0">
                <a:latin typeface="Times New Roman" pitchFamily="18" charset="0"/>
                <a:cs typeface="Times New Roman" pitchFamily="18" charset="0"/>
              </a:rPr>
              <a:t>for </a:t>
            </a:r>
            <a:r>
              <a:rPr lang="en-US" sz="2400" dirty="0" err="1">
                <a:latin typeface="Times New Roman" pitchFamily="18" charset="0"/>
                <a:cs typeface="Times New Roman" pitchFamily="18" charset="0"/>
              </a:rPr>
              <a:t>i</a:t>
            </a:r>
            <a:r>
              <a:rPr lang="en-US" sz="2400" dirty="0">
                <a:latin typeface="Times New Roman" pitchFamily="18" charset="0"/>
                <a:cs typeface="Times New Roman" pitchFamily="18" charset="0"/>
              </a:rPr>
              <a:t> := 1 to n do   begin     </a:t>
            </a:r>
            <a:r>
              <a:rPr lang="en-US" sz="2400" dirty="0" err="1">
                <a:latin typeface="Times New Roman" pitchFamily="18" charset="0"/>
                <a:cs typeface="Times New Roman" pitchFamily="18" charset="0"/>
              </a:rPr>
              <a:t>readln</a:t>
            </a:r>
            <a:r>
              <a:rPr lang="en-US" sz="2400" dirty="0">
                <a:latin typeface="Times New Roman" pitchFamily="18" charset="0"/>
                <a:cs typeface="Times New Roman" pitchFamily="18" charset="0"/>
              </a:rPr>
              <a:t>(a); </a:t>
            </a:r>
            <a:endParaRPr lang="en-US" sz="2400" dirty="0" smtClean="0">
              <a:latin typeface="Times New Roman" pitchFamily="18" charset="0"/>
              <a:cs typeface="Times New Roman" pitchFamily="18" charset="0"/>
            </a:endParaRPr>
          </a:p>
          <a:p>
            <a:r>
              <a:rPr lang="en-US" sz="2400" dirty="0" smtClean="0">
                <a:latin typeface="Times New Roman" pitchFamily="18" charset="0"/>
                <a:cs typeface="Times New Roman" pitchFamily="18" charset="0"/>
              </a:rPr>
              <a:t>if </a:t>
            </a:r>
            <a:r>
              <a:rPr lang="en-US" sz="2400" dirty="0">
                <a:latin typeface="Times New Roman" pitchFamily="18" charset="0"/>
                <a:cs typeface="Times New Roman" pitchFamily="18" charset="0"/>
              </a:rPr>
              <a:t>(a mod 10 = 4) and (a &lt; min)          then </a:t>
            </a:r>
            <a:endParaRPr lang="en-US" sz="2400" dirty="0" smtClean="0">
              <a:latin typeface="Times New Roman" pitchFamily="18" charset="0"/>
              <a:cs typeface="Times New Roman" pitchFamily="18" charset="0"/>
            </a:endParaRPr>
          </a:p>
          <a:p>
            <a:r>
              <a:rPr lang="en-US" sz="2400" dirty="0" smtClean="0">
                <a:latin typeface="Times New Roman" pitchFamily="18" charset="0"/>
                <a:cs typeface="Times New Roman" pitchFamily="18" charset="0"/>
              </a:rPr>
              <a:t>min </a:t>
            </a:r>
            <a:r>
              <a:rPr lang="en-US" sz="2400" dirty="0">
                <a:latin typeface="Times New Roman" pitchFamily="18" charset="0"/>
                <a:cs typeface="Times New Roman" pitchFamily="18" charset="0"/>
              </a:rPr>
              <a:t>:=  a</a:t>
            </a:r>
            <a:r>
              <a:rPr lang="en-US" sz="2400" dirty="0" smtClean="0">
                <a:latin typeface="Times New Roman" pitchFamily="18" charset="0"/>
                <a:cs typeface="Times New Roman" pitchFamily="18" charset="0"/>
              </a:rPr>
              <a:t>;</a:t>
            </a:r>
          </a:p>
          <a:p>
            <a:r>
              <a:rPr lang="en-US" sz="2400" dirty="0" smtClean="0">
                <a:latin typeface="Times New Roman" pitchFamily="18" charset="0"/>
                <a:cs typeface="Times New Roman" pitchFamily="18" charset="0"/>
              </a:rPr>
              <a:t>end</a:t>
            </a:r>
            <a:r>
              <a:rPr lang="en-US" sz="2400" dirty="0">
                <a:latin typeface="Times New Roman" pitchFamily="18" charset="0"/>
                <a:cs typeface="Times New Roman" pitchFamily="18" charset="0"/>
              </a:rPr>
              <a:t>; </a:t>
            </a:r>
            <a:endParaRPr lang="en-US" sz="2400" dirty="0" smtClean="0">
              <a:latin typeface="Times New Roman" pitchFamily="18" charset="0"/>
              <a:cs typeface="Times New Roman" pitchFamily="18" charset="0"/>
            </a:endParaRPr>
          </a:p>
          <a:p>
            <a:r>
              <a:rPr lang="en-US" sz="2400" dirty="0" err="1">
                <a:latin typeface="Times New Roman" pitchFamily="18" charset="0"/>
                <a:cs typeface="Times New Roman" pitchFamily="18" charset="0"/>
              </a:rPr>
              <a:t>w</a:t>
            </a:r>
            <a:r>
              <a:rPr lang="en-US" sz="2400" dirty="0" err="1" smtClean="0">
                <a:latin typeface="Times New Roman" pitchFamily="18" charset="0"/>
                <a:cs typeface="Times New Roman" pitchFamily="18" charset="0"/>
              </a:rPr>
              <a:t>riteln</a:t>
            </a:r>
            <a:r>
              <a:rPr lang="ru-RU" sz="2400" dirty="0" smtClean="0">
                <a:latin typeface="Times New Roman" pitchFamily="18" charset="0"/>
                <a:cs typeface="Times New Roman" pitchFamily="18" charset="0"/>
              </a:rPr>
              <a:t> </a:t>
            </a:r>
            <a:r>
              <a:rPr lang="en-US" sz="2400" dirty="0" smtClean="0">
                <a:latin typeface="Times New Roman" pitchFamily="18" charset="0"/>
                <a:cs typeface="Times New Roman" pitchFamily="18" charset="0"/>
              </a:rPr>
              <a:t>(min</a:t>
            </a:r>
            <a:r>
              <a:rPr lang="en-US" sz="2400" dirty="0">
                <a:latin typeface="Times New Roman" pitchFamily="18" charset="0"/>
                <a:cs typeface="Times New Roman" pitchFamily="18" charset="0"/>
              </a:rPr>
              <a:t>) </a:t>
            </a:r>
            <a:endParaRPr lang="en-US" sz="2400" dirty="0" smtClean="0">
              <a:latin typeface="Times New Roman" pitchFamily="18" charset="0"/>
              <a:cs typeface="Times New Roman" pitchFamily="18" charset="0"/>
            </a:endParaRPr>
          </a:p>
          <a:p>
            <a:r>
              <a:rPr lang="en-US" sz="2400" dirty="0" smtClean="0">
                <a:latin typeface="Times New Roman" pitchFamily="18" charset="0"/>
                <a:cs typeface="Times New Roman" pitchFamily="18" charset="0"/>
              </a:rPr>
              <a:t>end</a:t>
            </a:r>
            <a:r>
              <a:rPr lang="en-US" sz="2400" dirty="0">
                <a:latin typeface="Times New Roman" pitchFamily="18" charset="0"/>
                <a:cs typeface="Times New Roman" pitchFamily="18" charset="0"/>
              </a:rPr>
              <a:t>.</a:t>
            </a:r>
            <a:endParaRPr lang="ru-RU" sz="2400" dirty="0">
              <a:latin typeface="Times New Roman" pitchFamily="18" charset="0"/>
              <a:cs typeface="Times New Roman" pitchFamily="18" charset="0"/>
            </a:endParaRPr>
          </a:p>
        </p:txBody>
      </p:sp>
      <p:sp>
        <p:nvSpPr>
          <p:cNvPr id="2" name="TextBox 1"/>
          <p:cNvSpPr txBox="1"/>
          <p:nvPr/>
        </p:nvSpPr>
        <p:spPr>
          <a:xfrm>
            <a:off x="179512" y="332656"/>
            <a:ext cx="4062819" cy="6370975"/>
          </a:xfrm>
          <a:prstGeom prst="rect">
            <a:avLst/>
          </a:prstGeom>
          <a:noFill/>
        </p:spPr>
        <p:txBody>
          <a:bodyPr wrap="square" rtlCol="0">
            <a:spAutoFit/>
          </a:bodyPr>
          <a:lstStyle/>
          <a:p>
            <a:pPr algn="ctr"/>
            <a:r>
              <a:rPr lang="ru-RU" sz="2400" dirty="0" smtClean="0">
                <a:latin typeface="Times New Roman" panose="02020603050405020304" pitchFamily="18" charset="0"/>
                <a:cs typeface="Times New Roman" panose="02020603050405020304" pitchFamily="18" charset="0"/>
              </a:rPr>
              <a:t>Вводим с клавиатуры количество чисел последовательности (</a:t>
            </a:r>
            <a:r>
              <a:rPr lang="en-US" sz="2400" dirty="0" smtClean="0">
                <a:latin typeface="Times New Roman" pitchFamily="18" charset="0"/>
                <a:cs typeface="Times New Roman" pitchFamily="18" charset="0"/>
              </a:rPr>
              <a:t>read </a:t>
            </a:r>
            <a:r>
              <a:rPr lang="en-US" sz="2400" dirty="0">
                <a:latin typeface="Times New Roman" pitchFamily="18" charset="0"/>
                <a:cs typeface="Times New Roman" pitchFamily="18" charset="0"/>
              </a:rPr>
              <a:t>(n</a:t>
            </a:r>
            <a:r>
              <a:rPr lang="en-US" sz="2400" dirty="0" smtClean="0">
                <a:latin typeface="Times New Roman" pitchFamily="18" charset="0"/>
                <a:cs typeface="Times New Roman" pitchFamily="18" charset="0"/>
              </a:rPr>
              <a:t>)</a:t>
            </a:r>
            <a:r>
              <a:rPr lang="ru-RU" sz="2400" dirty="0" smtClean="0">
                <a:latin typeface="Times New Roman" pitchFamily="18" charset="0"/>
                <a:cs typeface="Times New Roman" pitchFamily="18" charset="0"/>
              </a:rPr>
              <a:t>), заносим в переменную </a:t>
            </a:r>
            <a:r>
              <a:rPr lang="en-US" sz="2400" dirty="0">
                <a:latin typeface="Times New Roman" pitchFamily="18" charset="0"/>
                <a:cs typeface="Times New Roman" pitchFamily="18" charset="0"/>
              </a:rPr>
              <a:t>min </a:t>
            </a:r>
            <a:r>
              <a:rPr lang="ru-RU" sz="2400" dirty="0" smtClean="0">
                <a:latin typeface="Times New Roman" pitchFamily="18" charset="0"/>
                <a:cs typeface="Times New Roman" pitchFamily="18" charset="0"/>
              </a:rPr>
              <a:t>самое максимальное возможное значение + 1. Затем </a:t>
            </a:r>
            <a:r>
              <a:rPr lang="en-US" sz="2400" dirty="0" smtClean="0">
                <a:latin typeface="Times New Roman" pitchFamily="18" charset="0"/>
                <a:cs typeface="Times New Roman" pitchFamily="18" charset="0"/>
              </a:rPr>
              <a:t>n</a:t>
            </a:r>
            <a:r>
              <a:rPr lang="ru-RU" sz="2400" dirty="0" smtClean="0">
                <a:latin typeface="Times New Roman" pitchFamily="18" charset="0"/>
                <a:cs typeface="Times New Roman" pitchFamily="18" charset="0"/>
              </a:rPr>
              <a:t> раз повторяем одни и те же действия (цикл): вводим число, проверяем, оканчивается ли это число на </a:t>
            </a:r>
            <a:r>
              <a:rPr lang="ru-RU" sz="2400" dirty="0">
                <a:latin typeface="Times New Roman" pitchFamily="18" charset="0"/>
                <a:cs typeface="Times New Roman" pitchFamily="18" charset="0"/>
              </a:rPr>
              <a:t>4</a:t>
            </a:r>
            <a:r>
              <a:rPr lang="ru-RU" sz="2400" dirty="0" smtClean="0">
                <a:latin typeface="Times New Roman" pitchFamily="18" charset="0"/>
                <a:cs typeface="Times New Roman" pitchFamily="18" charset="0"/>
              </a:rPr>
              <a:t> (</a:t>
            </a:r>
            <a:r>
              <a:rPr lang="en-US" sz="2400" dirty="0">
                <a:latin typeface="Times New Roman" pitchFamily="18" charset="0"/>
                <a:cs typeface="Times New Roman" pitchFamily="18" charset="0"/>
              </a:rPr>
              <a:t>a mod </a:t>
            </a:r>
            <a:r>
              <a:rPr lang="ru-RU" sz="2400" dirty="0">
                <a:latin typeface="Times New Roman" pitchFamily="18" charset="0"/>
                <a:cs typeface="Times New Roman" pitchFamily="18" charset="0"/>
              </a:rPr>
              <a:t>10</a:t>
            </a:r>
            <a:r>
              <a:rPr lang="en-US" sz="2400" dirty="0">
                <a:latin typeface="Times New Roman" pitchFamily="18" charset="0"/>
                <a:cs typeface="Times New Roman" pitchFamily="18" charset="0"/>
              </a:rPr>
              <a:t> </a:t>
            </a:r>
            <a:r>
              <a:rPr lang="en-US" sz="2400" dirty="0" smtClean="0">
                <a:latin typeface="Times New Roman" pitchFamily="18" charset="0"/>
                <a:cs typeface="Times New Roman" pitchFamily="18" charset="0"/>
              </a:rPr>
              <a:t>=</a:t>
            </a:r>
            <a:r>
              <a:rPr lang="ru-RU" sz="2400" dirty="0" smtClean="0">
                <a:latin typeface="Times New Roman" pitchFamily="18" charset="0"/>
                <a:cs typeface="Times New Roman" pitchFamily="18" charset="0"/>
              </a:rPr>
              <a:t> 4) и, одновременно, меньше ли введённое число переменной </a:t>
            </a:r>
            <a:r>
              <a:rPr lang="en-US" sz="2400" dirty="0">
                <a:latin typeface="Times New Roman" pitchFamily="18" charset="0"/>
                <a:cs typeface="Times New Roman" pitchFamily="18" charset="0"/>
              </a:rPr>
              <a:t>min. </a:t>
            </a:r>
            <a:r>
              <a:rPr lang="ru-RU" sz="2400" dirty="0" smtClean="0">
                <a:latin typeface="Times New Roman" pitchFamily="18" charset="0"/>
                <a:cs typeface="Times New Roman" pitchFamily="18" charset="0"/>
              </a:rPr>
              <a:t>Если да, меняем значение </a:t>
            </a:r>
            <a:r>
              <a:rPr lang="en-US" sz="2400" dirty="0">
                <a:latin typeface="Times New Roman" pitchFamily="18" charset="0"/>
                <a:cs typeface="Times New Roman" pitchFamily="18" charset="0"/>
              </a:rPr>
              <a:t>min</a:t>
            </a:r>
            <a:r>
              <a:rPr lang="ru-RU" sz="2400" dirty="0" smtClean="0">
                <a:latin typeface="Times New Roman" pitchFamily="18" charset="0"/>
                <a:cs typeface="Times New Roman" pitchFamily="18" charset="0"/>
              </a:rPr>
              <a:t>.</a:t>
            </a:r>
            <a:r>
              <a:rPr lang="en-US" sz="2400" dirty="0" smtClean="0">
                <a:latin typeface="Times New Roman" pitchFamily="18" charset="0"/>
                <a:cs typeface="Times New Roman" pitchFamily="18" charset="0"/>
              </a:rPr>
              <a:t> </a:t>
            </a:r>
            <a:r>
              <a:rPr lang="ru-RU" sz="2400" dirty="0" smtClean="0">
                <a:latin typeface="Times New Roman" pitchFamily="18" charset="0"/>
                <a:cs typeface="Times New Roman" pitchFamily="18" charset="0"/>
              </a:rPr>
              <a:t>Выводим результат. Обязательно тестируем программу.</a:t>
            </a:r>
            <a:endParaRPr lang="ru-RU" sz="2400" dirty="0">
              <a:latin typeface="Times New Roman" panose="02020603050405020304" pitchFamily="18" charset="0"/>
              <a:cs typeface="Times New Roman" panose="02020603050405020304" pitchFamily="18" charset="0"/>
            </a:endParaRPr>
          </a:p>
        </p:txBody>
      </p:sp>
      <p:sp>
        <p:nvSpPr>
          <p:cNvPr id="3" name="Прямоугольник 2"/>
          <p:cNvSpPr/>
          <p:nvPr/>
        </p:nvSpPr>
        <p:spPr>
          <a:xfrm>
            <a:off x="4427984" y="5839631"/>
            <a:ext cx="3093091" cy="830997"/>
          </a:xfrm>
          <a:prstGeom prst="rect">
            <a:avLst/>
          </a:prstGeom>
        </p:spPr>
        <p:txBody>
          <a:bodyPr wrap="none">
            <a:spAutoFit/>
          </a:bodyPr>
          <a:lstStyle/>
          <a:p>
            <a:pPr lvl="0" algn="just" eaLnBrk="0" fontAlgn="base" hangingPunct="0">
              <a:spcBef>
                <a:spcPct val="0"/>
              </a:spcBef>
              <a:spcAft>
                <a:spcPct val="0"/>
              </a:spcAft>
            </a:pPr>
            <a:r>
              <a:rPr lang="ru-RU" sz="2400" dirty="0" smtClean="0">
                <a:latin typeface="Times New Roman" panose="02020603050405020304" pitchFamily="18" charset="0"/>
                <a:cs typeface="Times New Roman" panose="02020603050405020304" pitchFamily="18" charset="0"/>
              </a:rPr>
              <a:t>Минимальное </a:t>
            </a:r>
            <a:r>
              <a:rPr lang="ru-RU" sz="2400" dirty="0">
                <a:latin typeface="Times New Roman" pitchFamily="18" charset="0"/>
                <a:cs typeface="Times New Roman" pitchFamily="18" charset="0"/>
              </a:rPr>
              <a:t>число</a:t>
            </a:r>
            <a:r>
              <a:rPr lang="ru-RU" sz="2400" dirty="0" smtClean="0">
                <a:latin typeface="Times New Roman" pitchFamily="18" charset="0"/>
                <a:cs typeface="Times New Roman" pitchFamily="18" charset="0"/>
              </a:rPr>
              <a:t>,</a:t>
            </a:r>
          </a:p>
          <a:p>
            <a:pPr lvl="0" algn="just" eaLnBrk="0" fontAlgn="base" hangingPunct="0">
              <a:spcBef>
                <a:spcPct val="0"/>
              </a:spcBef>
              <a:spcAft>
                <a:spcPct val="0"/>
              </a:spcAft>
            </a:pPr>
            <a:r>
              <a:rPr lang="ru-RU" sz="2400" dirty="0" smtClean="0">
                <a:latin typeface="Times New Roman" pitchFamily="18" charset="0"/>
                <a:cs typeface="Times New Roman" pitchFamily="18" charset="0"/>
              </a:rPr>
              <a:t>оканчивающееся </a:t>
            </a:r>
            <a:r>
              <a:rPr lang="ru-RU" sz="2400" dirty="0">
                <a:latin typeface="Times New Roman" pitchFamily="18" charset="0"/>
                <a:cs typeface="Times New Roman" pitchFamily="18" charset="0"/>
              </a:rPr>
              <a:t>на </a:t>
            </a:r>
            <a:r>
              <a:rPr lang="ru-RU" sz="2400" dirty="0" smtClean="0">
                <a:latin typeface="Times New Roman" pitchFamily="18" charset="0"/>
                <a:cs typeface="Times New Roman" pitchFamily="18" charset="0"/>
              </a:rPr>
              <a:t>4.</a:t>
            </a:r>
            <a:endParaRPr lang="ru-RU" sz="2400" dirty="0">
              <a:latin typeface="Times New Roman" pitchFamily="18" charset="0"/>
              <a:cs typeface="Times New Roman" pitchFamily="18" charset="0"/>
            </a:endParaRPr>
          </a:p>
        </p:txBody>
      </p:sp>
    </p:spTree>
    <p:extLst>
      <p:ext uri="{BB962C8B-B14F-4D97-AF65-F5344CB8AC3E}">
        <p14:creationId xmlns:p14="http://schemas.microsoft.com/office/powerpoint/2010/main" val="118209123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405698" y="116632"/>
            <a:ext cx="8342765" cy="4154984"/>
          </a:xfrm>
          <a:prstGeom prst="rect">
            <a:avLst/>
          </a:prstGeom>
          <a:noFill/>
        </p:spPr>
        <p:txBody>
          <a:bodyPr wrap="square" rtlCol="0">
            <a:spAutoFit/>
          </a:bodyPr>
          <a:lstStyle/>
          <a:p>
            <a:pPr lvl="0" algn="just" fontAlgn="base">
              <a:spcBef>
                <a:spcPct val="0"/>
              </a:spcBef>
              <a:spcAft>
                <a:spcPct val="0"/>
              </a:spcAft>
            </a:pPr>
            <a:r>
              <a:rPr kumimoji="0" lang="ru-RU" sz="2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Напишите программу, которая в последовательности натуральных чисел определяет количество чисел, оканчивающихся на 8. Программа получает на вход количество чисел в последовательности, а затем сами числа. В последовательности всегда имеется число, оканчивающееся на 8.</a:t>
            </a:r>
            <a:endParaRPr kumimoji="0" lang="ru-RU" sz="2400" b="0" i="0" u="none" strike="noStrike" cap="none" normalizeH="0" baseline="0" dirty="0" smtClean="0">
              <a:ln>
                <a:noFill/>
              </a:ln>
              <a:solidFill>
                <a:schemeClr val="tx1"/>
              </a:solidFill>
              <a:effectLst/>
              <a:latin typeface="Times New Roman" pitchFamily="18" charset="0"/>
              <a:cs typeface="Times New Roman" pitchFamily="18" charset="0"/>
            </a:endParaRPr>
          </a:p>
          <a:p>
            <a:pPr lvl="0" algn="just" eaLnBrk="0" fontAlgn="base" hangingPunct="0">
              <a:spcBef>
                <a:spcPct val="0"/>
              </a:spcBef>
              <a:spcAft>
                <a:spcPct val="0"/>
              </a:spcAft>
            </a:pPr>
            <a:r>
              <a:rPr kumimoji="0" lang="ru-RU" sz="2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Количество чисел не превышает 1000. Введённые числа по модулю не превышают 30 000.</a:t>
            </a:r>
            <a:endParaRPr kumimoji="0" lang="ru-RU" sz="2400" b="0" i="0" u="none" strike="noStrike" cap="none" normalizeH="0" baseline="0" dirty="0" smtClean="0">
              <a:ln>
                <a:noFill/>
              </a:ln>
              <a:solidFill>
                <a:schemeClr val="tx1"/>
              </a:solidFill>
              <a:effectLst/>
              <a:latin typeface="Times New Roman" pitchFamily="18" charset="0"/>
              <a:cs typeface="Times New Roman" pitchFamily="18" charset="0"/>
            </a:endParaRPr>
          </a:p>
          <a:p>
            <a:pPr lvl="0" algn="just" eaLnBrk="0" fontAlgn="base" hangingPunct="0">
              <a:spcBef>
                <a:spcPct val="0"/>
              </a:spcBef>
              <a:spcAft>
                <a:spcPct val="0"/>
              </a:spcAft>
            </a:pPr>
            <a:r>
              <a:rPr kumimoji="0" lang="ru-RU" sz="2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Программа должна вывести одно число: количество чисел, оканчивающихся на 8.</a:t>
            </a:r>
            <a:endParaRPr kumimoji="0" lang="ru-RU" sz="2400" b="0" i="0" u="none" strike="noStrike" cap="none" normalizeH="0" baseline="0" dirty="0" smtClean="0">
              <a:ln>
                <a:noFill/>
              </a:ln>
              <a:solidFill>
                <a:schemeClr val="tx1"/>
              </a:solidFill>
              <a:effectLst/>
              <a:latin typeface="Times New Roman" pitchFamily="18" charset="0"/>
              <a:cs typeface="Times New Roman" pitchFamily="18" charset="0"/>
            </a:endParaRPr>
          </a:p>
          <a:p>
            <a:pPr lvl="0" algn="just" eaLnBrk="0" fontAlgn="base" hangingPunct="0">
              <a:spcBef>
                <a:spcPct val="0"/>
              </a:spcBef>
              <a:spcAft>
                <a:spcPct val="0"/>
              </a:spcAft>
            </a:pPr>
            <a:r>
              <a:rPr kumimoji="0" lang="ru-RU" sz="24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Пример работы программы:</a:t>
            </a:r>
            <a:endParaRPr kumimoji="0" lang="ru-RU" sz="2400" b="0" i="0" u="none" strike="noStrike" cap="none" normalizeH="0" baseline="0" dirty="0" smtClean="0">
              <a:ln>
                <a:noFill/>
              </a:ln>
              <a:solidFill>
                <a:schemeClr val="tx1"/>
              </a:solidFill>
              <a:effectLst/>
              <a:latin typeface="Times New Roman" pitchFamily="18" charset="0"/>
              <a:cs typeface="Times New Roman" pitchFamily="18" charset="0"/>
            </a:endParaRPr>
          </a:p>
        </p:txBody>
      </p:sp>
      <p:graphicFrame>
        <p:nvGraphicFramePr>
          <p:cNvPr id="6" name="Таблица 5"/>
          <p:cNvGraphicFramePr>
            <a:graphicFrameLocks noGrp="1"/>
          </p:cNvGraphicFramePr>
          <p:nvPr>
            <p:extLst>
              <p:ext uri="{D42A27DB-BD31-4B8C-83A1-F6EECF244321}">
                <p14:modId xmlns:p14="http://schemas.microsoft.com/office/powerpoint/2010/main" val="4234799007"/>
              </p:ext>
            </p:extLst>
          </p:nvPr>
        </p:nvGraphicFramePr>
        <p:xfrm>
          <a:off x="5364088" y="4005064"/>
          <a:ext cx="3312368" cy="2437120"/>
        </p:xfrm>
        <a:graphic>
          <a:graphicData uri="http://schemas.openxmlformats.org/drawingml/2006/table">
            <a:tbl>
              <a:tblPr firstRow="1" bandRow="1">
                <a:tableStyleId>{5C22544A-7EE6-4342-B048-85BDC9FD1C3A}</a:tableStyleId>
              </a:tblPr>
              <a:tblGrid>
                <a:gridCol w="1656184"/>
                <a:gridCol w="1656184"/>
              </a:tblGrid>
              <a:tr h="720080">
                <a:tc>
                  <a:txBody>
                    <a:bodyPr/>
                    <a:lstStyle/>
                    <a:p>
                      <a:pPr algn="ctr">
                        <a:lnSpc>
                          <a:spcPts val="1650"/>
                        </a:lnSpc>
                        <a:spcBef>
                          <a:spcPts val="150"/>
                        </a:spcBef>
                        <a:spcAft>
                          <a:spcPts val="300"/>
                        </a:spcAft>
                      </a:pPr>
                      <a:endParaRPr lang="ru-RU" sz="2400" dirty="0" smtClean="0">
                        <a:effectLst/>
                        <a:latin typeface="Times New Roman" pitchFamily="18" charset="0"/>
                        <a:cs typeface="Times New Roman" pitchFamily="18" charset="0"/>
                      </a:endParaRPr>
                    </a:p>
                    <a:p>
                      <a:pPr algn="ctr">
                        <a:lnSpc>
                          <a:spcPts val="1650"/>
                        </a:lnSpc>
                        <a:spcBef>
                          <a:spcPts val="150"/>
                        </a:spcBef>
                        <a:spcAft>
                          <a:spcPts val="300"/>
                        </a:spcAft>
                      </a:pPr>
                      <a:r>
                        <a:rPr lang="ru-RU" sz="2400" dirty="0" smtClean="0">
                          <a:effectLst/>
                          <a:latin typeface="Times New Roman" pitchFamily="18" charset="0"/>
                          <a:cs typeface="Times New Roman" pitchFamily="18" charset="0"/>
                        </a:rPr>
                        <a:t>Входные </a:t>
                      </a:r>
                      <a:r>
                        <a:rPr lang="ru-RU" sz="2400" dirty="0">
                          <a:effectLst/>
                          <a:latin typeface="Times New Roman" pitchFamily="18" charset="0"/>
                          <a:cs typeface="Times New Roman" pitchFamily="18" charset="0"/>
                        </a:rPr>
                        <a:t>данные</a:t>
                      </a:r>
                      <a:endParaRPr lang="ru-RU" sz="2400" dirty="0">
                        <a:effectLst/>
                        <a:latin typeface="Times New Roman" pitchFamily="18" charset="0"/>
                        <a:ea typeface="Calibri"/>
                        <a:cs typeface="Times New Roman" pitchFamily="18" charset="0"/>
                      </a:endParaRPr>
                    </a:p>
                  </a:txBody>
                  <a:tcPr marL="0" marR="0" marT="0" marB="0"/>
                </a:tc>
                <a:tc>
                  <a:txBody>
                    <a:bodyPr/>
                    <a:lstStyle/>
                    <a:p>
                      <a:pPr algn="ctr">
                        <a:lnSpc>
                          <a:spcPts val="1650"/>
                        </a:lnSpc>
                        <a:spcBef>
                          <a:spcPts val="150"/>
                        </a:spcBef>
                        <a:spcAft>
                          <a:spcPts val="300"/>
                        </a:spcAft>
                      </a:pPr>
                      <a:endParaRPr lang="ru-RU" sz="2400" dirty="0" smtClean="0">
                        <a:effectLst/>
                        <a:latin typeface="Times New Roman" pitchFamily="18" charset="0"/>
                        <a:cs typeface="Times New Roman" pitchFamily="18" charset="0"/>
                      </a:endParaRPr>
                    </a:p>
                    <a:p>
                      <a:pPr algn="ctr">
                        <a:lnSpc>
                          <a:spcPts val="1650"/>
                        </a:lnSpc>
                        <a:spcBef>
                          <a:spcPts val="150"/>
                        </a:spcBef>
                        <a:spcAft>
                          <a:spcPts val="300"/>
                        </a:spcAft>
                      </a:pPr>
                      <a:r>
                        <a:rPr lang="ru-RU" sz="2400" dirty="0" smtClean="0">
                          <a:effectLst/>
                          <a:latin typeface="Times New Roman" pitchFamily="18" charset="0"/>
                          <a:cs typeface="Times New Roman" pitchFamily="18" charset="0"/>
                        </a:rPr>
                        <a:t>Выходные </a:t>
                      </a:r>
                      <a:r>
                        <a:rPr lang="ru-RU" sz="2400" dirty="0">
                          <a:effectLst/>
                          <a:latin typeface="Times New Roman" pitchFamily="18" charset="0"/>
                          <a:cs typeface="Times New Roman" pitchFamily="18" charset="0"/>
                        </a:rPr>
                        <a:t>данные</a:t>
                      </a:r>
                      <a:endParaRPr lang="ru-RU" sz="2400" dirty="0">
                        <a:effectLst/>
                        <a:latin typeface="Times New Roman" pitchFamily="18" charset="0"/>
                        <a:ea typeface="Calibri"/>
                        <a:cs typeface="Times New Roman" pitchFamily="18" charset="0"/>
                      </a:endParaRPr>
                    </a:p>
                  </a:txBody>
                  <a:tcPr marL="0" marR="0" marT="0" marB="0"/>
                </a:tc>
              </a:tr>
              <a:tr h="1074843">
                <a:tc>
                  <a:txBody>
                    <a:bodyPr/>
                    <a:lstStyle/>
                    <a:p>
                      <a:pPr algn="ctr">
                        <a:lnSpc>
                          <a:spcPts val="1650"/>
                        </a:lnSpc>
                        <a:spcBef>
                          <a:spcPts val="150"/>
                        </a:spcBef>
                        <a:spcAft>
                          <a:spcPts val="300"/>
                        </a:spcAft>
                      </a:pPr>
                      <a:endParaRPr lang="ru-RU" sz="2400" dirty="0" smtClean="0">
                        <a:effectLst/>
                        <a:latin typeface="Times New Roman" pitchFamily="18" charset="0"/>
                        <a:cs typeface="Times New Roman" pitchFamily="18" charset="0"/>
                      </a:endParaRPr>
                    </a:p>
                    <a:p>
                      <a:pPr algn="ctr"/>
                      <a:r>
                        <a:rPr lang="ru-RU" sz="2400" kern="1200" dirty="0" smtClean="0">
                          <a:solidFill>
                            <a:schemeClr val="dk1"/>
                          </a:solidFill>
                          <a:effectLst/>
                          <a:latin typeface="Times New Roman" panose="02020603050405020304" pitchFamily="18" charset="0"/>
                          <a:ea typeface="+mn-ea"/>
                          <a:cs typeface="Times New Roman" panose="02020603050405020304" pitchFamily="18" charset="0"/>
                        </a:rPr>
                        <a:t>3</a:t>
                      </a:r>
                    </a:p>
                    <a:p>
                      <a:pPr algn="ctr"/>
                      <a:r>
                        <a:rPr lang="ru-RU" sz="2400" kern="1200" dirty="0" smtClean="0">
                          <a:solidFill>
                            <a:schemeClr val="dk1"/>
                          </a:solidFill>
                          <a:effectLst/>
                          <a:latin typeface="Times New Roman" panose="02020603050405020304" pitchFamily="18" charset="0"/>
                          <a:ea typeface="+mn-ea"/>
                          <a:cs typeface="Times New Roman" panose="02020603050405020304" pitchFamily="18" charset="0"/>
                        </a:rPr>
                        <a:t>18</a:t>
                      </a:r>
                      <a:br>
                        <a:rPr lang="ru-RU" sz="2400" kern="1200" dirty="0" smtClean="0">
                          <a:solidFill>
                            <a:schemeClr val="dk1"/>
                          </a:solidFill>
                          <a:effectLst/>
                          <a:latin typeface="Times New Roman" panose="02020603050405020304" pitchFamily="18" charset="0"/>
                          <a:ea typeface="+mn-ea"/>
                          <a:cs typeface="Times New Roman" panose="02020603050405020304" pitchFamily="18" charset="0"/>
                        </a:rPr>
                      </a:br>
                      <a:r>
                        <a:rPr lang="ru-RU" sz="2400" kern="1200" dirty="0" smtClean="0">
                          <a:solidFill>
                            <a:schemeClr val="dk1"/>
                          </a:solidFill>
                          <a:effectLst/>
                          <a:latin typeface="Times New Roman" panose="02020603050405020304" pitchFamily="18" charset="0"/>
                          <a:ea typeface="+mn-ea"/>
                          <a:cs typeface="Times New Roman" panose="02020603050405020304" pitchFamily="18" charset="0"/>
                        </a:rPr>
                        <a:t>28</a:t>
                      </a:r>
                      <a:br>
                        <a:rPr lang="ru-RU" sz="2400" kern="1200" dirty="0" smtClean="0">
                          <a:solidFill>
                            <a:schemeClr val="dk1"/>
                          </a:solidFill>
                          <a:effectLst/>
                          <a:latin typeface="Times New Roman" panose="02020603050405020304" pitchFamily="18" charset="0"/>
                          <a:ea typeface="+mn-ea"/>
                          <a:cs typeface="Times New Roman" panose="02020603050405020304" pitchFamily="18" charset="0"/>
                        </a:rPr>
                      </a:br>
                      <a:r>
                        <a:rPr lang="ru-RU" sz="2400" kern="1200" dirty="0" smtClean="0">
                          <a:solidFill>
                            <a:schemeClr val="dk1"/>
                          </a:solidFill>
                          <a:effectLst/>
                          <a:latin typeface="Times New Roman" panose="02020603050405020304" pitchFamily="18" charset="0"/>
                          <a:ea typeface="+mn-ea"/>
                          <a:cs typeface="Times New Roman" panose="02020603050405020304" pitchFamily="18" charset="0"/>
                        </a:rPr>
                        <a:t>24</a:t>
                      </a:r>
                      <a:endParaRPr lang="ru-RU" sz="2400" dirty="0">
                        <a:effectLst/>
                        <a:latin typeface="Times New Roman" pitchFamily="18" charset="0"/>
                        <a:ea typeface="Calibri"/>
                        <a:cs typeface="Times New Roman" pitchFamily="18" charset="0"/>
                      </a:endParaRPr>
                    </a:p>
                  </a:txBody>
                  <a:tcPr marL="0" marR="0" marT="0" marB="0"/>
                </a:tc>
                <a:tc>
                  <a:txBody>
                    <a:bodyPr/>
                    <a:lstStyle/>
                    <a:p>
                      <a:pPr algn="ctr">
                        <a:lnSpc>
                          <a:spcPts val="1650"/>
                        </a:lnSpc>
                        <a:spcBef>
                          <a:spcPts val="150"/>
                        </a:spcBef>
                        <a:spcAft>
                          <a:spcPts val="300"/>
                        </a:spcAft>
                      </a:pPr>
                      <a:endParaRPr lang="ru-RU" sz="2400" dirty="0" smtClean="0">
                        <a:effectLst/>
                        <a:latin typeface="Times New Roman" pitchFamily="18" charset="0"/>
                        <a:cs typeface="Times New Roman" pitchFamily="18" charset="0"/>
                      </a:endParaRPr>
                    </a:p>
                    <a:p>
                      <a:pPr algn="ctr">
                        <a:lnSpc>
                          <a:spcPts val="1650"/>
                        </a:lnSpc>
                        <a:spcBef>
                          <a:spcPts val="150"/>
                        </a:spcBef>
                        <a:spcAft>
                          <a:spcPts val="300"/>
                        </a:spcAft>
                      </a:pPr>
                      <a:r>
                        <a:rPr lang="ru-RU" sz="2400" kern="1200" dirty="0" smtClean="0">
                          <a:solidFill>
                            <a:schemeClr val="dk1"/>
                          </a:solidFill>
                          <a:effectLst/>
                          <a:latin typeface="Times New Roman" panose="02020603050405020304" pitchFamily="18" charset="0"/>
                          <a:ea typeface="+mn-ea"/>
                          <a:cs typeface="Times New Roman" panose="02020603050405020304" pitchFamily="18" charset="0"/>
                        </a:rPr>
                        <a:t>2</a:t>
                      </a:r>
                      <a:endParaRPr lang="ru-RU" sz="2400" dirty="0">
                        <a:effectLst/>
                        <a:latin typeface="Times New Roman" pitchFamily="18" charset="0"/>
                        <a:ea typeface="Calibri"/>
                        <a:cs typeface="Times New Roman" pitchFamily="18" charset="0"/>
                      </a:endParaRPr>
                    </a:p>
                  </a:txBody>
                  <a:tcPr marL="0" marR="0" marT="0" marB="0"/>
                </a:tc>
              </a:tr>
            </a:tbl>
          </a:graphicData>
        </a:graphic>
      </p:graphicFrame>
    </p:spTree>
    <p:extLst>
      <p:ext uri="{BB962C8B-B14F-4D97-AF65-F5344CB8AC3E}">
        <p14:creationId xmlns:p14="http://schemas.microsoft.com/office/powerpoint/2010/main" val="245017183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4535996" y="2328644"/>
            <a:ext cx="3960440" cy="4524315"/>
          </a:xfrm>
          <a:prstGeom prst="rect">
            <a:avLst/>
          </a:prstGeom>
          <a:noFill/>
        </p:spPr>
        <p:txBody>
          <a:bodyPr wrap="square" rtlCol="0">
            <a:spAutoFit/>
          </a:bodyPr>
          <a:lstStyle/>
          <a:p>
            <a:r>
              <a:rPr lang="en-US" sz="2400" dirty="0">
                <a:latin typeface="Times New Roman" pitchFamily="18" charset="0"/>
                <a:cs typeface="Times New Roman" pitchFamily="18" charset="0"/>
              </a:rPr>
              <a:t>p</a:t>
            </a:r>
            <a:r>
              <a:rPr lang="en-US" sz="2400" dirty="0" smtClean="0">
                <a:latin typeface="Times New Roman" pitchFamily="18" charset="0"/>
                <a:cs typeface="Times New Roman" pitchFamily="18" charset="0"/>
              </a:rPr>
              <a:t>rogram pr1;</a:t>
            </a:r>
          </a:p>
          <a:p>
            <a:r>
              <a:rPr lang="en-US" sz="2400" dirty="0" err="1" smtClean="0">
                <a:latin typeface="Times New Roman" pitchFamily="18" charset="0"/>
                <a:cs typeface="Times New Roman" pitchFamily="18" charset="0"/>
              </a:rPr>
              <a:t>var</a:t>
            </a:r>
            <a:r>
              <a:rPr lang="en-US" sz="2400" dirty="0" smtClean="0">
                <a:latin typeface="Times New Roman" pitchFamily="18" charset="0"/>
                <a:cs typeface="Times New Roman" pitchFamily="18" charset="0"/>
              </a:rPr>
              <a:t> </a:t>
            </a:r>
            <a:r>
              <a:rPr lang="en-US" sz="2400" dirty="0" err="1" smtClean="0">
                <a:latin typeface="Times New Roman" pitchFamily="18" charset="0"/>
                <a:cs typeface="Times New Roman" pitchFamily="18" charset="0"/>
              </a:rPr>
              <a:t>n,a,b,i</a:t>
            </a:r>
            <a:r>
              <a:rPr lang="en-US" sz="2400" dirty="0" smtClean="0">
                <a:latin typeface="Times New Roman" pitchFamily="18" charset="0"/>
                <a:cs typeface="Times New Roman" pitchFamily="18" charset="0"/>
              </a:rPr>
              <a:t>: integer;</a:t>
            </a:r>
          </a:p>
          <a:p>
            <a:r>
              <a:rPr lang="en-US" sz="2400" dirty="0">
                <a:latin typeface="Times New Roman" pitchFamily="18" charset="0"/>
                <a:cs typeface="Times New Roman" pitchFamily="18" charset="0"/>
              </a:rPr>
              <a:t>b</a:t>
            </a:r>
            <a:r>
              <a:rPr lang="en-US" sz="2400" dirty="0" smtClean="0">
                <a:latin typeface="Times New Roman" pitchFamily="18" charset="0"/>
                <a:cs typeface="Times New Roman" pitchFamily="18" charset="0"/>
              </a:rPr>
              <a:t>egin</a:t>
            </a:r>
          </a:p>
          <a:p>
            <a:r>
              <a:rPr lang="en-US" sz="2400" dirty="0">
                <a:latin typeface="Times New Roman" pitchFamily="18" charset="0"/>
                <a:cs typeface="Times New Roman" pitchFamily="18" charset="0"/>
              </a:rPr>
              <a:t>r</a:t>
            </a:r>
            <a:r>
              <a:rPr lang="en-US" sz="2400" dirty="0" smtClean="0">
                <a:latin typeface="Times New Roman" pitchFamily="18" charset="0"/>
                <a:cs typeface="Times New Roman" pitchFamily="18" charset="0"/>
              </a:rPr>
              <a:t>ead (n);</a:t>
            </a:r>
          </a:p>
          <a:p>
            <a:r>
              <a:rPr lang="en-US" sz="2400" dirty="0">
                <a:latin typeface="Times New Roman" pitchFamily="18" charset="0"/>
                <a:cs typeface="Times New Roman" pitchFamily="18" charset="0"/>
              </a:rPr>
              <a:t>b :=0</a:t>
            </a:r>
            <a:r>
              <a:rPr lang="en-US" sz="2400" dirty="0" smtClean="0">
                <a:latin typeface="Times New Roman" pitchFamily="18" charset="0"/>
                <a:cs typeface="Times New Roman" pitchFamily="18" charset="0"/>
              </a:rPr>
              <a:t>;</a:t>
            </a:r>
          </a:p>
          <a:p>
            <a:r>
              <a:rPr lang="en-US" sz="2400" dirty="0">
                <a:latin typeface="Times New Roman" pitchFamily="18" charset="0"/>
                <a:cs typeface="Times New Roman" pitchFamily="18" charset="0"/>
              </a:rPr>
              <a:t>f</a:t>
            </a:r>
            <a:r>
              <a:rPr lang="en-US" sz="2400" dirty="0" smtClean="0">
                <a:latin typeface="Times New Roman" pitchFamily="18" charset="0"/>
                <a:cs typeface="Times New Roman" pitchFamily="18" charset="0"/>
              </a:rPr>
              <a:t>or i:=1 to n do begin</a:t>
            </a:r>
          </a:p>
          <a:p>
            <a:r>
              <a:rPr lang="en-US" sz="2400" dirty="0">
                <a:latin typeface="Times New Roman" pitchFamily="18" charset="0"/>
                <a:cs typeface="Times New Roman" pitchFamily="18" charset="0"/>
              </a:rPr>
              <a:t>r</a:t>
            </a:r>
            <a:r>
              <a:rPr lang="en-US" sz="2400" dirty="0" smtClean="0">
                <a:latin typeface="Times New Roman" pitchFamily="18" charset="0"/>
                <a:cs typeface="Times New Roman" pitchFamily="18" charset="0"/>
              </a:rPr>
              <a:t>ead (a);</a:t>
            </a:r>
          </a:p>
          <a:p>
            <a:r>
              <a:rPr lang="en-US" sz="2400" dirty="0">
                <a:latin typeface="Times New Roman" pitchFamily="18" charset="0"/>
                <a:cs typeface="Times New Roman" pitchFamily="18" charset="0"/>
              </a:rPr>
              <a:t>i</a:t>
            </a:r>
            <a:r>
              <a:rPr lang="en-US" sz="2400" dirty="0" smtClean="0">
                <a:latin typeface="Times New Roman" pitchFamily="18" charset="0"/>
                <a:cs typeface="Times New Roman" pitchFamily="18" charset="0"/>
              </a:rPr>
              <a:t>f a mod </a:t>
            </a:r>
            <a:r>
              <a:rPr lang="ru-RU" sz="2400" dirty="0" smtClean="0">
                <a:latin typeface="Times New Roman" pitchFamily="18" charset="0"/>
                <a:cs typeface="Times New Roman" pitchFamily="18" charset="0"/>
              </a:rPr>
              <a:t>10</a:t>
            </a:r>
            <a:r>
              <a:rPr lang="en-US" sz="2400" dirty="0" smtClean="0">
                <a:latin typeface="Times New Roman" pitchFamily="18" charset="0"/>
                <a:cs typeface="Times New Roman" pitchFamily="18" charset="0"/>
              </a:rPr>
              <a:t> =</a:t>
            </a:r>
            <a:r>
              <a:rPr lang="ru-RU" sz="2400" dirty="0" smtClean="0">
                <a:latin typeface="Times New Roman" pitchFamily="18" charset="0"/>
                <a:cs typeface="Times New Roman" pitchFamily="18" charset="0"/>
              </a:rPr>
              <a:t>8</a:t>
            </a:r>
            <a:r>
              <a:rPr lang="en-US" sz="2400" dirty="0" smtClean="0">
                <a:latin typeface="Times New Roman" pitchFamily="18" charset="0"/>
                <a:cs typeface="Times New Roman" pitchFamily="18" charset="0"/>
              </a:rPr>
              <a:t> then</a:t>
            </a:r>
          </a:p>
          <a:p>
            <a:r>
              <a:rPr lang="en-US" sz="2400" dirty="0">
                <a:latin typeface="Times New Roman" pitchFamily="18" charset="0"/>
                <a:cs typeface="Times New Roman" pitchFamily="18" charset="0"/>
              </a:rPr>
              <a:t>b</a:t>
            </a:r>
            <a:r>
              <a:rPr lang="en-US" sz="2400" dirty="0" smtClean="0">
                <a:latin typeface="Times New Roman" pitchFamily="18" charset="0"/>
                <a:cs typeface="Times New Roman" pitchFamily="18" charset="0"/>
              </a:rPr>
              <a:t>:= b +1;</a:t>
            </a:r>
          </a:p>
          <a:p>
            <a:r>
              <a:rPr lang="en-US" sz="2400" dirty="0">
                <a:latin typeface="Times New Roman" pitchFamily="18" charset="0"/>
                <a:cs typeface="Times New Roman" pitchFamily="18" charset="0"/>
              </a:rPr>
              <a:t>e</a:t>
            </a:r>
            <a:r>
              <a:rPr lang="en-US" sz="2400" dirty="0" smtClean="0">
                <a:latin typeface="Times New Roman" pitchFamily="18" charset="0"/>
                <a:cs typeface="Times New Roman" pitchFamily="18" charset="0"/>
              </a:rPr>
              <a:t>nd;</a:t>
            </a:r>
          </a:p>
          <a:p>
            <a:r>
              <a:rPr lang="en-US" sz="2400" dirty="0" err="1">
                <a:latin typeface="Times New Roman" pitchFamily="18" charset="0"/>
                <a:cs typeface="Times New Roman" pitchFamily="18" charset="0"/>
              </a:rPr>
              <a:t>w</a:t>
            </a:r>
            <a:r>
              <a:rPr lang="en-US" sz="2400" dirty="0" err="1" smtClean="0">
                <a:latin typeface="Times New Roman" pitchFamily="18" charset="0"/>
                <a:cs typeface="Times New Roman" pitchFamily="18" charset="0"/>
              </a:rPr>
              <a:t>riteln</a:t>
            </a:r>
            <a:r>
              <a:rPr lang="en-US" sz="2400" dirty="0" smtClean="0">
                <a:latin typeface="Times New Roman" pitchFamily="18" charset="0"/>
                <a:cs typeface="Times New Roman" pitchFamily="18" charset="0"/>
              </a:rPr>
              <a:t> (b);</a:t>
            </a:r>
          </a:p>
          <a:p>
            <a:r>
              <a:rPr lang="en-US" sz="2400" dirty="0" smtClean="0">
                <a:latin typeface="Times New Roman" pitchFamily="18" charset="0"/>
                <a:cs typeface="Times New Roman" pitchFamily="18" charset="0"/>
              </a:rPr>
              <a:t>end.</a:t>
            </a:r>
            <a:endParaRPr lang="ru-RU" sz="2400" dirty="0">
              <a:latin typeface="Times New Roman" pitchFamily="18" charset="0"/>
              <a:cs typeface="Times New Roman" pitchFamily="18" charset="0"/>
            </a:endParaRPr>
          </a:p>
        </p:txBody>
      </p:sp>
      <p:sp>
        <p:nvSpPr>
          <p:cNvPr id="2" name="TextBox 1"/>
          <p:cNvSpPr txBox="1"/>
          <p:nvPr/>
        </p:nvSpPr>
        <p:spPr>
          <a:xfrm>
            <a:off x="467544" y="404664"/>
            <a:ext cx="8136904" cy="2308324"/>
          </a:xfrm>
          <a:prstGeom prst="rect">
            <a:avLst/>
          </a:prstGeom>
          <a:noFill/>
        </p:spPr>
        <p:txBody>
          <a:bodyPr wrap="square" rtlCol="0">
            <a:spAutoFit/>
          </a:bodyPr>
          <a:lstStyle/>
          <a:p>
            <a:pPr algn="just"/>
            <a:r>
              <a:rPr lang="ru-RU" sz="2400" dirty="0" smtClean="0">
                <a:latin typeface="Times New Roman" panose="02020603050405020304" pitchFamily="18" charset="0"/>
                <a:cs typeface="Times New Roman" panose="02020603050405020304" pitchFamily="18" charset="0"/>
              </a:rPr>
              <a:t>Вводим с клавиатуры количество чисел последовательности (</a:t>
            </a:r>
            <a:r>
              <a:rPr lang="en-US" sz="2400" dirty="0" smtClean="0">
                <a:latin typeface="Times New Roman" pitchFamily="18" charset="0"/>
                <a:cs typeface="Times New Roman" pitchFamily="18" charset="0"/>
              </a:rPr>
              <a:t>read </a:t>
            </a:r>
            <a:r>
              <a:rPr lang="en-US" sz="2400" dirty="0">
                <a:latin typeface="Times New Roman" pitchFamily="18" charset="0"/>
                <a:cs typeface="Times New Roman" pitchFamily="18" charset="0"/>
              </a:rPr>
              <a:t>(n</a:t>
            </a:r>
            <a:r>
              <a:rPr lang="en-US" sz="2400" dirty="0" smtClean="0">
                <a:latin typeface="Times New Roman" pitchFamily="18" charset="0"/>
                <a:cs typeface="Times New Roman" pitchFamily="18" charset="0"/>
              </a:rPr>
              <a:t>)</a:t>
            </a:r>
            <a:r>
              <a:rPr lang="ru-RU" sz="2400" dirty="0" smtClean="0">
                <a:latin typeface="Times New Roman" pitchFamily="18" charset="0"/>
                <a:cs typeface="Times New Roman" pitchFamily="18" charset="0"/>
              </a:rPr>
              <a:t>), затем </a:t>
            </a:r>
            <a:r>
              <a:rPr lang="en-US" sz="2400" dirty="0" smtClean="0">
                <a:latin typeface="Times New Roman" pitchFamily="18" charset="0"/>
                <a:cs typeface="Times New Roman" pitchFamily="18" charset="0"/>
              </a:rPr>
              <a:t>n</a:t>
            </a:r>
            <a:r>
              <a:rPr lang="ru-RU" sz="2400" dirty="0" smtClean="0">
                <a:latin typeface="Times New Roman" pitchFamily="18" charset="0"/>
                <a:cs typeface="Times New Roman" pitchFamily="18" charset="0"/>
              </a:rPr>
              <a:t> раз повторяем одни и те же действия (цикл): вводим число, проверяем, оканчивается ли это число на 8 (</a:t>
            </a:r>
            <a:r>
              <a:rPr lang="en-US" sz="2400" dirty="0">
                <a:latin typeface="Times New Roman" pitchFamily="18" charset="0"/>
                <a:cs typeface="Times New Roman" pitchFamily="18" charset="0"/>
              </a:rPr>
              <a:t>a mod </a:t>
            </a:r>
            <a:r>
              <a:rPr lang="ru-RU" sz="2400" dirty="0">
                <a:latin typeface="Times New Roman" pitchFamily="18" charset="0"/>
                <a:cs typeface="Times New Roman" pitchFamily="18" charset="0"/>
              </a:rPr>
              <a:t>10</a:t>
            </a:r>
            <a:r>
              <a:rPr lang="en-US" sz="2400" dirty="0">
                <a:latin typeface="Times New Roman" pitchFamily="18" charset="0"/>
                <a:cs typeface="Times New Roman" pitchFamily="18" charset="0"/>
              </a:rPr>
              <a:t> </a:t>
            </a:r>
            <a:r>
              <a:rPr lang="en-US" sz="2400" dirty="0" smtClean="0">
                <a:latin typeface="Times New Roman" pitchFamily="18" charset="0"/>
                <a:cs typeface="Times New Roman" pitchFamily="18" charset="0"/>
              </a:rPr>
              <a:t>=</a:t>
            </a:r>
            <a:r>
              <a:rPr lang="ru-RU" sz="2400" dirty="0" smtClean="0">
                <a:latin typeface="Times New Roman" pitchFamily="18" charset="0"/>
                <a:cs typeface="Times New Roman" pitchFamily="18" charset="0"/>
              </a:rPr>
              <a:t> 8) и, если да, то увеличиваем счетчик на 1 (</a:t>
            </a:r>
            <a:r>
              <a:rPr lang="en-US" sz="2400" dirty="0">
                <a:latin typeface="Times New Roman" pitchFamily="18" charset="0"/>
                <a:cs typeface="Times New Roman" pitchFamily="18" charset="0"/>
              </a:rPr>
              <a:t>b:= b </a:t>
            </a:r>
            <a:r>
              <a:rPr lang="en-US" sz="2400" dirty="0" smtClean="0">
                <a:latin typeface="Times New Roman" pitchFamily="18" charset="0"/>
                <a:cs typeface="Times New Roman" pitchFamily="18" charset="0"/>
              </a:rPr>
              <a:t>+</a:t>
            </a:r>
            <a:r>
              <a:rPr lang="ru-RU" sz="2400" dirty="0" smtClean="0">
                <a:latin typeface="Times New Roman" pitchFamily="18" charset="0"/>
                <a:cs typeface="Times New Roman" pitchFamily="18" charset="0"/>
              </a:rPr>
              <a:t> </a:t>
            </a:r>
            <a:r>
              <a:rPr lang="en-US" sz="2400" dirty="0" smtClean="0">
                <a:latin typeface="Times New Roman" pitchFamily="18" charset="0"/>
                <a:cs typeface="Times New Roman" pitchFamily="18" charset="0"/>
              </a:rPr>
              <a:t>1). </a:t>
            </a:r>
            <a:r>
              <a:rPr lang="ru-RU" sz="2400" dirty="0" smtClean="0">
                <a:latin typeface="Times New Roman" pitchFamily="18" charset="0"/>
                <a:cs typeface="Times New Roman" pitchFamily="18" charset="0"/>
              </a:rPr>
              <a:t>Выводим результат. Обязательно тестируем программу.</a:t>
            </a:r>
            <a:endParaRPr lang="ru-RU" sz="2400" dirty="0">
              <a:latin typeface="Times New Roman" panose="02020603050405020304" pitchFamily="18" charset="0"/>
              <a:cs typeface="Times New Roman" panose="02020603050405020304" pitchFamily="18" charset="0"/>
            </a:endParaRPr>
          </a:p>
        </p:txBody>
      </p:sp>
      <p:sp>
        <p:nvSpPr>
          <p:cNvPr id="3" name="TextBox 2"/>
          <p:cNvSpPr txBox="1"/>
          <p:nvPr/>
        </p:nvSpPr>
        <p:spPr>
          <a:xfrm>
            <a:off x="467544" y="4077072"/>
            <a:ext cx="3096344" cy="830997"/>
          </a:xfrm>
          <a:prstGeom prst="rect">
            <a:avLst/>
          </a:prstGeom>
          <a:noFill/>
        </p:spPr>
        <p:txBody>
          <a:bodyPr wrap="square" rtlCol="0">
            <a:spAutoFit/>
          </a:bodyPr>
          <a:lstStyle/>
          <a:p>
            <a:pPr lvl="0" algn="just" eaLnBrk="0" fontAlgn="base" hangingPunct="0">
              <a:spcBef>
                <a:spcPct val="0"/>
              </a:spcBef>
              <a:spcAft>
                <a:spcPct val="0"/>
              </a:spcAft>
            </a:pPr>
            <a:r>
              <a:rPr lang="ru-RU" sz="2400" dirty="0" smtClean="0">
                <a:latin typeface="Times New Roman" pitchFamily="18" charset="0"/>
                <a:ea typeface="Times New Roman" pitchFamily="18" charset="0"/>
                <a:cs typeface="Times New Roman" pitchFamily="18" charset="0"/>
              </a:rPr>
              <a:t>Количество </a:t>
            </a:r>
            <a:r>
              <a:rPr lang="ru-RU" sz="2400" dirty="0">
                <a:latin typeface="Times New Roman" pitchFamily="18" charset="0"/>
                <a:ea typeface="Times New Roman" pitchFamily="18" charset="0"/>
                <a:cs typeface="Times New Roman" pitchFamily="18" charset="0"/>
              </a:rPr>
              <a:t>чисел, оканчивающихся на 8.</a:t>
            </a:r>
            <a:endParaRPr lang="ru-RU" sz="2400" dirty="0">
              <a:latin typeface="Times New Roman" pitchFamily="18" charset="0"/>
              <a:cs typeface="Times New Roman" pitchFamily="18" charset="0"/>
            </a:endParaRPr>
          </a:p>
        </p:txBody>
      </p:sp>
    </p:spTree>
    <p:extLst>
      <p:ext uri="{BB962C8B-B14F-4D97-AF65-F5344CB8AC3E}">
        <p14:creationId xmlns:p14="http://schemas.microsoft.com/office/powerpoint/2010/main" val="171790655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Таблица 4"/>
          <p:cNvGraphicFramePr>
            <a:graphicFrameLocks noGrp="1"/>
          </p:cNvGraphicFramePr>
          <p:nvPr>
            <p:extLst>
              <p:ext uri="{D42A27DB-BD31-4B8C-83A1-F6EECF244321}">
                <p14:modId xmlns:p14="http://schemas.microsoft.com/office/powerpoint/2010/main" val="971508569"/>
              </p:ext>
            </p:extLst>
          </p:nvPr>
        </p:nvGraphicFramePr>
        <p:xfrm>
          <a:off x="827584" y="4365104"/>
          <a:ext cx="3312368" cy="2437120"/>
        </p:xfrm>
        <a:graphic>
          <a:graphicData uri="http://schemas.openxmlformats.org/drawingml/2006/table">
            <a:tbl>
              <a:tblPr firstRow="1" bandRow="1">
                <a:tableStyleId>{5C22544A-7EE6-4342-B048-85BDC9FD1C3A}</a:tableStyleId>
              </a:tblPr>
              <a:tblGrid>
                <a:gridCol w="1656184"/>
                <a:gridCol w="1656184"/>
              </a:tblGrid>
              <a:tr h="720080">
                <a:tc>
                  <a:txBody>
                    <a:bodyPr/>
                    <a:lstStyle/>
                    <a:p>
                      <a:pPr algn="ctr">
                        <a:lnSpc>
                          <a:spcPts val="1650"/>
                        </a:lnSpc>
                        <a:spcBef>
                          <a:spcPts val="150"/>
                        </a:spcBef>
                        <a:spcAft>
                          <a:spcPts val="300"/>
                        </a:spcAft>
                      </a:pPr>
                      <a:endParaRPr lang="ru-RU" sz="2400" dirty="0" smtClean="0">
                        <a:effectLst/>
                        <a:latin typeface="Times New Roman" pitchFamily="18" charset="0"/>
                        <a:cs typeface="Times New Roman" pitchFamily="18" charset="0"/>
                      </a:endParaRPr>
                    </a:p>
                    <a:p>
                      <a:pPr algn="ctr">
                        <a:lnSpc>
                          <a:spcPts val="1650"/>
                        </a:lnSpc>
                        <a:spcBef>
                          <a:spcPts val="150"/>
                        </a:spcBef>
                        <a:spcAft>
                          <a:spcPts val="300"/>
                        </a:spcAft>
                      </a:pPr>
                      <a:r>
                        <a:rPr lang="ru-RU" sz="2400" dirty="0" smtClean="0">
                          <a:effectLst/>
                          <a:latin typeface="Times New Roman" pitchFamily="18" charset="0"/>
                          <a:cs typeface="Times New Roman" pitchFamily="18" charset="0"/>
                        </a:rPr>
                        <a:t>Входные </a:t>
                      </a:r>
                      <a:r>
                        <a:rPr lang="ru-RU" sz="2400" dirty="0">
                          <a:effectLst/>
                          <a:latin typeface="Times New Roman" pitchFamily="18" charset="0"/>
                          <a:cs typeface="Times New Roman" pitchFamily="18" charset="0"/>
                        </a:rPr>
                        <a:t>данные</a:t>
                      </a:r>
                      <a:endParaRPr lang="ru-RU" sz="2400" dirty="0">
                        <a:effectLst/>
                        <a:latin typeface="Times New Roman" pitchFamily="18" charset="0"/>
                        <a:ea typeface="Calibri"/>
                        <a:cs typeface="Times New Roman" pitchFamily="18" charset="0"/>
                      </a:endParaRPr>
                    </a:p>
                  </a:txBody>
                  <a:tcPr marL="0" marR="0" marT="0" marB="0"/>
                </a:tc>
                <a:tc>
                  <a:txBody>
                    <a:bodyPr/>
                    <a:lstStyle/>
                    <a:p>
                      <a:pPr algn="ctr">
                        <a:lnSpc>
                          <a:spcPts val="1650"/>
                        </a:lnSpc>
                        <a:spcBef>
                          <a:spcPts val="150"/>
                        </a:spcBef>
                        <a:spcAft>
                          <a:spcPts val="300"/>
                        </a:spcAft>
                      </a:pPr>
                      <a:endParaRPr lang="ru-RU" sz="2400" dirty="0" smtClean="0">
                        <a:effectLst/>
                        <a:latin typeface="Times New Roman" pitchFamily="18" charset="0"/>
                        <a:cs typeface="Times New Roman" pitchFamily="18" charset="0"/>
                      </a:endParaRPr>
                    </a:p>
                    <a:p>
                      <a:pPr algn="ctr">
                        <a:lnSpc>
                          <a:spcPts val="1650"/>
                        </a:lnSpc>
                        <a:spcBef>
                          <a:spcPts val="150"/>
                        </a:spcBef>
                        <a:spcAft>
                          <a:spcPts val="300"/>
                        </a:spcAft>
                      </a:pPr>
                      <a:r>
                        <a:rPr lang="ru-RU" sz="2400" dirty="0" smtClean="0">
                          <a:effectLst/>
                          <a:latin typeface="Times New Roman" pitchFamily="18" charset="0"/>
                          <a:cs typeface="Times New Roman" pitchFamily="18" charset="0"/>
                        </a:rPr>
                        <a:t>Выходные </a:t>
                      </a:r>
                      <a:r>
                        <a:rPr lang="ru-RU" sz="2400" dirty="0">
                          <a:effectLst/>
                          <a:latin typeface="Times New Roman" pitchFamily="18" charset="0"/>
                          <a:cs typeface="Times New Roman" pitchFamily="18" charset="0"/>
                        </a:rPr>
                        <a:t>данные</a:t>
                      </a:r>
                      <a:endParaRPr lang="ru-RU" sz="2400" dirty="0">
                        <a:effectLst/>
                        <a:latin typeface="Times New Roman" pitchFamily="18" charset="0"/>
                        <a:ea typeface="Calibri"/>
                        <a:cs typeface="Times New Roman" pitchFamily="18" charset="0"/>
                      </a:endParaRPr>
                    </a:p>
                  </a:txBody>
                  <a:tcPr marL="0" marR="0" marT="0" marB="0"/>
                </a:tc>
              </a:tr>
              <a:tr h="1074843">
                <a:tc>
                  <a:txBody>
                    <a:bodyPr/>
                    <a:lstStyle/>
                    <a:p>
                      <a:pPr algn="ctr">
                        <a:lnSpc>
                          <a:spcPts val="1650"/>
                        </a:lnSpc>
                        <a:spcBef>
                          <a:spcPts val="150"/>
                        </a:spcBef>
                        <a:spcAft>
                          <a:spcPts val="300"/>
                        </a:spcAft>
                      </a:pPr>
                      <a:endParaRPr lang="ru-RU" sz="2400" dirty="0" smtClean="0">
                        <a:effectLst/>
                        <a:latin typeface="Times New Roman" pitchFamily="18" charset="0"/>
                        <a:cs typeface="Times New Roman" pitchFamily="18" charset="0"/>
                      </a:endParaRPr>
                    </a:p>
                    <a:p>
                      <a:pPr algn="ctr"/>
                      <a:r>
                        <a:rPr lang="ru-RU" sz="2400" kern="1200" dirty="0" smtClean="0">
                          <a:solidFill>
                            <a:schemeClr val="dk1"/>
                          </a:solidFill>
                          <a:effectLst/>
                          <a:latin typeface="Times New Roman" panose="02020603050405020304" pitchFamily="18" charset="0"/>
                          <a:ea typeface="+mn-ea"/>
                          <a:cs typeface="Times New Roman" panose="02020603050405020304" pitchFamily="18" charset="0"/>
                        </a:rPr>
                        <a:t>3</a:t>
                      </a:r>
                    </a:p>
                    <a:p>
                      <a:pPr algn="ctr"/>
                      <a:r>
                        <a:rPr lang="ru-RU" sz="2400" kern="1200" dirty="0" smtClean="0">
                          <a:solidFill>
                            <a:schemeClr val="dk1"/>
                          </a:solidFill>
                          <a:effectLst/>
                          <a:latin typeface="Times New Roman" panose="02020603050405020304" pitchFamily="18" charset="0"/>
                          <a:ea typeface="+mn-ea"/>
                          <a:cs typeface="Times New Roman" panose="02020603050405020304" pitchFamily="18" charset="0"/>
                        </a:rPr>
                        <a:t>9</a:t>
                      </a:r>
                      <a:br>
                        <a:rPr lang="ru-RU" sz="2400" kern="1200" dirty="0" smtClean="0">
                          <a:solidFill>
                            <a:schemeClr val="dk1"/>
                          </a:solidFill>
                          <a:effectLst/>
                          <a:latin typeface="Times New Roman" panose="02020603050405020304" pitchFamily="18" charset="0"/>
                          <a:ea typeface="+mn-ea"/>
                          <a:cs typeface="Times New Roman" panose="02020603050405020304" pitchFamily="18" charset="0"/>
                        </a:rPr>
                      </a:br>
                      <a:r>
                        <a:rPr lang="ru-RU" sz="2400" kern="1200" dirty="0" smtClean="0">
                          <a:solidFill>
                            <a:schemeClr val="dk1"/>
                          </a:solidFill>
                          <a:effectLst/>
                          <a:latin typeface="Times New Roman" panose="02020603050405020304" pitchFamily="18" charset="0"/>
                          <a:ea typeface="+mn-ea"/>
                          <a:cs typeface="Times New Roman" panose="02020603050405020304" pitchFamily="18" charset="0"/>
                        </a:rPr>
                        <a:t>19</a:t>
                      </a:r>
                      <a:br>
                        <a:rPr lang="ru-RU" sz="2400" kern="1200" dirty="0" smtClean="0">
                          <a:solidFill>
                            <a:schemeClr val="dk1"/>
                          </a:solidFill>
                          <a:effectLst/>
                          <a:latin typeface="Times New Roman" panose="02020603050405020304" pitchFamily="18" charset="0"/>
                          <a:ea typeface="+mn-ea"/>
                          <a:cs typeface="Times New Roman" panose="02020603050405020304" pitchFamily="18" charset="0"/>
                        </a:rPr>
                      </a:br>
                      <a:r>
                        <a:rPr lang="ru-RU" sz="2400" kern="1200" dirty="0" smtClean="0">
                          <a:solidFill>
                            <a:schemeClr val="dk1"/>
                          </a:solidFill>
                          <a:effectLst/>
                          <a:latin typeface="Times New Roman" panose="02020603050405020304" pitchFamily="18" charset="0"/>
                          <a:ea typeface="+mn-ea"/>
                          <a:cs typeface="Times New Roman" panose="02020603050405020304" pitchFamily="18" charset="0"/>
                        </a:rPr>
                        <a:t>23</a:t>
                      </a:r>
                      <a:endParaRPr lang="ru-RU" sz="2400" dirty="0">
                        <a:effectLst/>
                        <a:latin typeface="Times New Roman" pitchFamily="18" charset="0"/>
                        <a:ea typeface="Calibri"/>
                        <a:cs typeface="Times New Roman" pitchFamily="18" charset="0"/>
                      </a:endParaRPr>
                    </a:p>
                  </a:txBody>
                  <a:tcPr marL="0" marR="0" marT="0" marB="0"/>
                </a:tc>
                <a:tc>
                  <a:txBody>
                    <a:bodyPr/>
                    <a:lstStyle/>
                    <a:p>
                      <a:pPr algn="ctr">
                        <a:lnSpc>
                          <a:spcPts val="1650"/>
                        </a:lnSpc>
                        <a:spcBef>
                          <a:spcPts val="150"/>
                        </a:spcBef>
                        <a:spcAft>
                          <a:spcPts val="300"/>
                        </a:spcAft>
                      </a:pPr>
                      <a:endParaRPr lang="ru-RU" sz="2400" dirty="0" smtClean="0">
                        <a:effectLst/>
                        <a:latin typeface="Times New Roman" pitchFamily="18" charset="0"/>
                        <a:cs typeface="Times New Roman" pitchFamily="18" charset="0"/>
                      </a:endParaRPr>
                    </a:p>
                    <a:p>
                      <a:pPr algn="ctr">
                        <a:lnSpc>
                          <a:spcPts val="1650"/>
                        </a:lnSpc>
                        <a:spcBef>
                          <a:spcPts val="150"/>
                        </a:spcBef>
                        <a:spcAft>
                          <a:spcPts val="300"/>
                        </a:spcAft>
                      </a:pPr>
                      <a:r>
                        <a:rPr lang="ru-RU" sz="2400" kern="1200" dirty="0" smtClean="0">
                          <a:solidFill>
                            <a:schemeClr val="dk1"/>
                          </a:solidFill>
                          <a:effectLst/>
                          <a:latin typeface="Times New Roman" panose="02020603050405020304" pitchFamily="18" charset="0"/>
                          <a:ea typeface="+mn-ea"/>
                          <a:cs typeface="Times New Roman" panose="02020603050405020304" pitchFamily="18" charset="0"/>
                        </a:rPr>
                        <a:t>19</a:t>
                      </a:r>
                      <a:endParaRPr lang="ru-RU" sz="2400" dirty="0">
                        <a:effectLst/>
                        <a:latin typeface="Times New Roman" pitchFamily="18" charset="0"/>
                        <a:ea typeface="Calibri"/>
                        <a:cs typeface="Times New Roman" pitchFamily="18" charset="0"/>
                      </a:endParaRPr>
                    </a:p>
                  </a:txBody>
                  <a:tcPr marL="0" marR="0" marT="0" marB="0"/>
                </a:tc>
              </a:tr>
            </a:tbl>
          </a:graphicData>
        </a:graphic>
      </p:graphicFrame>
      <p:sp>
        <p:nvSpPr>
          <p:cNvPr id="7" name="TextBox 6"/>
          <p:cNvSpPr txBox="1"/>
          <p:nvPr/>
        </p:nvSpPr>
        <p:spPr>
          <a:xfrm>
            <a:off x="405698" y="116632"/>
            <a:ext cx="8342765" cy="4154984"/>
          </a:xfrm>
          <a:prstGeom prst="rect">
            <a:avLst/>
          </a:prstGeom>
          <a:noFill/>
        </p:spPr>
        <p:txBody>
          <a:bodyPr wrap="square" rtlCol="0">
            <a:spAutoFit/>
          </a:bodyPr>
          <a:lstStyle/>
          <a:p>
            <a:pPr algn="just"/>
            <a:r>
              <a:rPr lang="ru-RU" sz="2400" dirty="0">
                <a:latin typeface="Times New Roman" panose="02020603050405020304" pitchFamily="18" charset="0"/>
                <a:cs typeface="Times New Roman" panose="02020603050405020304" pitchFamily="18" charset="0"/>
              </a:rPr>
              <a:t>Напишите программу, которая в последовательности натуральных чисел определяет максимальное число, оканчивающееся на 9. Программа получает на вход количество чисел в последовательности, а затем сами числа. В последовательности всегда имеется число, оканчивающееся на 9.</a:t>
            </a:r>
          </a:p>
          <a:p>
            <a:pPr algn="just"/>
            <a:r>
              <a:rPr lang="ru-RU" sz="2400" dirty="0">
                <a:latin typeface="Times New Roman" panose="02020603050405020304" pitchFamily="18" charset="0"/>
                <a:cs typeface="Times New Roman" panose="02020603050405020304" pitchFamily="18" charset="0"/>
              </a:rPr>
              <a:t>Количество чисел не превышает 1000. Введённые числа по модулю </a:t>
            </a:r>
            <a:r>
              <a:rPr lang="ru-RU" sz="2400" dirty="0" smtClean="0">
                <a:latin typeface="Times New Roman" panose="02020603050405020304" pitchFamily="18" charset="0"/>
                <a:cs typeface="Times New Roman" panose="02020603050405020304" pitchFamily="18" charset="0"/>
              </a:rPr>
              <a:t>не </a:t>
            </a:r>
            <a:r>
              <a:rPr lang="ru-RU" sz="2400" dirty="0">
                <a:latin typeface="Times New Roman" panose="02020603050405020304" pitchFamily="18" charset="0"/>
                <a:cs typeface="Times New Roman" panose="02020603050405020304" pitchFamily="18" charset="0"/>
              </a:rPr>
              <a:t>превышают 30 000.</a:t>
            </a:r>
          </a:p>
          <a:p>
            <a:pPr algn="just"/>
            <a:r>
              <a:rPr lang="ru-RU" sz="2400" dirty="0">
                <a:latin typeface="Times New Roman" panose="02020603050405020304" pitchFamily="18" charset="0"/>
                <a:cs typeface="Times New Roman" panose="02020603050405020304" pitchFamily="18" charset="0"/>
              </a:rPr>
              <a:t>Программа должна вывести одно число: максимальное число, оканчивающееся на 9.</a:t>
            </a:r>
          </a:p>
          <a:p>
            <a:pPr lvl="0" algn="just" eaLnBrk="0" fontAlgn="base" hangingPunct="0">
              <a:spcBef>
                <a:spcPct val="0"/>
              </a:spcBef>
              <a:spcAft>
                <a:spcPct val="0"/>
              </a:spcAft>
            </a:pPr>
            <a:r>
              <a:rPr kumimoji="0" lang="ru-RU" sz="24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Пример работы программы:</a:t>
            </a:r>
            <a:endParaRPr kumimoji="0" lang="ru-RU" sz="2400" b="0" i="0" u="none" strike="noStrike" cap="none" normalizeH="0" baseline="0" dirty="0" smtClean="0">
              <a:ln>
                <a:noFill/>
              </a:ln>
              <a:solidFill>
                <a:schemeClr val="tx1"/>
              </a:solidFill>
              <a:effectLst/>
              <a:latin typeface="Times New Roman" pitchFamily="18" charset="0"/>
              <a:cs typeface="Times New Roman" pitchFamily="18" charset="0"/>
            </a:endParaRPr>
          </a:p>
        </p:txBody>
      </p:sp>
    </p:spTree>
    <p:extLst>
      <p:ext uri="{BB962C8B-B14F-4D97-AF65-F5344CB8AC3E}">
        <p14:creationId xmlns:p14="http://schemas.microsoft.com/office/powerpoint/2010/main" val="354065280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4355976" y="764704"/>
            <a:ext cx="4608512" cy="4524315"/>
          </a:xfrm>
          <a:prstGeom prst="rect">
            <a:avLst/>
          </a:prstGeom>
          <a:noFill/>
        </p:spPr>
        <p:txBody>
          <a:bodyPr wrap="square" rtlCol="0">
            <a:spAutoFit/>
          </a:bodyPr>
          <a:lstStyle/>
          <a:p>
            <a:r>
              <a:rPr lang="en-US" sz="2400" dirty="0">
                <a:latin typeface="Times New Roman" pitchFamily="18" charset="0"/>
                <a:cs typeface="Times New Roman" pitchFamily="18" charset="0"/>
              </a:rPr>
              <a:t>p</a:t>
            </a:r>
            <a:r>
              <a:rPr lang="en-US" sz="2400" dirty="0" smtClean="0">
                <a:latin typeface="Times New Roman" pitchFamily="18" charset="0"/>
                <a:cs typeface="Times New Roman" pitchFamily="18" charset="0"/>
              </a:rPr>
              <a:t>rogram </a:t>
            </a:r>
            <a:r>
              <a:rPr lang="en-US" sz="2400" dirty="0" err="1" smtClean="0">
                <a:latin typeface="Times New Roman" pitchFamily="18" charset="0"/>
                <a:cs typeface="Times New Roman" pitchFamily="18" charset="0"/>
              </a:rPr>
              <a:t>pr</a:t>
            </a:r>
            <a:r>
              <a:rPr lang="ru-RU" sz="2400" dirty="0" smtClean="0">
                <a:latin typeface="Times New Roman" pitchFamily="18" charset="0"/>
                <a:cs typeface="Times New Roman" pitchFamily="18" charset="0"/>
              </a:rPr>
              <a:t>2</a:t>
            </a:r>
            <a:r>
              <a:rPr lang="en-US" sz="2400" dirty="0" smtClean="0">
                <a:latin typeface="Times New Roman" pitchFamily="18" charset="0"/>
                <a:cs typeface="Times New Roman" pitchFamily="18" charset="0"/>
              </a:rPr>
              <a:t>;</a:t>
            </a:r>
          </a:p>
          <a:p>
            <a:r>
              <a:rPr lang="en-US" sz="2400" dirty="0" err="1" smtClean="0">
                <a:latin typeface="Times New Roman" pitchFamily="18" charset="0"/>
                <a:cs typeface="Times New Roman" pitchFamily="18" charset="0"/>
              </a:rPr>
              <a:t>var</a:t>
            </a:r>
            <a:r>
              <a:rPr lang="en-US" sz="2400" dirty="0" smtClean="0">
                <a:latin typeface="Times New Roman" pitchFamily="18" charset="0"/>
                <a:cs typeface="Times New Roman" pitchFamily="18" charset="0"/>
              </a:rPr>
              <a:t> </a:t>
            </a:r>
            <a:r>
              <a:rPr lang="en-US" sz="2400" dirty="0" err="1" smtClean="0">
                <a:latin typeface="Times New Roman" pitchFamily="18" charset="0"/>
                <a:cs typeface="Times New Roman" pitchFamily="18" charset="0"/>
              </a:rPr>
              <a:t>n,a,max,i</a:t>
            </a:r>
            <a:r>
              <a:rPr lang="en-US" sz="2400" dirty="0" smtClean="0">
                <a:latin typeface="Times New Roman" pitchFamily="18" charset="0"/>
                <a:cs typeface="Times New Roman" pitchFamily="18" charset="0"/>
              </a:rPr>
              <a:t>: integer;</a:t>
            </a:r>
          </a:p>
          <a:p>
            <a:r>
              <a:rPr lang="en-US" sz="2400" dirty="0">
                <a:latin typeface="Times New Roman" pitchFamily="18" charset="0"/>
                <a:cs typeface="Times New Roman" pitchFamily="18" charset="0"/>
              </a:rPr>
              <a:t>b</a:t>
            </a:r>
            <a:r>
              <a:rPr lang="en-US" sz="2400" dirty="0" smtClean="0">
                <a:latin typeface="Times New Roman" pitchFamily="18" charset="0"/>
                <a:cs typeface="Times New Roman" pitchFamily="18" charset="0"/>
              </a:rPr>
              <a:t>egin</a:t>
            </a:r>
          </a:p>
          <a:p>
            <a:r>
              <a:rPr lang="en-US" sz="2400" dirty="0">
                <a:latin typeface="Times New Roman" pitchFamily="18" charset="0"/>
                <a:cs typeface="Times New Roman" pitchFamily="18" charset="0"/>
              </a:rPr>
              <a:t>r</a:t>
            </a:r>
            <a:r>
              <a:rPr lang="en-US" sz="2400" dirty="0" smtClean="0">
                <a:latin typeface="Times New Roman" pitchFamily="18" charset="0"/>
                <a:cs typeface="Times New Roman" pitchFamily="18" charset="0"/>
              </a:rPr>
              <a:t>ead (n);</a:t>
            </a:r>
          </a:p>
          <a:p>
            <a:r>
              <a:rPr lang="en-US" sz="2400" dirty="0" smtClean="0">
                <a:latin typeface="Times New Roman" pitchFamily="18" charset="0"/>
                <a:cs typeface="Times New Roman" pitchFamily="18" charset="0"/>
              </a:rPr>
              <a:t>max :=-</a:t>
            </a:r>
            <a:r>
              <a:rPr lang="en-US" sz="2400" dirty="0" smtClean="0">
                <a:latin typeface="Times New Roman" pitchFamily="18" charset="0"/>
                <a:cs typeface="Times New Roman" pitchFamily="18" charset="0"/>
              </a:rPr>
              <a:t>3000</a:t>
            </a:r>
            <a:r>
              <a:rPr lang="ru-RU" sz="2400" dirty="0" smtClean="0">
                <a:latin typeface="Times New Roman" pitchFamily="18" charset="0"/>
                <a:cs typeface="Times New Roman" pitchFamily="18" charset="0"/>
              </a:rPr>
              <a:t>1</a:t>
            </a:r>
            <a:r>
              <a:rPr lang="en-US" sz="2400" dirty="0" smtClean="0">
                <a:latin typeface="Times New Roman" pitchFamily="18" charset="0"/>
                <a:cs typeface="Times New Roman" pitchFamily="18" charset="0"/>
              </a:rPr>
              <a:t>;</a:t>
            </a:r>
            <a:endParaRPr lang="en-US" sz="2400" dirty="0" smtClean="0">
              <a:latin typeface="Times New Roman" pitchFamily="18" charset="0"/>
              <a:cs typeface="Times New Roman" pitchFamily="18" charset="0"/>
            </a:endParaRPr>
          </a:p>
          <a:p>
            <a:r>
              <a:rPr lang="en-US" sz="2400" dirty="0">
                <a:latin typeface="Times New Roman" pitchFamily="18" charset="0"/>
                <a:cs typeface="Times New Roman" pitchFamily="18" charset="0"/>
              </a:rPr>
              <a:t>f</a:t>
            </a:r>
            <a:r>
              <a:rPr lang="en-US" sz="2400" dirty="0" smtClean="0">
                <a:latin typeface="Times New Roman" pitchFamily="18" charset="0"/>
                <a:cs typeface="Times New Roman" pitchFamily="18" charset="0"/>
              </a:rPr>
              <a:t>or i:=1 to n do begin</a:t>
            </a:r>
          </a:p>
          <a:p>
            <a:r>
              <a:rPr lang="en-US" sz="2400" dirty="0">
                <a:latin typeface="Times New Roman" pitchFamily="18" charset="0"/>
                <a:cs typeface="Times New Roman" pitchFamily="18" charset="0"/>
              </a:rPr>
              <a:t>r</a:t>
            </a:r>
            <a:r>
              <a:rPr lang="en-US" sz="2400" dirty="0" smtClean="0">
                <a:latin typeface="Times New Roman" pitchFamily="18" charset="0"/>
                <a:cs typeface="Times New Roman" pitchFamily="18" charset="0"/>
              </a:rPr>
              <a:t>ead (a);</a:t>
            </a:r>
          </a:p>
          <a:p>
            <a:r>
              <a:rPr lang="en-US" sz="2400" dirty="0">
                <a:latin typeface="Times New Roman" pitchFamily="18" charset="0"/>
                <a:cs typeface="Times New Roman" pitchFamily="18" charset="0"/>
              </a:rPr>
              <a:t>i</a:t>
            </a:r>
            <a:r>
              <a:rPr lang="en-US" sz="2400" dirty="0" smtClean="0">
                <a:latin typeface="Times New Roman" pitchFamily="18" charset="0"/>
                <a:cs typeface="Times New Roman" pitchFamily="18" charset="0"/>
              </a:rPr>
              <a:t>f </a:t>
            </a:r>
            <a:r>
              <a:rPr lang="ru-RU" sz="2400" dirty="0" smtClean="0">
                <a:latin typeface="Times New Roman" pitchFamily="18" charset="0"/>
                <a:cs typeface="Times New Roman" pitchFamily="18" charset="0"/>
              </a:rPr>
              <a:t>(</a:t>
            </a:r>
            <a:r>
              <a:rPr lang="en-US" sz="2400" dirty="0" smtClean="0">
                <a:latin typeface="Times New Roman" pitchFamily="18" charset="0"/>
                <a:cs typeface="Times New Roman" pitchFamily="18" charset="0"/>
              </a:rPr>
              <a:t>a mod </a:t>
            </a:r>
            <a:r>
              <a:rPr lang="ru-RU" sz="2400" dirty="0" smtClean="0">
                <a:latin typeface="Times New Roman" pitchFamily="18" charset="0"/>
                <a:cs typeface="Times New Roman" pitchFamily="18" charset="0"/>
              </a:rPr>
              <a:t>10</a:t>
            </a:r>
            <a:r>
              <a:rPr lang="en-US" sz="2400" dirty="0" smtClean="0">
                <a:latin typeface="Times New Roman" pitchFamily="18" charset="0"/>
                <a:cs typeface="Times New Roman" pitchFamily="18" charset="0"/>
              </a:rPr>
              <a:t> =</a:t>
            </a:r>
            <a:r>
              <a:rPr lang="ru-RU" sz="2400" dirty="0" smtClean="0">
                <a:latin typeface="Times New Roman" pitchFamily="18" charset="0"/>
                <a:cs typeface="Times New Roman" pitchFamily="18" charset="0"/>
              </a:rPr>
              <a:t>9) </a:t>
            </a:r>
            <a:r>
              <a:rPr lang="en-US" sz="2400" dirty="0" smtClean="0">
                <a:latin typeface="Times New Roman" pitchFamily="18" charset="0"/>
                <a:cs typeface="Times New Roman" pitchFamily="18" charset="0"/>
              </a:rPr>
              <a:t>and (a &gt; max) then</a:t>
            </a:r>
          </a:p>
          <a:p>
            <a:r>
              <a:rPr lang="en-US" sz="2400" dirty="0" smtClean="0">
                <a:latin typeface="Times New Roman" pitchFamily="18" charset="0"/>
                <a:cs typeface="Times New Roman" pitchFamily="18" charset="0"/>
              </a:rPr>
              <a:t>max:= a;</a:t>
            </a:r>
          </a:p>
          <a:p>
            <a:r>
              <a:rPr lang="en-US" sz="2400" dirty="0">
                <a:latin typeface="Times New Roman" pitchFamily="18" charset="0"/>
                <a:cs typeface="Times New Roman" pitchFamily="18" charset="0"/>
              </a:rPr>
              <a:t>e</a:t>
            </a:r>
            <a:r>
              <a:rPr lang="en-US" sz="2400" dirty="0" smtClean="0">
                <a:latin typeface="Times New Roman" pitchFamily="18" charset="0"/>
                <a:cs typeface="Times New Roman" pitchFamily="18" charset="0"/>
              </a:rPr>
              <a:t>nd;</a:t>
            </a:r>
          </a:p>
          <a:p>
            <a:r>
              <a:rPr lang="en-US" sz="2400" dirty="0" err="1">
                <a:latin typeface="Times New Roman" pitchFamily="18" charset="0"/>
                <a:cs typeface="Times New Roman" pitchFamily="18" charset="0"/>
              </a:rPr>
              <a:t>w</a:t>
            </a:r>
            <a:r>
              <a:rPr lang="en-US" sz="2400" dirty="0" err="1" smtClean="0">
                <a:latin typeface="Times New Roman" pitchFamily="18" charset="0"/>
                <a:cs typeface="Times New Roman" pitchFamily="18" charset="0"/>
              </a:rPr>
              <a:t>riteln</a:t>
            </a:r>
            <a:r>
              <a:rPr lang="en-US" sz="2400" dirty="0" smtClean="0">
                <a:latin typeface="Times New Roman" pitchFamily="18" charset="0"/>
                <a:cs typeface="Times New Roman" pitchFamily="18" charset="0"/>
              </a:rPr>
              <a:t> (max);</a:t>
            </a:r>
          </a:p>
          <a:p>
            <a:r>
              <a:rPr lang="en-US" sz="2400" dirty="0" smtClean="0">
                <a:latin typeface="Times New Roman" pitchFamily="18" charset="0"/>
                <a:cs typeface="Times New Roman" pitchFamily="18" charset="0"/>
              </a:rPr>
              <a:t>end.</a:t>
            </a:r>
            <a:endParaRPr lang="ru-RU" sz="2400" dirty="0">
              <a:latin typeface="Times New Roman" pitchFamily="18" charset="0"/>
              <a:cs typeface="Times New Roman" pitchFamily="18" charset="0"/>
            </a:endParaRPr>
          </a:p>
        </p:txBody>
      </p:sp>
      <p:sp>
        <p:nvSpPr>
          <p:cNvPr id="2" name="TextBox 1"/>
          <p:cNvSpPr txBox="1"/>
          <p:nvPr/>
        </p:nvSpPr>
        <p:spPr>
          <a:xfrm>
            <a:off x="179512" y="332656"/>
            <a:ext cx="4062819" cy="6370975"/>
          </a:xfrm>
          <a:prstGeom prst="rect">
            <a:avLst/>
          </a:prstGeom>
          <a:noFill/>
        </p:spPr>
        <p:txBody>
          <a:bodyPr wrap="square" rtlCol="0">
            <a:spAutoFit/>
          </a:bodyPr>
          <a:lstStyle/>
          <a:p>
            <a:pPr algn="ctr"/>
            <a:r>
              <a:rPr lang="ru-RU" sz="2400" dirty="0" smtClean="0">
                <a:latin typeface="Times New Roman" panose="02020603050405020304" pitchFamily="18" charset="0"/>
                <a:cs typeface="Times New Roman" panose="02020603050405020304" pitchFamily="18" charset="0"/>
              </a:rPr>
              <a:t>Вводим с клавиатуры количество чисел последовательности (</a:t>
            </a:r>
            <a:r>
              <a:rPr lang="en-US" sz="2400" dirty="0" smtClean="0">
                <a:latin typeface="Times New Roman" pitchFamily="18" charset="0"/>
                <a:cs typeface="Times New Roman" pitchFamily="18" charset="0"/>
              </a:rPr>
              <a:t>read </a:t>
            </a:r>
            <a:r>
              <a:rPr lang="en-US" sz="2400" dirty="0">
                <a:latin typeface="Times New Roman" pitchFamily="18" charset="0"/>
                <a:cs typeface="Times New Roman" pitchFamily="18" charset="0"/>
              </a:rPr>
              <a:t>(n</a:t>
            </a:r>
            <a:r>
              <a:rPr lang="en-US" sz="2400" dirty="0" smtClean="0">
                <a:latin typeface="Times New Roman" pitchFamily="18" charset="0"/>
                <a:cs typeface="Times New Roman" pitchFamily="18" charset="0"/>
              </a:rPr>
              <a:t>)</a:t>
            </a:r>
            <a:r>
              <a:rPr lang="ru-RU" sz="2400" dirty="0" smtClean="0">
                <a:latin typeface="Times New Roman" pitchFamily="18" charset="0"/>
                <a:cs typeface="Times New Roman" pitchFamily="18" charset="0"/>
              </a:rPr>
              <a:t>), заносим в переменную </a:t>
            </a:r>
            <a:r>
              <a:rPr lang="en-US" sz="2400" dirty="0" smtClean="0">
                <a:latin typeface="Times New Roman" pitchFamily="18" charset="0"/>
                <a:cs typeface="Times New Roman" pitchFamily="18" charset="0"/>
              </a:rPr>
              <a:t>max </a:t>
            </a:r>
            <a:r>
              <a:rPr lang="ru-RU" sz="2400" dirty="0" smtClean="0">
                <a:latin typeface="Times New Roman" pitchFamily="18" charset="0"/>
                <a:cs typeface="Times New Roman" pitchFamily="18" charset="0"/>
              </a:rPr>
              <a:t>самое минимальное возможное значение. Затем </a:t>
            </a:r>
            <a:r>
              <a:rPr lang="en-US" sz="2400" dirty="0" smtClean="0">
                <a:latin typeface="Times New Roman" pitchFamily="18" charset="0"/>
                <a:cs typeface="Times New Roman" pitchFamily="18" charset="0"/>
              </a:rPr>
              <a:t>n</a:t>
            </a:r>
            <a:r>
              <a:rPr lang="ru-RU" sz="2400" dirty="0" smtClean="0">
                <a:latin typeface="Times New Roman" pitchFamily="18" charset="0"/>
                <a:cs typeface="Times New Roman" pitchFamily="18" charset="0"/>
              </a:rPr>
              <a:t> раз повторяем одни и те же действия (цикл): вводим число, проверяем, оканчивается ли это число на </a:t>
            </a:r>
            <a:r>
              <a:rPr lang="en-US" sz="2400" dirty="0" smtClean="0">
                <a:latin typeface="Times New Roman" pitchFamily="18" charset="0"/>
                <a:cs typeface="Times New Roman" pitchFamily="18" charset="0"/>
              </a:rPr>
              <a:t>9</a:t>
            </a:r>
            <a:r>
              <a:rPr lang="ru-RU" sz="2400" dirty="0" smtClean="0">
                <a:latin typeface="Times New Roman" pitchFamily="18" charset="0"/>
                <a:cs typeface="Times New Roman" pitchFamily="18" charset="0"/>
              </a:rPr>
              <a:t> (</a:t>
            </a:r>
            <a:r>
              <a:rPr lang="en-US" sz="2400" dirty="0">
                <a:latin typeface="Times New Roman" pitchFamily="18" charset="0"/>
                <a:cs typeface="Times New Roman" pitchFamily="18" charset="0"/>
              </a:rPr>
              <a:t>a mod </a:t>
            </a:r>
            <a:r>
              <a:rPr lang="ru-RU" sz="2400" dirty="0">
                <a:latin typeface="Times New Roman" pitchFamily="18" charset="0"/>
                <a:cs typeface="Times New Roman" pitchFamily="18" charset="0"/>
              </a:rPr>
              <a:t>10</a:t>
            </a:r>
            <a:r>
              <a:rPr lang="en-US" sz="2400" dirty="0">
                <a:latin typeface="Times New Roman" pitchFamily="18" charset="0"/>
                <a:cs typeface="Times New Roman" pitchFamily="18" charset="0"/>
              </a:rPr>
              <a:t> </a:t>
            </a:r>
            <a:r>
              <a:rPr lang="en-US" sz="2400" dirty="0" smtClean="0">
                <a:latin typeface="Times New Roman" pitchFamily="18" charset="0"/>
                <a:cs typeface="Times New Roman" pitchFamily="18" charset="0"/>
              </a:rPr>
              <a:t>=</a:t>
            </a:r>
            <a:r>
              <a:rPr lang="ru-RU" sz="2400" dirty="0" smtClean="0">
                <a:latin typeface="Times New Roman" pitchFamily="18" charset="0"/>
                <a:cs typeface="Times New Roman" pitchFamily="18" charset="0"/>
              </a:rPr>
              <a:t> </a:t>
            </a:r>
            <a:r>
              <a:rPr lang="en-US" sz="2400" dirty="0" smtClean="0">
                <a:latin typeface="Times New Roman" pitchFamily="18" charset="0"/>
                <a:cs typeface="Times New Roman" pitchFamily="18" charset="0"/>
              </a:rPr>
              <a:t>9</a:t>
            </a:r>
            <a:r>
              <a:rPr lang="ru-RU" sz="2400" dirty="0" smtClean="0">
                <a:latin typeface="Times New Roman" pitchFamily="18" charset="0"/>
                <a:cs typeface="Times New Roman" pitchFamily="18" charset="0"/>
              </a:rPr>
              <a:t>) и, одновременно, больше ли введённое число переменной </a:t>
            </a:r>
            <a:r>
              <a:rPr lang="en-US" sz="2400" dirty="0" smtClean="0">
                <a:latin typeface="Times New Roman" pitchFamily="18" charset="0"/>
                <a:cs typeface="Times New Roman" pitchFamily="18" charset="0"/>
              </a:rPr>
              <a:t>max. </a:t>
            </a:r>
            <a:r>
              <a:rPr lang="ru-RU" sz="2400" dirty="0" smtClean="0">
                <a:latin typeface="Times New Roman" pitchFamily="18" charset="0"/>
                <a:cs typeface="Times New Roman" pitchFamily="18" charset="0"/>
              </a:rPr>
              <a:t>Если да, меняем значение </a:t>
            </a:r>
            <a:r>
              <a:rPr lang="en-US" sz="2400" dirty="0" smtClean="0">
                <a:latin typeface="Times New Roman" pitchFamily="18" charset="0"/>
                <a:cs typeface="Times New Roman" pitchFamily="18" charset="0"/>
              </a:rPr>
              <a:t>max</a:t>
            </a:r>
            <a:r>
              <a:rPr lang="ru-RU" sz="2400" dirty="0" smtClean="0">
                <a:latin typeface="Times New Roman" pitchFamily="18" charset="0"/>
                <a:cs typeface="Times New Roman" pitchFamily="18" charset="0"/>
              </a:rPr>
              <a:t>.</a:t>
            </a:r>
            <a:r>
              <a:rPr lang="en-US" sz="2400" dirty="0" smtClean="0">
                <a:latin typeface="Times New Roman" pitchFamily="18" charset="0"/>
                <a:cs typeface="Times New Roman" pitchFamily="18" charset="0"/>
              </a:rPr>
              <a:t> </a:t>
            </a:r>
            <a:r>
              <a:rPr lang="ru-RU" sz="2400" dirty="0" smtClean="0">
                <a:latin typeface="Times New Roman" pitchFamily="18" charset="0"/>
                <a:cs typeface="Times New Roman" pitchFamily="18" charset="0"/>
              </a:rPr>
              <a:t>Выводим результат. Обязательно тестируем программу.</a:t>
            </a:r>
            <a:endParaRPr lang="ru-RU" sz="2400" dirty="0">
              <a:latin typeface="Times New Roman" panose="02020603050405020304" pitchFamily="18" charset="0"/>
              <a:cs typeface="Times New Roman" panose="02020603050405020304" pitchFamily="18" charset="0"/>
            </a:endParaRPr>
          </a:p>
        </p:txBody>
      </p:sp>
      <p:sp>
        <p:nvSpPr>
          <p:cNvPr id="3" name="Прямоугольник 2"/>
          <p:cNvSpPr/>
          <p:nvPr/>
        </p:nvSpPr>
        <p:spPr>
          <a:xfrm>
            <a:off x="4499992" y="5805264"/>
            <a:ext cx="3170035" cy="830997"/>
          </a:xfrm>
          <a:prstGeom prst="rect">
            <a:avLst/>
          </a:prstGeom>
        </p:spPr>
        <p:txBody>
          <a:bodyPr wrap="none">
            <a:spAutoFit/>
          </a:bodyPr>
          <a:lstStyle/>
          <a:p>
            <a:pPr lvl="0" algn="just" eaLnBrk="0" fontAlgn="base" hangingPunct="0">
              <a:spcBef>
                <a:spcPct val="0"/>
              </a:spcBef>
              <a:spcAft>
                <a:spcPct val="0"/>
              </a:spcAft>
            </a:pPr>
            <a:r>
              <a:rPr lang="ru-RU" sz="2400" dirty="0" smtClean="0">
                <a:latin typeface="Times New Roman" panose="02020603050405020304" pitchFamily="18" charset="0"/>
                <a:cs typeface="Times New Roman" panose="02020603050405020304" pitchFamily="18" charset="0"/>
              </a:rPr>
              <a:t>Максимальное </a:t>
            </a:r>
            <a:r>
              <a:rPr lang="ru-RU" sz="2400" dirty="0">
                <a:latin typeface="Times New Roman" pitchFamily="18" charset="0"/>
                <a:cs typeface="Times New Roman" pitchFamily="18" charset="0"/>
              </a:rPr>
              <a:t>число</a:t>
            </a:r>
            <a:r>
              <a:rPr lang="ru-RU" sz="2400" dirty="0" smtClean="0">
                <a:latin typeface="Times New Roman" pitchFamily="18" charset="0"/>
                <a:cs typeface="Times New Roman" pitchFamily="18" charset="0"/>
              </a:rPr>
              <a:t>,</a:t>
            </a:r>
          </a:p>
          <a:p>
            <a:pPr lvl="0" algn="just" eaLnBrk="0" fontAlgn="base" hangingPunct="0">
              <a:spcBef>
                <a:spcPct val="0"/>
              </a:spcBef>
              <a:spcAft>
                <a:spcPct val="0"/>
              </a:spcAft>
            </a:pPr>
            <a:r>
              <a:rPr lang="ru-RU" sz="2400" dirty="0" smtClean="0">
                <a:latin typeface="Times New Roman" pitchFamily="18" charset="0"/>
                <a:cs typeface="Times New Roman" pitchFamily="18" charset="0"/>
              </a:rPr>
              <a:t>оканчивающееся </a:t>
            </a:r>
            <a:r>
              <a:rPr lang="ru-RU" sz="2400" dirty="0">
                <a:latin typeface="Times New Roman" pitchFamily="18" charset="0"/>
                <a:cs typeface="Times New Roman" pitchFamily="18" charset="0"/>
              </a:rPr>
              <a:t>на 9.</a:t>
            </a:r>
          </a:p>
        </p:txBody>
      </p:sp>
    </p:spTree>
    <p:extLst>
      <p:ext uri="{BB962C8B-B14F-4D97-AF65-F5344CB8AC3E}">
        <p14:creationId xmlns:p14="http://schemas.microsoft.com/office/powerpoint/2010/main" val="276125162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405698" y="116632"/>
            <a:ext cx="8270757" cy="4154984"/>
          </a:xfrm>
          <a:prstGeom prst="rect">
            <a:avLst/>
          </a:prstGeom>
          <a:noFill/>
        </p:spPr>
        <p:txBody>
          <a:bodyPr wrap="square" rtlCol="0">
            <a:spAutoFit/>
          </a:bodyPr>
          <a:lstStyle/>
          <a:p>
            <a:pPr algn="just"/>
            <a:r>
              <a:rPr lang="ru-RU" sz="2400" dirty="0">
                <a:latin typeface="Times New Roman" panose="02020603050405020304" pitchFamily="18" charset="0"/>
                <a:cs typeface="Times New Roman" panose="02020603050405020304" pitchFamily="18" charset="0"/>
              </a:rPr>
              <a:t>Напишите программу, которая в последовательности натуральных чисел определяет сумму чисел, оканчивающихся на 8. Программа получает на вход количество чисел в последовательности, а затем сами числа. В последовательности всегда имеется число, оканчивающееся на 8.</a:t>
            </a:r>
          </a:p>
          <a:p>
            <a:pPr algn="just"/>
            <a:r>
              <a:rPr lang="ru-RU" sz="2400" dirty="0">
                <a:latin typeface="Times New Roman" panose="02020603050405020304" pitchFamily="18" charset="0"/>
                <a:cs typeface="Times New Roman" panose="02020603050405020304" pitchFamily="18" charset="0"/>
              </a:rPr>
              <a:t>Количество чисел не превышает 100. Введённые числа по модулю </a:t>
            </a:r>
            <a:r>
              <a:rPr lang="ru-RU" sz="2400" dirty="0" smtClean="0">
                <a:latin typeface="Times New Roman" panose="02020603050405020304" pitchFamily="18" charset="0"/>
                <a:cs typeface="Times New Roman" panose="02020603050405020304" pitchFamily="18" charset="0"/>
              </a:rPr>
              <a:t>не </a:t>
            </a:r>
            <a:r>
              <a:rPr lang="ru-RU" sz="2400" dirty="0">
                <a:latin typeface="Times New Roman" panose="02020603050405020304" pitchFamily="18" charset="0"/>
                <a:cs typeface="Times New Roman" panose="02020603050405020304" pitchFamily="18" charset="0"/>
              </a:rPr>
              <a:t>превышают 300.</a:t>
            </a:r>
          </a:p>
          <a:p>
            <a:pPr algn="just"/>
            <a:r>
              <a:rPr lang="ru-RU" sz="2400" dirty="0">
                <a:latin typeface="Times New Roman" panose="02020603050405020304" pitchFamily="18" charset="0"/>
                <a:cs typeface="Times New Roman" panose="02020603050405020304" pitchFamily="18" charset="0"/>
              </a:rPr>
              <a:t>Программа должна вывести одно число: сумму чисел, оканчивающихся на 8.</a:t>
            </a:r>
          </a:p>
          <a:p>
            <a:pPr lvl="0" algn="just" eaLnBrk="0" fontAlgn="base" hangingPunct="0">
              <a:spcBef>
                <a:spcPct val="0"/>
              </a:spcBef>
              <a:spcAft>
                <a:spcPct val="0"/>
              </a:spcAft>
            </a:pPr>
            <a:r>
              <a:rPr kumimoji="0" lang="ru-RU" sz="24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Пример работы программы:</a:t>
            </a:r>
            <a:endParaRPr kumimoji="0" lang="ru-RU" sz="2400" b="0" i="0" u="none" strike="noStrike" cap="none" normalizeH="0" baseline="0" dirty="0" smtClean="0">
              <a:ln>
                <a:noFill/>
              </a:ln>
              <a:solidFill>
                <a:schemeClr val="tx1"/>
              </a:solidFill>
              <a:effectLst/>
              <a:latin typeface="Times New Roman" pitchFamily="18" charset="0"/>
              <a:cs typeface="Times New Roman" pitchFamily="18" charset="0"/>
            </a:endParaRPr>
          </a:p>
        </p:txBody>
      </p:sp>
      <p:graphicFrame>
        <p:nvGraphicFramePr>
          <p:cNvPr id="6" name="Таблица 5"/>
          <p:cNvGraphicFramePr>
            <a:graphicFrameLocks noGrp="1"/>
          </p:cNvGraphicFramePr>
          <p:nvPr>
            <p:extLst>
              <p:ext uri="{D42A27DB-BD31-4B8C-83A1-F6EECF244321}">
                <p14:modId xmlns:p14="http://schemas.microsoft.com/office/powerpoint/2010/main" val="3404446811"/>
              </p:ext>
            </p:extLst>
          </p:nvPr>
        </p:nvGraphicFramePr>
        <p:xfrm>
          <a:off x="5292080" y="4077072"/>
          <a:ext cx="3312368" cy="2437120"/>
        </p:xfrm>
        <a:graphic>
          <a:graphicData uri="http://schemas.openxmlformats.org/drawingml/2006/table">
            <a:tbl>
              <a:tblPr firstRow="1" bandRow="1">
                <a:tableStyleId>{5C22544A-7EE6-4342-B048-85BDC9FD1C3A}</a:tableStyleId>
              </a:tblPr>
              <a:tblGrid>
                <a:gridCol w="1656184"/>
                <a:gridCol w="1656184"/>
              </a:tblGrid>
              <a:tr h="720080">
                <a:tc>
                  <a:txBody>
                    <a:bodyPr/>
                    <a:lstStyle/>
                    <a:p>
                      <a:pPr algn="ctr">
                        <a:lnSpc>
                          <a:spcPts val="1650"/>
                        </a:lnSpc>
                        <a:spcBef>
                          <a:spcPts val="150"/>
                        </a:spcBef>
                        <a:spcAft>
                          <a:spcPts val="300"/>
                        </a:spcAft>
                      </a:pPr>
                      <a:endParaRPr lang="ru-RU" sz="2400" dirty="0" smtClean="0">
                        <a:effectLst/>
                        <a:latin typeface="Times New Roman" pitchFamily="18" charset="0"/>
                        <a:cs typeface="Times New Roman" pitchFamily="18" charset="0"/>
                      </a:endParaRPr>
                    </a:p>
                    <a:p>
                      <a:pPr algn="ctr">
                        <a:lnSpc>
                          <a:spcPts val="1650"/>
                        </a:lnSpc>
                        <a:spcBef>
                          <a:spcPts val="150"/>
                        </a:spcBef>
                        <a:spcAft>
                          <a:spcPts val="300"/>
                        </a:spcAft>
                      </a:pPr>
                      <a:r>
                        <a:rPr lang="ru-RU" sz="2400" dirty="0" smtClean="0">
                          <a:effectLst/>
                          <a:latin typeface="Times New Roman" pitchFamily="18" charset="0"/>
                          <a:cs typeface="Times New Roman" pitchFamily="18" charset="0"/>
                        </a:rPr>
                        <a:t>Входные </a:t>
                      </a:r>
                      <a:r>
                        <a:rPr lang="ru-RU" sz="2400" dirty="0">
                          <a:effectLst/>
                          <a:latin typeface="Times New Roman" pitchFamily="18" charset="0"/>
                          <a:cs typeface="Times New Roman" pitchFamily="18" charset="0"/>
                        </a:rPr>
                        <a:t>данные</a:t>
                      </a:r>
                      <a:endParaRPr lang="ru-RU" sz="2400" dirty="0">
                        <a:effectLst/>
                        <a:latin typeface="Times New Roman" pitchFamily="18" charset="0"/>
                        <a:ea typeface="Calibri"/>
                        <a:cs typeface="Times New Roman" pitchFamily="18" charset="0"/>
                      </a:endParaRPr>
                    </a:p>
                  </a:txBody>
                  <a:tcPr marL="0" marR="0" marT="0" marB="0"/>
                </a:tc>
                <a:tc>
                  <a:txBody>
                    <a:bodyPr/>
                    <a:lstStyle/>
                    <a:p>
                      <a:pPr algn="ctr">
                        <a:lnSpc>
                          <a:spcPts val="1650"/>
                        </a:lnSpc>
                        <a:spcBef>
                          <a:spcPts val="150"/>
                        </a:spcBef>
                        <a:spcAft>
                          <a:spcPts val="300"/>
                        </a:spcAft>
                      </a:pPr>
                      <a:endParaRPr lang="ru-RU" sz="2400" dirty="0" smtClean="0">
                        <a:effectLst/>
                        <a:latin typeface="Times New Roman" pitchFamily="18" charset="0"/>
                        <a:cs typeface="Times New Roman" pitchFamily="18" charset="0"/>
                      </a:endParaRPr>
                    </a:p>
                    <a:p>
                      <a:pPr algn="ctr">
                        <a:lnSpc>
                          <a:spcPts val="1650"/>
                        </a:lnSpc>
                        <a:spcBef>
                          <a:spcPts val="150"/>
                        </a:spcBef>
                        <a:spcAft>
                          <a:spcPts val="300"/>
                        </a:spcAft>
                      </a:pPr>
                      <a:r>
                        <a:rPr lang="ru-RU" sz="2400" dirty="0" smtClean="0">
                          <a:effectLst/>
                          <a:latin typeface="Times New Roman" pitchFamily="18" charset="0"/>
                          <a:cs typeface="Times New Roman" pitchFamily="18" charset="0"/>
                        </a:rPr>
                        <a:t>Выходные </a:t>
                      </a:r>
                      <a:r>
                        <a:rPr lang="ru-RU" sz="2400" dirty="0">
                          <a:effectLst/>
                          <a:latin typeface="Times New Roman" pitchFamily="18" charset="0"/>
                          <a:cs typeface="Times New Roman" pitchFamily="18" charset="0"/>
                        </a:rPr>
                        <a:t>данные</a:t>
                      </a:r>
                      <a:endParaRPr lang="ru-RU" sz="2400" dirty="0">
                        <a:effectLst/>
                        <a:latin typeface="Times New Roman" pitchFamily="18" charset="0"/>
                        <a:ea typeface="Calibri"/>
                        <a:cs typeface="Times New Roman" pitchFamily="18" charset="0"/>
                      </a:endParaRPr>
                    </a:p>
                  </a:txBody>
                  <a:tcPr marL="0" marR="0" marT="0" marB="0"/>
                </a:tc>
              </a:tr>
              <a:tr h="1074843">
                <a:tc>
                  <a:txBody>
                    <a:bodyPr/>
                    <a:lstStyle/>
                    <a:p>
                      <a:pPr algn="ctr">
                        <a:lnSpc>
                          <a:spcPts val="1650"/>
                        </a:lnSpc>
                        <a:spcBef>
                          <a:spcPts val="150"/>
                        </a:spcBef>
                        <a:spcAft>
                          <a:spcPts val="300"/>
                        </a:spcAft>
                      </a:pPr>
                      <a:endParaRPr lang="ru-RU" sz="2400" dirty="0" smtClean="0">
                        <a:effectLst/>
                        <a:latin typeface="Times New Roman" pitchFamily="18" charset="0"/>
                        <a:cs typeface="Times New Roman" pitchFamily="18" charset="0"/>
                      </a:endParaRPr>
                    </a:p>
                    <a:p>
                      <a:pPr algn="ctr"/>
                      <a:r>
                        <a:rPr lang="ru-RU" sz="2400" kern="1200" dirty="0" smtClean="0">
                          <a:solidFill>
                            <a:schemeClr val="dk1"/>
                          </a:solidFill>
                          <a:effectLst/>
                          <a:latin typeface="Times New Roman" panose="02020603050405020304" pitchFamily="18" charset="0"/>
                          <a:ea typeface="+mn-ea"/>
                          <a:cs typeface="Times New Roman" panose="02020603050405020304" pitchFamily="18" charset="0"/>
                        </a:rPr>
                        <a:t>3</a:t>
                      </a:r>
                    </a:p>
                    <a:p>
                      <a:pPr algn="ctr"/>
                      <a:r>
                        <a:rPr lang="ru-RU" sz="2400" kern="1200" dirty="0" smtClean="0">
                          <a:solidFill>
                            <a:schemeClr val="dk1"/>
                          </a:solidFill>
                          <a:effectLst/>
                          <a:latin typeface="Times New Roman" panose="02020603050405020304" pitchFamily="18" charset="0"/>
                          <a:ea typeface="+mn-ea"/>
                          <a:cs typeface="Times New Roman" panose="02020603050405020304" pitchFamily="18" charset="0"/>
                        </a:rPr>
                        <a:t>18</a:t>
                      </a:r>
                      <a:br>
                        <a:rPr lang="ru-RU" sz="2400" kern="1200" dirty="0" smtClean="0">
                          <a:solidFill>
                            <a:schemeClr val="dk1"/>
                          </a:solidFill>
                          <a:effectLst/>
                          <a:latin typeface="Times New Roman" panose="02020603050405020304" pitchFamily="18" charset="0"/>
                          <a:ea typeface="+mn-ea"/>
                          <a:cs typeface="Times New Roman" panose="02020603050405020304" pitchFamily="18" charset="0"/>
                        </a:rPr>
                      </a:br>
                      <a:r>
                        <a:rPr lang="ru-RU" sz="2400" kern="1200" dirty="0" smtClean="0">
                          <a:solidFill>
                            <a:schemeClr val="dk1"/>
                          </a:solidFill>
                          <a:effectLst/>
                          <a:latin typeface="Times New Roman" panose="02020603050405020304" pitchFamily="18" charset="0"/>
                          <a:ea typeface="+mn-ea"/>
                          <a:cs typeface="Times New Roman" panose="02020603050405020304" pitchFamily="18" charset="0"/>
                        </a:rPr>
                        <a:t>28</a:t>
                      </a:r>
                      <a:br>
                        <a:rPr lang="ru-RU" sz="2400" kern="1200" dirty="0" smtClean="0">
                          <a:solidFill>
                            <a:schemeClr val="dk1"/>
                          </a:solidFill>
                          <a:effectLst/>
                          <a:latin typeface="Times New Roman" panose="02020603050405020304" pitchFamily="18" charset="0"/>
                          <a:ea typeface="+mn-ea"/>
                          <a:cs typeface="Times New Roman" panose="02020603050405020304" pitchFamily="18" charset="0"/>
                        </a:rPr>
                      </a:br>
                      <a:r>
                        <a:rPr lang="ru-RU" sz="2400" kern="1200" dirty="0" smtClean="0">
                          <a:solidFill>
                            <a:schemeClr val="dk1"/>
                          </a:solidFill>
                          <a:effectLst/>
                          <a:latin typeface="Times New Roman" panose="02020603050405020304" pitchFamily="18" charset="0"/>
                          <a:ea typeface="+mn-ea"/>
                          <a:cs typeface="Times New Roman" panose="02020603050405020304" pitchFamily="18" charset="0"/>
                        </a:rPr>
                        <a:t>24</a:t>
                      </a:r>
                      <a:endParaRPr lang="ru-RU" sz="2400" dirty="0">
                        <a:effectLst/>
                        <a:latin typeface="Times New Roman" pitchFamily="18" charset="0"/>
                        <a:ea typeface="Calibri"/>
                        <a:cs typeface="Times New Roman" pitchFamily="18" charset="0"/>
                      </a:endParaRPr>
                    </a:p>
                  </a:txBody>
                  <a:tcPr marL="0" marR="0" marT="0" marB="0"/>
                </a:tc>
                <a:tc>
                  <a:txBody>
                    <a:bodyPr/>
                    <a:lstStyle/>
                    <a:p>
                      <a:pPr algn="ctr">
                        <a:lnSpc>
                          <a:spcPts val="1650"/>
                        </a:lnSpc>
                        <a:spcBef>
                          <a:spcPts val="150"/>
                        </a:spcBef>
                        <a:spcAft>
                          <a:spcPts val="300"/>
                        </a:spcAft>
                      </a:pPr>
                      <a:endParaRPr lang="ru-RU" sz="2400" dirty="0" smtClean="0">
                        <a:effectLst/>
                        <a:latin typeface="Times New Roman" pitchFamily="18" charset="0"/>
                        <a:cs typeface="Times New Roman" pitchFamily="18" charset="0"/>
                      </a:endParaRPr>
                    </a:p>
                    <a:p>
                      <a:pPr algn="ctr">
                        <a:lnSpc>
                          <a:spcPts val="1650"/>
                        </a:lnSpc>
                        <a:spcBef>
                          <a:spcPts val="150"/>
                        </a:spcBef>
                        <a:spcAft>
                          <a:spcPts val="300"/>
                        </a:spcAft>
                      </a:pPr>
                      <a:r>
                        <a:rPr lang="ru-RU" sz="2400" kern="1200" dirty="0" smtClean="0">
                          <a:solidFill>
                            <a:schemeClr val="dk1"/>
                          </a:solidFill>
                          <a:effectLst/>
                          <a:latin typeface="Times New Roman" panose="02020603050405020304" pitchFamily="18" charset="0"/>
                          <a:ea typeface="+mn-ea"/>
                          <a:cs typeface="Times New Roman" panose="02020603050405020304" pitchFamily="18" charset="0"/>
                        </a:rPr>
                        <a:t>46</a:t>
                      </a:r>
                      <a:endParaRPr lang="ru-RU" sz="2400" dirty="0">
                        <a:effectLst/>
                        <a:latin typeface="Times New Roman" pitchFamily="18" charset="0"/>
                        <a:ea typeface="Calibri"/>
                        <a:cs typeface="Times New Roman" pitchFamily="18" charset="0"/>
                      </a:endParaRPr>
                    </a:p>
                  </a:txBody>
                  <a:tcPr marL="0" marR="0" marT="0" marB="0"/>
                </a:tc>
              </a:tr>
            </a:tbl>
          </a:graphicData>
        </a:graphic>
      </p:graphicFrame>
    </p:spTree>
    <p:extLst>
      <p:ext uri="{BB962C8B-B14F-4D97-AF65-F5344CB8AC3E}">
        <p14:creationId xmlns:p14="http://schemas.microsoft.com/office/powerpoint/2010/main" val="1627313465"/>
      </p:ext>
    </p:extLst>
  </p:cSld>
  <p:clrMapOvr>
    <a:masterClrMapping/>
  </p:clrMapOvr>
  <p:timing>
    <p:tnLst>
      <p:par>
        <p:cTn id="1" dur="indefinite" restart="never" nodeType="tmRoot"/>
      </p:par>
    </p:tnLst>
  </p:timing>
</p:sld>
</file>

<file path=ppt/theme/theme1.xml><?xml version="1.0" encoding="utf-8"?>
<a:theme xmlns:a="http://schemas.openxmlformats.org/drawingml/2006/main" name="HDOfficeLightV0">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67000"/>
                <a:satMod val="105000"/>
                <a:lumMod val="110000"/>
              </a:schemeClr>
            </a:gs>
            <a:gs pos="50000">
              <a:schemeClr val="phClr">
                <a:tint val="73000"/>
                <a:satMod val="103000"/>
                <a:lumMod val="105000"/>
              </a:schemeClr>
            </a:gs>
            <a:gs pos="100000">
              <a:schemeClr val="phClr">
                <a:tint val="81000"/>
                <a:satMod val="109000"/>
                <a:lumMod val="105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Совет директоров</Template>
  <TotalTime>228</TotalTime>
  <Words>1834</Words>
  <Application>Microsoft Office PowerPoint</Application>
  <PresentationFormat>Экран (4:3)</PresentationFormat>
  <Paragraphs>323</Paragraphs>
  <Slides>22</Slides>
  <Notes>0</Notes>
  <HiddenSlides>0</HiddenSlides>
  <MMClips>0</MMClips>
  <ScaleCrop>false</ScaleCrop>
  <HeadingPairs>
    <vt:vector size="6" baseType="variant">
      <vt:variant>
        <vt:lpstr>Использованные шрифты</vt:lpstr>
      </vt:variant>
      <vt:variant>
        <vt:i4>5</vt:i4>
      </vt:variant>
      <vt:variant>
        <vt:lpstr>Тема</vt:lpstr>
      </vt:variant>
      <vt:variant>
        <vt:i4>2</vt:i4>
      </vt:variant>
      <vt:variant>
        <vt:lpstr>Заголовки слайдов</vt:lpstr>
      </vt:variant>
      <vt:variant>
        <vt:i4>22</vt:i4>
      </vt:variant>
    </vt:vector>
  </HeadingPairs>
  <TitlesOfParts>
    <vt:vector size="29" baseType="lpstr">
      <vt:lpstr>Arial</vt:lpstr>
      <vt:lpstr>Calibri</vt:lpstr>
      <vt:lpstr>Calibri Light</vt:lpstr>
      <vt:lpstr>Times New Roman</vt:lpstr>
      <vt:lpstr>Wingdings 2</vt:lpstr>
      <vt:lpstr>HDOfficeLightV0</vt:lpstr>
      <vt:lpstr>Тема Office</vt:lpstr>
      <vt:lpstr>Программирование   Задание №20_2 ОГЭ</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Источники:</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Super Admin</dc:creator>
  <cp:lastModifiedBy>Галина Богачева</cp:lastModifiedBy>
  <cp:revision>34</cp:revision>
  <dcterms:created xsi:type="dcterms:W3CDTF">2017-11-15T09:22:38Z</dcterms:created>
  <dcterms:modified xsi:type="dcterms:W3CDTF">2017-12-25T16:15:29Z</dcterms:modified>
</cp:coreProperties>
</file>