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6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2"/>
            <a:ext cx="8929718" cy="3046988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Самое интересное</a:t>
            </a:r>
          </a:p>
          <a:p>
            <a:pPr algn="ctr"/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 о грибах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143116"/>
            <a:ext cx="3940795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228184" y="5367338"/>
            <a:ext cx="2520280" cy="1230014"/>
          </a:xfrm>
        </p:spPr>
        <p:txBody>
          <a:bodyPr>
            <a:normAutofit/>
          </a:bodyPr>
          <a:lstStyle/>
          <a:p>
            <a:r>
              <a:rPr lang="ru-RU" b="1" dirty="0" smtClean="0"/>
              <a:t>  </a:t>
            </a:r>
            <a:r>
              <a:rPr lang="ru-RU" sz="2000" b="1" dirty="0" smtClean="0"/>
              <a:t>Выполнила:</a:t>
            </a:r>
          </a:p>
          <a:p>
            <a:r>
              <a:rPr lang="ru-RU" sz="2000" b="1" dirty="0" smtClean="0"/>
              <a:t>Иванова Виктория </a:t>
            </a:r>
          </a:p>
          <a:p>
            <a:r>
              <a:rPr lang="ru-RU" sz="2000" b="1" dirty="0" smtClean="0"/>
              <a:t>Ученица </a:t>
            </a:r>
            <a:r>
              <a:rPr lang="ru-RU" sz="2000" b="1" smtClean="0"/>
              <a:t>3б класса</a:t>
            </a:r>
            <a:endParaRPr lang="ru-RU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0"/>
            <a:ext cx="7455202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Веселка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16" y="1412776"/>
            <a:ext cx="3751142" cy="431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6" y="1569660"/>
            <a:ext cx="4248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anose="03010101010201010101" pitchFamily="66" charset="0"/>
              </a:rPr>
              <a:t>Это самый-самый редкий в мире гриб! Размером он с куриное </a:t>
            </a:r>
            <a:r>
              <a:rPr lang="ru-RU" sz="2400" b="1" dirty="0" err="1">
                <a:latin typeface="Monotype Corsiva" panose="03010101010201010101" pitchFamily="66" charset="0"/>
              </a:rPr>
              <a:t>яццо</a:t>
            </a:r>
            <a:r>
              <a:rPr lang="ru-RU" sz="2400" b="1" dirty="0">
                <a:latin typeface="Monotype Corsiva" panose="03010101010201010101" pitchFamily="66" charset="0"/>
              </a:rPr>
              <a:t>. Как только это "яичко" созревает на солнышке - оно словно бы выстреливает вверх белой стрелой! В течение нескольких часов стрела (или зонтик) истекает слизью (кстати, довольно-таки невкусно пахнущей). А к утру вы уже не сможете найти место, где давеча выдели это чудо</a:t>
            </a:r>
            <a:r>
              <a:rPr lang="ru-RU" sz="2400" b="1" dirty="0" smtClean="0">
                <a:latin typeface="Monotype Corsiva" panose="03010101010201010101" pitchFamily="66" charset="0"/>
              </a:rPr>
              <a:t>.</a:t>
            </a:r>
          </a:p>
          <a:p>
            <a:r>
              <a:rPr lang="ru-RU" sz="2400" b="1" dirty="0">
                <a:latin typeface="Monotype Corsiva" panose="03010101010201010101" pitchFamily="66" charset="0"/>
              </a:rPr>
              <a:t>Этот гриб веселка способен побеждать даже </a:t>
            </a:r>
            <a:r>
              <a:rPr lang="ru-RU" sz="2400" b="1" u="sng" dirty="0">
                <a:latin typeface="Monotype Corsiva" panose="03010101010201010101" pitchFamily="66" charset="0"/>
              </a:rPr>
              <a:t>раковые </a:t>
            </a:r>
            <a:r>
              <a:rPr lang="ru-RU" sz="2400" b="1" dirty="0">
                <a:latin typeface="Monotype Corsiva" panose="03010101010201010101" pitchFamily="66" charset="0"/>
              </a:rPr>
              <a:t>клетки</a:t>
            </a:r>
            <a:r>
              <a:rPr lang="ru-RU" sz="2400" b="1" dirty="0" smtClean="0">
                <a:latin typeface="Monotype Corsiva" panose="03010101010201010101" pitchFamily="66" charset="0"/>
              </a:rPr>
              <a:t>.</a:t>
            </a:r>
            <a:endParaRPr lang="ru-RU" sz="2400" b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0"/>
            <a:ext cx="6409127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Хищный гриб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1571612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Хищные грибы живут в почве или в воде и охотятся на нематод (круглых червей), крошечных насекомых  и другую мелкую живность. Для ловли добычи хищные грибы используют липкие выделения. Для охоты на нематод применяются также ловушки-кольца, которые у хищных грибов состоят из трех клеток. Некоторые ловчие кольца способны быстро раздуваться, не оставляя попавшейся нематоде никаких шансов на спасение.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428868"/>
            <a:ext cx="3652067" cy="292895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Лисички</a:t>
            </a:r>
            <a:endParaRPr lang="ru-RU" sz="9600" b="1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600200"/>
            <a:ext cx="4402832" cy="50691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100" b="1" dirty="0">
                <a:latin typeface="Monotype Corsiva" panose="03010101010201010101" pitchFamily="66" charset="0"/>
              </a:rPr>
              <a:t>В любимых всеми лисичках содержится вещество, растворяющее личинки любых паразитов в организме. Только готовить их правильно нужно. Вещество это уникальное разрушается при нагреве или охлаждении. Поэтому в лечебных целях делают настойку из </a:t>
            </a:r>
            <a:r>
              <a:rPr lang="ru-RU" sz="2100" b="1" dirty="0" smtClean="0">
                <a:latin typeface="Monotype Corsiva" panose="03010101010201010101" pitchFamily="66" charset="0"/>
              </a:rPr>
              <a:t>лисичек или в сушеном виде. </a:t>
            </a:r>
            <a:r>
              <a:rPr lang="ru-RU" sz="2100" b="1" dirty="0">
                <a:latin typeface="Monotype Corsiva" panose="03010101010201010101" pitchFamily="66" charset="0"/>
              </a:rPr>
              <a:t>Месяц употребления подобного лекарства - и ни единого паразита в организме не будет</a:t>
            </a:r>
            <a:r>
              <a:rPr lang="ru-RU" sz="2100" b="1" dirty="0" smtClean="0">
                <a:latin typeface="Monotype Corsiva" panose="03010101010201010101" pitchFamily="66" charset="0"/>
              </a:rPr>
              <a:t>.</a:t>
            </a:r>
          </a:p>
          <a:p>
            <a:pPr marL="0" indent="0">
              <a:buNone/>
            </a:pPr>
            <a:r>
              <a:rPr lang="ru-RU" sz="2100" b="1" dirty="0" smtClean="0">
                <a:latin typeface="Monotype Corsiva" panose="03010101010201010101" pitchFamily="66" charset="0"/>
              </a:rPr>
              <a:t>Влияют </a:t>
            </a:r>
            <a:r>
              <a:rPr lang="ru-RU" sz="2100" b="1" dirty="0">
                <a:latin typeface="Monotype Corsiva" panose="03010101010201010101" pitchFamily="66" charset="0"/>
              </a:rPr>
              <a:t>на зрение, на состояние слизистой оболочки глаза и способны избавлять от «куриной слепоты». </a:t>
            </a:r>
            <a:r>
              <a:rPr lang="ru-RU" sz="2100" b="1" dirty="0" smtClean="0">
                <a:latin typeface="Monotype Corsiva" panose="03010101010201010101" pitchFamily="66" charset="0"/>
              </a:rPr>
              <a:t>Способствует </a:t>
            </a:r>
            <a:r>
              <a:rPr lang="ru-RU" sz="2100" b="1" dirty="0">
                <a:latin typeface="Monotype Corsiva" panose="03010101010201010101" pitchFamily="66" charset="0"/>
              </a:rPr>
              <a:t>очищению печени  </a:t>
            </a:r>
            <a:r>
              <a:rPr lang="ru-RU" sz="2100" b="1" smtClean="0">
                <a:latin typeface="Monotype Corsiva" panose="03010101010201010101" pitchFamily="66" charset="0"/>
              </a:rPr>
              <a:t>и  уничтожают  </a:t>
            </a:r>
            <a:r>
              <a:rPr lang="ru-RU" sz="2100" b="1" dirty="0" smtClean="0">
                <a:latin typeface="Monotype Corsiva" panose="03010101010201010101" pitchFamily="66" charset="0"/>
              </a:rPr>
              <a:t>вирус </a:t>
            </a:r>
            <a:r>
              <a:rPr lang="ru-RU" sz="2100" b="1" dirty="0">
                <a:latin typeface="Monotype Corsiva" panose="03010101010201010101" pitchFamily="66" charset="0"/>
              </a:rPr>
              <a:t>гепатита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2"/>
            <a:ext cx="381642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4589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071678"/>
            <a:ext cx="4762533" cy="3571900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357818" y="1571612"/>
            <a:ext cx="350044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Monotype Corsiva" pitchFamily="66" charset="0"/>
              </a:rPr>
              <a:t>В Италии, Франции, Хорватии и даже у нас в России растет один из самых дорогих грибов в мире — трюфель. Их высокая стоимость обусловлена и коротким сроком хранения – их изысканный аромат испаряется за несколько дней и сложностью сбора гриба произрастающего под землей. Гриб зависит от деревьев в корнях которых он живет, но при этом он помогает им добывать влагу и защищает своего кормильца от микробных заболеваний.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8794" y="142852"/>
            <a:ext cx="4801314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Трюфель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4654829" cy="3376615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00100" y="214290"/>
            <a:ext cx="7452681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Молочный гриб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928802"/>
            <a:ext cx="40719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Молочный или тибетский гриб был выведен много тысячелетий назад монахами, жившими в Тибете. Часто молочный гриб называют еще и кефирным, из-за способности сквашивать молоко. Внешне тибетский гриб напоминает соцветия цветной капусты или сильно разваренный рис с приятным запахом свежего творога.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62358"/>
            <a:ext cx="4143372" cy="3238278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00100" y="214290"/>
            <a:ext cx="6997428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Берёзовая чага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164305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Чага образуется в результате заражения дерева паразитным грибом. Его споры прорастают только в том случае, если попадают на повреждённые участки коры деревьев. Образуется нарост неправильной формы. Поверхность нароста чёрная, покрыта многочисленными трещинками. </a:t>
            </a:r>
          </a:p>
          <a:p>
            <a:endParaRPr lang="ru-RU" sz="2400" b="1" dirty="0" smtClean="0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214950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Применяется как народное средство при язвенной болезни желудка, гастритах, злокачественных опухолях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0"/>
            <a:ext cx="5189241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Трутовик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857232"/>
            <a:ext cx="2119851" cy="2819402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4714884"/>
            <a:ext cx="2357454" cy="1768091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572008"/>
            <a:ext cx="2500330" cy="1568957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571736" y="1571612"/>
            <a:ext cx="63579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Трутовиками называют грибы, развивающиеся обычно на древесине, реже на почве.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Имеет более 1500 видов.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Ранее трутовик использовали как народное медицинское средство (в разных странах по разному). В современной европейской медицине трутовик не используется. В микологических справочниках гриб относят к несъедобным.</a:t>
            </a:r>
          </a:p>
          <a:p>
            <a:pPr algn="ctr"/>
            <a:endParaRPr lang="ru-RU" sz="2400" b="1" dirty="0" smtClean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0"/>
            <a:ext cx="5072222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Бокальчик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2238389" cy="1678792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071810"/>
            <a:ext cx="2190765" cy="1643074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5000636"/>
            <a:ext cx="2027917" cy="1571636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071934" y="171448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Растет бокальчик в смешанных и хвойных лесах, часто встречается на открытых участках почвы и гниющей древесине с июня по сентябрь. </a:t>
            </a:r>
          </a:p>
          <a:p>
            <a:pPr algn="ctr"/>
            <a:endParaRPr lang="ru-RU" sz="2400" b="1" dirty="0" smtClean="0">
              <a:solidFill>
                <a:srgbClr val="000099"/>
              </a:solidFill>
              <a:latin typeface="Monotype Corsiva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 Бокальчик </a:t>
            </a:r>
            <a:r>
              <a:rPr lang="ru-RU" sz="2400" b="1" dirty="0" err="1" smtClean="0">
                <a:solidFill>
                  <a:srgbClr val="000099"/>
                </a:solidFill>
                <a:latin typeface="Monotype Corsiva" pitchFamily="66" charset="0"/>
              </a:rPr>
              <a:t>неядовит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,  </a:t>
            </a:r>
            <a:r>
              <a:rPr lang="ru-RU" sz="2400" b="1" dirty="0" err="1" smtClean="0">
                <a:solidFill>
                  <a:srgbClr val="000099"/>
                </a:solidFill>
                <a:latin typeface="Monotype Corsiva" pitchFamily="66" charset="0"/>
              </a:rPr>
              <a:t>одако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 , не </a:t>
            </a:r>
            <a:r>
              <a:rPr lang="ru-RU" sz="2400" b="1" dirty="0" err="1" smtClean="0">
                <a:solidFill>
                  <a:srgbClr val="000099"/>
                </a:solidFill>
                <a:latin typeface="Monotype Corsiva" pitchFamily="66" charset="0"/>
              </a:rPr>
              <a:t>представлят</a:t>
            </a: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 пищевой ценности и обычно его относят к несъедобным грибам.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571611"/>
            <a:ext cx="3818704" cy="4964315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71600" y="0"/>
            <a:ext cx="7321090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Д</a:t>
            </a: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ождевик  шиповатый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32145" y="1340768"/>
            <a:ext cx="404431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rgbClr val="000099"/>
                </a:solidFill>
                <a:latin typeface="Monotype Corsiva" pitchFamily="66" charset="0"/>
              </a:rPr>
              <a:t>Встречается в лесах и на лугах. Молодые грибы с мякотью белого цвета съедобны. Когда мякоть желтеет гриб становится несъедобным.</a:t>
            </a:r>
          </a:p>
          <a:p>
            <a:r>
              <a:rPr lang="ru-RU" sz="2100" b="1" dirty="0">
                <a:solidFill>
                  <a:srgbClr val="000099"/>
                </a:solidFill>
                <a:latin typeface="Monotype Corsiva" pitchFamily="66" charset="0"/>
              </a:rPr>
              <a:t>Дождевики применяются в медицине как средство для выведения радионуклидов, при некоторых опухолевых заболеваниях, для лечения лимфосистемы и эндокринной системы. В дождевике есть вещества, способные остановить развитие опухоли, гепатита, туберкулёза. Рассасывание кусочков гриба в древности применялось </a:t>
            </a:r>
            <a:r>
              <a:rPr lang="ru-RU" sz="2100" b="1" dirty="0" err="1">
                <a:solidFill>
                  <a:srgbClr val="000099"/>
                </a:solidFill>
                <a:latin typeface="Monotype Corsiva" pitchFamily="66" charset="0"/>
              </a:rPr>
              <a:t>дл</a:t>
            </a:r>
            <a:r>
              <a:rPr lang="ru-RU" sz="2100" b="1" dirty="0">
                <a:solidFill>
                  <a:srgbClr val="000099"/>
                </a:solidFill>
                <a:latin typeface="Monotype Corsiva" pitchFamily="66" charset="0"/>
              </a:rPr>
              <a:t> лечения мастопатии</a:t>
            </a:r>
            <a:endParaRPr lang="ru-RU" sz="2100" b="1" dirty="0" smtClean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214422"/>
            <a:ext cx="3995855" cy="3000396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357290" y="142852"/>
            <a:ext cx="6038833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Рогатик язычковый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180344"/>
            <a:ext cx="577816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Ценным грибом рогатик не считается.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Плодовое тело гриба может доходить до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14 сантиметров в длину. Вполне съедобен,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но скудные качества, как продукта питания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 тают с возрастом, чем рогатик моложе,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тем вкуснее, хотя и в таком возрасте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собирают его крайне редко.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214554"/>
            <a:ext cx="2571768" cy="3239003"/>
          </a:xfrm>
          <a:prstGeom prst="rect">
            <a:avLst/>
          </a:prstGeom>
          <a:noFill/>
          <a:ln w="2857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-214338"/>
            <a:ext cx="8048998" cy="156966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Monotype Corsiva" pitchFamily="66" charset="0"/>
              </a:rPr>
              <a:t>Плесневые грибы</a:t>
            </a:r>
            <a:endParaRPr lang="ru-RU" sz="9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048021" cy="2286016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3441680"/>
            <a:ext cx="8929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Плесневые грибы достаточно широко используются человеком: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применяются для производства лимонной кислоты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участвует в созревании некоторых вин (херес)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«благородная плесень» используется для выделки специальных сортов сыра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Часто плесень поражает плодовые тела съедобных грибов и делает их непригодными для сбора. </a:t>
            </a:r>
          </a:p>
          <a:p>
            <a:r>
              <a:rPr lang="ru-RU" sz="2400" b="1" dirty="0" smtClean="0">
                <a:solidFill>
                  <a:srgbClr val="000099"/>
                </a:solidFill>
                <a:latin typeface="Monotype Corsiva" pitchFamily="66" charset="0"/>
              </a:rPr>
              <a:t>Некоторые плесневые грибы могут вызывать заболевания животных и человека., поражают запасы зерна, солому и сено, иногда продукты становятся непригодными к использованию.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071546"/>
            <a:ext cx="3000396" cy="2368734"/>
          </a:xfrm>
          <a:prstGeom prst="rect">
            <a:avLst/>
          </a:prstGeom>
          <a:noFill/>
          <a:ln w="38100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691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Лисички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Buhgalter</dc:creator>
  <cp:lastModifiedBy>Пользователь</cp:lastModifiedBy>
  <cp:revision>28</cp:revision>
  <dcterms:modified xsi:type="dcterms:W3CDTF">2017-12-25T17:34:49Z</dcterms:modified>
</cp:coreProperties>
</file>