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7" r:id="rId4"/>
    <p:sldId id="268" r:id="rId5"/>
    <p:sldId id="257" r:id="rId6"/>
    <p:sldId id="265" r:id="rId7"/>
    <p:sldId id="258" r:id="rId8"/>
    <p:sldId id="262" r:id="rId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9954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p:scale>
          <a:sx n="100" d="100"/>
          <a:sy n="100" d="100"/>
        </p:scale>
        <p:origin x="-27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8A1BA758-47FA-42DC-B62D-757923986BE8}" type="datetimeFigureOut">
              <a:rPr lang="ru-RU"/>
              <a:pPr>
                <a:defRPr/>
              </a:pPr>
              <a:t>25.12.2017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F0E53FC-4F07-42B3-8B61-67B5F273446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CF6B5C0-801E-41F4-870B-6648DCEDAB69}" type="datetimeFigureOut">
              <a:rPr lang="ru-RU"/>
              <a:pPr>
                <a:defRPr/>
              </a:pPr>
              <a:t>25.12.2017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ED666B7-6431-4283-B8FD-239F72BF5A5E}"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201B411-44F8-40B4-BC6A-FCE1FC2DCC54}" type="datetimeFigureOut">
              <a:rPr lang="ru-RU"/>
              <a:pPr>
                <a:defRPr/>
              </a:pPr>
              <a:t>25.12.2017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42D7C0A-1471-41B7-8C41-6769FE90656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7037395-6338-45CF-BE6E-90EFB4FA1C13}" type="datetimeFigureOut">
              <a:rPr lang="ru-RU"/>
              <a:pPr>
                <a:defRPr/>
              </a:pPr>
              <a:t>25.12.2017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032B7CD-BBC5-4DD3-A59C-E580B51543A4}"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C35D8E8C-8260-4501-B6CF-EA0561972A0A}" type="datetimeFigureOut">
              <a:rPr lang="ru-RU"/>
              <a:pPr>
                <a:defRPr/>
              </a:pPr>
              <a:t>25.12.2017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AE78071-B6D0-419E-907C-7F89C905BCA5}"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79A3C2E2-53CF-4F57-A959-99241B8F8057}" type="datetimeFigureOut">
              <a:rPr lang="ru-RU"/>
              <a:pPr>
                <a:defRPr/>
              </a:pPr>
              <a:t>25.12.2017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9017574-F672-43C6-97C1-A1CD73429044}"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7D03FA8F-7901-4103-B290-F88F6799224D}" type="datetimeFigureOut">
              <a:rPr lang="ru-RU"/>
              <a:pPr>
                <a:defRPr/>
              </a:pPr>
              <a:t>25.12.2017</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FEFCD848-17BF-45AA-88EE-97071E84F6AD}"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E9FCB72D-944F-4AB1-9A09-14B7897B667E}" type="datetimeFigureOut">
              <a:rPr lang="ru-RU"/>
              <a:pPr>
                <a:defRPr/>
              </a:pPr>
              <a:t>25.12.2017</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D1EF64F9-216B-446B-A620-FD83DD38520D}"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6B904626-032E-4AA3-AC1C-01DCB29BAC1F}" type="datetimeFigureOut">
              <a:rPr lang="ru-RU"/>
              <a:pPr>
                <a:defRPr/>
              </a:pPr>
              <a:t>25.12.2017</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CC9320A3-2953-4BE1-A570-2A0DB55693D4}"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ED25658-A229-4264-9635-1F175C8EA4CB}" type="datetimeFigureOut">
              <a:rPr lang="ru-RU"/>
              <a:pPr>
                <a:defRPr/>
              </a:pPr>
              <a:t>25.12.2017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59F55EB-D3AA-4CB7-8715-B881420EF6D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99BF5F6-62FE-4006-B6D4-2F1A16261F8D}" type="datetimeFigureOut">
              <a:rPr lang="ru-RU"/>
              <a:pPr>
                <a:defRPr/>
              </a:pPr>
              <a:t>25.12.2017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72F6146-53EF-4951-8E9E-5519920E537E}"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3502175-9178-4788-B2BA-777A10E2645B}" type="datetimeFigureOut">
              <a:rPr lang="ru-RU"/>
              <a:pPr>
                <a:defRPr/>
              </a:pPr>
              <a:t>25.12.2017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DFE41E4-2D26-4C56-9315-9CCE54A84C8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3"/>
          <p:cNvSpPr>
            <a:spLocks noGrp="1"/>
          </p:cNvSpPr>
          <p:nvPr>
            <p:ph type="title" idx="4294967295"/>
          </p:nvPr>
        </p:nvSpPr>
        <p:spPr/>
        <p:txBody>
          <a:bodyPr/>
          <a:lstStyle/>
          <a:p>
            <a:r>
              <a:rPr lang="ru-RU" sz="2400" b="1" dirty="0" smtClean="0">
                <a:latin typeface="Times New Roman" pitchFamily="18" charset="0"/>
              </a:rPr>
              <a:t>Методическая разработка занятия</a:t>
            </a:r>
            <a:br>
              <a:rPr lang="ru-RU" sz="2400" b="1" dirty="0" smtClean="0">
                <a:latin typeface="Times New Roman" pitchFamily="18" charset="0"/>
              </a:rPr>
            </a:br>
            <a:r>
              <a:rPr lang="ru-RU" sz="2400" b="1" dirty="0" smtClean="0">
                <a:latin typeface="Times New Roman" pitchFamily="18" charset="0"/>
              </a:rPr>
              <a:t>по художественному творчеству в средней группе.</a:t>
            </a:r>
          </a:p>
        </p:txBody>
      </p:sp>
      <p:sp>
        <p:nvSpPr>
          <p:cNvPr id="13314" name="Rectangle 4"/>
          <p:cNvSpPr>
            <a:spLocks noGrp="1"/>
          </p:cNvSpPr>
          <p:nvPr>
            <p:ph type="body" idx="4294967295"/>
          </p:nvPr>
        </p:nvSpPr>
        <p:spPr/>
        <p:txBody>
          <a:bodyPr/>
          <a:lstStyle/>
          <a:p>
            <a:endParaRPr lang="ru-RU" smtClean="0"/>
          </a:p>
          <a:p>
            <a:endParaRPr lang="ru-RU" smtClean="0"/>
          </a:p>
          <a:p>
            <a:endParaRPr lang="ru-RU" smtClean="0"/>
          </a:p>
          <a:p>
            <a:endParaRPr lang="ru-RU" smtClean="0"/>
          </a:p>
        </p:txBody>
      </p:sp>
      <p:sp>
        <p:nvSpPr>
          <p:cNvPr id="13315" name="Rectangle 8"/>
          <p:cNvSpPr>
            <a:spLocks noGrp="1"/>
          </p:cNvSpPr>
          <p:nvPr>
            <p:ph type="body" sz="half" idx="4294967295"/>
          </p:nvPr>
        </p:nvSpPr>
        <p:spPr>
          <a:xfrm>
            <a:off x="827088" y="1916113"/>
            <a:ext cx="8316912" cy="4752975"/>
          </a:xfrm>
        </p:spPr>
        <p:txBody>
          <a:bodyPr/>
          <a:lstStyle/>
          <a:p>
            <a:pPr>
              <a:lnSpc>
                <a:spcPct val="80000"/>
              </a:lnSpc>
            </a:pPr>
            <a:endParaRPr lang="ru-RU" sz="3600" dirty="0" smtClean="0"/>
          </a:p>
          <a:p>
            <a:pPr>
              <a:lnSpc>
                <a:spcPct val="80000"/>
              </a:lnSpc>
            </a:pPr>
            <a:endParaRPr lang="ru-RU" sz="1800" b="1" dirty="0" smtClean="0">
              <a:latin typeface="Times New Roman" pitchFamily="18" charset="0"/>
            </a:endParaRPr>
          </a:p>
          <a:p>
            <a:pPr>
              <a:lnSpc>
                <a:spcPct val="80000"/>
              </a:lnSpc>
            </a:pPr>
            <a:endParaRPr lang="ru-RU" sz="1800" b="1" dirty="0" smtClean="0">
              <a:latin typeface="Times New Roman" pitchFamily="18" charset="0"/>
            </a:endParaRPr>
          </a:p>
          <a:p>
            <a:pPr>
              <a:lnSpc>
                <a:spcPct val="80000"/>
              </a:lnSpc>
            </a:pPr>
            <a:endParaRPr lang="ru-RU" sz="1800" b="1" dirty="0" smtClean="0">
              <a:latin typeface="Times New Roman" pitchFamily="18" charset="0"/>
            </a:endParaRPr>
          </a:p>
          <a:p>
            <a:pPr>
              <a:lnSpc>
                <a:spcPct val="80000"/>
              </a:lnSpc>
            </a:pPr>
            <a:endParaRPr lang="ru-RU" sz="1800" b="1" dirty="0" smtClean="0">
              <a:latin typeface="Times New Roman" pitchFamily="18" charset="0"/>
            </a:endParaRPr>
          </a:p>
          <a:p>
            <a:pPr>
              <a:lnSpc>
                <a:spcPct val="80000"/>
              </a:lnSpc>
            </a:pPr>
            <a:endParaRPr lang="ru-RU" sz="1800" b="1" dirty="0" smtClean="0">
              <a:latin typeface="Times New Roman" pitchFamily="18" charset="0"/>
            </a:endParaRPr>
          </a:p>
          <a:p>
            <a:pPr>
              <a:lnSpc>
                <a:spcPct val="80000"/>
              </a:lnSpc>
            </a:pPr>
            <a:endParaRPr lang="ru-RU" sz="1800" b="1" dirty="0" smtClean="0">
              <a:latin typeface="Times New Roman" pitchFamily="18" charset="0"/>
            </a:endParaRPr>
          </a:p>
          <a:p>
            <a:pPr>
              <a:lnSpc>
                <a:spcPct val="80000"/>
              </a:lnSpc>
            </a:pPr>
            <a:endParaRPr lang="ru-RU" sz="1800" b="1" dirty="0" smtClean="0">
              <a:latin typeface="Times New Roman" pitchFamily="18" charset="0"/>
            </a:endParaRPr>
          </a:p>
          <a:p>
            <a:pPr>
              <a:lnSpc>
                <a:spcPct val="80000"/>
              </a:lnSpc>
            </a:pPr>
            <a:endParaRPr lang="ru-RU" sz="1800" b="1" dirty="0" smtClean="0">
              <a:latin typeface="Times New Roman" pitchFamily="18" charset="0"/>
            </a:endParaRPr>
          </a:p>
          <a:p>
            <a:pPr>
              <a:lnSpc>
                <a:spcPct val="80000"/>
              </a:lnSpc>
              <a:buFont typeface="Arial" charset="0"/>
              <a:buNone/>
            </a:pPr>
            <a:r>
              <a:rPr lang="ru-RU" sz="1800" b="1" dirty="0" smtClean="0">
                <a:latin typeface="Times New Roman" pitchFamily="18" charset="0"/>
              </a:rPr>
              <a:t>                                                                Воспитатель ГБДОУ детский сад  № 38</a:t>
            </a:r>
          </a:p>
          <a:p>
            <a:pPr algn="ctr">
              <a:lnSpc>
                <a:spcPct val="80000"/>
              </a:lnSpc>
              <a:buFont typeface="Arial" charset="0"/>
              <a:buNone/>
            </a:pPr>
            <a:r>
              <a:rPr lang="ru-RU" sz="1800" b="1" dirty="0" smtClean="0">
                <a:latin typeface="Times New Roman" pitchFamily="18" charset="0"/>
              </a:rPr>
              <a:t>                                                            Кировского района Санкт – Петербурга</a:t>
            </a:r>
          </a:p>
          <a:p>
            <a:pPr algn="ctr">
              <a:lnSpc>
                <a:spcPct val="80000"/>
              </a:lnSpc>
              <a:buFont typeface="Arial" charset="0"/>
              <a:buNone/>
            </a:pPr>
            <a:r>
              <a:rPr lang="ru-RU" sz="1800" b="1" dirty="0" smtClean="0">
                <a:latin typeface="Times New Roman" pitchFamily="18" charset="0"/>
              </a:rPr>
              <a:t>                                           Мурзина Ирина Геннадьевна.</a:t>
            </a:r>
          </a:p>
          <a:p>
            <a:pPr algn="ctr">
              <a:lnSpc>
                <a:spcPct val="80000"/>
              </a:lnSpc>
              <a:buFont typeface="Arial" charset="0"/>
              <a:buNone/>
            </a:pPr>
            <a:endParaRPr lang="ru-RU" sz="1000" b="1" dirty="0" smtClean="0">
              <a:latin typeface="Times New Roman" pitchFamily="18" charset="0"/>
            </a:endParaRPr>
          </a:p>
          <a:p>
            <a:pPr algn="ctr">
              <a:lnSpc>
                <a:spcPct val="80000"/>
              </a:lnSpc>
              <a:buFont typeface="Arial" charset="0"/>
              <a:buNone/>
            </a:pPr>
            <a:endParaRPr lang="ru-RU" sz="1000" b="1" dirty="0" smtClean="0">
              <a:latin typeface="Times New Roman" pitchFamily="18" charset="0"/>
            </a:endParaRPr>
          </a:p>
          <a:p>
            <a:pPr algn="ctr">
              <a:lnSpc>
                <a:spcPct val="80000"/>
              </a:lnSpc>
              <a:buFont typeface="Arial" charset="0"/>
              <a:buNone/>
            </a:pPr>
            <a:endParaRPr lang="ru-RU" sz="1000" b="1" dirty="0" smtClean="0">
              <a:latin typeface="Times New Roman" pitchFamily="18" charset="0"/>
            </a:endParaRPr>
          </a:p>
          <a:p>
            <a:pPr algn="ctr">
              <a:lnSpc>
                <a:spcPct val="80000"/>
              </a:lnSpc>
              <a:buFont typeface="Arial" charset="0"/>
              <a:buNone/>
            </a:pPr>
            <a:endParaRPr lang="ru-RU" sz="1000" b="1" dirty="0" smtClean="0">
              <a:latin typeface="Times New Roman" pitchFamily="18" charset="0"/>
            </a:endParaRPr>
          </a:p>
          <a:p>
            <a:pPr algn="ctr">
              <a:lnSpc>
                <a:spcPct val="80000"/>
              </a:lnSpc>
              <a:buFont typeface="Arial" charset="0"/>
              <a:buNone/>
            </a:pPr>
            <a:r>
              <a:rPr lang="ru-RU" sz="1000" b="1" dirty="0" smtClean="0">
                <a:latin typeface="Times New Roman" pitchFamily="18" charset="0"/>
              </a:rPr>
              <a:t>Санкт – Петербург</a:t>
            </a:r>
          </a:p>
          <a:p>
            <a:pPr algn="ctr">
              <a:lnSpc>
                <a:spcPct val="80000"/>
              </a:lnSpc>
              <a:buFont typeface="Arial" charset="0"/>
              <a:buNone/>
            </a:pPr>
            <a:r>
              <a:rPr lang="ru-RU" sz="1000" b="1" dirty="0" smtClean="0">
                <a:latin typeface="Times New Roman" pitchFamily="18" charset="0"/>
              </a:rPr>
              <a:t>2016г.</a:t>
            </a:r>
          </a:p>
          <a:p>
            <a:pPr>
              <a:lnSpc>
                <a:spcPct val="80000"/>
              </a:lnSpc>
              <a:buFont typeface="Arial" charset="0"/>
              <a:buNone/>
            </a:pPr>
            <a:endParaRPr lang="ru-RU" sz="1800" b="1" dirty="0" smtClean="0">
              <a:latin typeface="Times New Roman" pitchFamily="18" charset="0"/>
            </a:endParaRPr>
          </a:p>
          <a:p>
            <a:pPr>
              <a:lnSpc>
                <a:spcPct val="80000"/>
              </a:lnSpc>
              <a:buFont typeface="Arial" charset="0"/>
              <a:buNone/>
            </a:pPr>
            <a:endParaRPr lang="ru-RU" sz="1800" b="1" dirty="0" smtClean="0">
              <a:latin typeface="Times New Roman" pitchFamily="18" charset="0"/>
            </a:endParaRPr>
          </a:p>
          <a:p>
            <a:pPr>
              <a:lnSpc>
                <a:spcPct val="80000"/>
              </a:lnSpc>
            </a:pPr>
            <a:endParaRPr lang="ru-RU" sz="1800" b="1" dirty="0" smtClean="0">
              <a:latin typeface="Times New Roman" pitchFamily="18" charset="0"/>
            </a:endParaRPr>
          </a:p>
        </p:txBody>
      </p:sp>
      <p:sp>
        <p:nvSpPr>
          <p:cNvPr id="13316" name="WordArt 9"/>
          <p:cNvSpPr>
            <a:spLocks noChangeArrowheads="1" noChangeShapeType="1" noTextEdit="1"/>
          </p:cNvSpPr>
          <p:nvPr/>
        </p:nvSpPr>
        <p:spPr bwMode="auto">
          <a:xfrm>
            <a:off x="2268538" y="1844675"/>
            <a:ext cx="4897437" cy="936625"/>
          </a:xfrm>
          <a:prstGeom prst="rect">
            <a:avLst/>
          </a:prstGeom>
        </p:spPr>
        <p:txBody>
          <a:bodyPr wrap="none" fromWordArt="1">
            <a:prstTxWarp prst="textPlain">
              <a:avLst>
                <a:gd name="adj" fmla="val 50000"/>
              </a:avLst>
            </a:prstTxWarp>
          </a:bodyPr>
          <a:lstStyle/>
          <a:p>
            <a:pPr algn="ctr"/>
            <a:r>
              <a:rPr lang="ru-RU" sz="3600" kern="10">
                <a:ln w="19050">
                  <a:solidFill>
                    <a:srgbClr val="99CCFF"/>
                  </a:solidFill>
                  <a:round/>
                  <a:headEnd/>
                  <a:tailEnd/>
                </a:ln>
                <a:solidFill>
                  <a:srgbClr val="0066CC"/>
                </a:solidFill>
                <a:effectLst>
                  <a:outerShdw dist="35921" dir="2700000" algn="ctr" rotWithShape="0">
                    <a:srgbClr val="990000"/>
                  </a:outerShdw>
                </a:effectLst>
                <a:latin typeface="Times New Roman"/>
                <a:cs typeface="Times New Roman"/>
              </a:rPr>
              <a:t>" Ветка  рябины "</a:t>
            </a:r>
          </a:p>
        </p:txBody>
      </p:sp>
      <p:pic>
        <p:nvPicPr>
          <p:cNvPr id="13317" name="Picture 6" descr="0fcce816754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0825" y="3213100"/>
            <a:ext cx="3744913" cy="2735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6"/>
          <p:cNvSpPr>
            <a:spLocks noGrp="1"/>
          </p:cNvSpPr>
          <p:nvPr>
            <p:ph type="title" idx="4294967295"/>
          </p:nvPr>
        </p:nvSpPr>
        <p:spPr>
          <a:xfrm>
            <a:off x="395288" y="404813"/>
            <a:ext cx="8229600" cy="5184775"/>
          </a:xfrm>
        </p:spPr>
        <p:txBody>
          <a:bodyPr/>
          <a:lstStyle/>
          <a:p>
            <a:pPr algn="l"/>
            <a:r>
              <a:rPr lang="ru-RU" sz="2000" b="1" smtClean="0">
                <a:latin typeface="Times New Roman" pitchFamily="18" charset="0"/>
              </a:rPr>
              <a:t>                                     Программное  содержание:</a:t>
            </a:r>
            <a:r>
              <a:rPr lang="ru-RU" sz="1200" b="1" smtClean="0">
                <a:latin typeface="Times New Roman" pitchFamily="18" charset="0"/>
              </a:rPr>
              <a:t/>
            </a:r>
            <a:br>
              <a:rPr lang="ru-RU" sz="1200" b="1" smtClean="0">
                <a:latin typeface="Times New Roman" pitchFamily="18" charset="0"/>
              </a:rPr>
            </a:br>
            <a:r>
              <a:rPr lang="ru-RU" sz="1400" smtClean="0">
                <a:latin typeface="Times New Roman" pitchFamily="18" charset="0"/>
              </a:rPr>
              <a:t>1. Уточнять и обобщать знания детей о деревьях осенью, вызвать положительный  эмоциональный отклик на изменение в природе, красоту осенних деревьев.</a:t>
            </a:r>
            <a:br>
              <a:rPr lang="ru-RU" sz="1400" smtClean="0">
                <a:latin typeface="Times New Roman" pitchFamily="18" charset="0"/>
              </a:rPr>
            </a:br>
            <a:r>
              <a:rPr lang="ru-RU" sz="1400" smtClean="0">
                <a:latin typeface="Times New Roman" pitchFamily="18" charset="0"/>
              </a:rPr>
              <a:t>2. Учить передавать свои впечатления средствами художественного конструирования.</a:t>
            </a:r>
            <a:br>
              <a:rPr lang="ru-RU" sz="1400" smtClean="0">
                <a:latin typeface="Times New Roman" pitchFamily="18" charset="0"/>
              </a:rPr>
            </a:br>
            <a:r>
              <a:rPr lang="ru-RU" sz="1400" smtClean="0">
                <a:latin typeface="Times New Roman" pitchFamily="18" charset="0"/>
              </a:rPr>
              <a:t>3. Развивать эстетическое восприятие, композиционное умение при создании коллективной работы.</a:t>
            </a:r>
            <a:br>
              <a:rPr lang="ru-RU" sz="1400" smtClean="0">
                <a:latin typeface="Times New Roman" pitchFamily="18" charset="0"/>
              </a:rPr>
            </a:br>
            <a:r>
              <a:rPr lang="ru-RU" sz="1400" smtClean="0">
                <a:latin typeface="Times New Roman" pitchFamily="18" charset="0"/>
              </a:rPr>
              <a:t>4. Закрепить навыки складывания модульного оригами.</a:t>
            </a:r>
            <a:br>
              <a:rPr lang="ru-RU" sz="1400" smtClean="0">
                <a:latin typeface="Times New Roman" pitchFamily="18" charset="0"/>
              </a:rPr>
            </a:br>
            <a:r>
              <a:rPr lang="ru-RU" sz="1400" smtClean="0">
                <a:latin typeface="Times New Roman" pitchFamily="18" charset="0"/>
              </a:rPr>
              <a:t>5. Развивать мелкую моторику пальцев рук, зрительно – двигательную координацию.</a:t>
            </a:r>
            <a:br>
              <a:rPr lang="ru-RU" sz="1400" smtClean="0">
                <a:latin typeface="Times New Roman" pitchFamily="18" charset="0"/>
              </a:rPr>
            </a:br>
            <a:r>
              <a:rPr lang="ru-RU" sz="1000" smtClean="0">
                <a:latin typeface="Times New Roman" pitchFamily="18" charset="0"/>
              </a:rPr>
              <a:t/>
            </a:r>
            <a:br>
              <a:rPr lang="ru-RU" sz="1000" smtClean="0">
                <a:latin typeface="Times New Roman" pitchFamily="18" charset="0"/>
              </a:rPr>
            </a:br>
            <a:r>
              <a:rPr lang="ru-RU" sz="1400" smtClean="0">
                <a:latin typeface="Times New Roman" pitchFamily="18" charset="0"/>
              </a:rPr>
              <a:t>                                                      </a:t>
            </a:r>
            <a:r>
              <a:rPr lang="ru-RU" sz="2000" b="1" smtClean="0">
                <a:latin typeface="Times New Roman" pitchFamily="18" charset="0"/>
              </a:rPr>
              <a:t>Предварительная работа:</a:t>
            </a:r>
            <a:br>
              <a:rPr lang="ru-RU" sz="2000" b="1" smtClean="0">
                <a:latin typeface="Times New Roman" pitchFamily="18" charset="0"/>
              </a:rPr>
            </a:br>
            <a:r>
              <a:rPr lang="ru-RU" sz="1400" b="1" smtClean="0">
                <a:latin typeface="Times New Roman" pitchFamily="18" charset="0"/>
              </a:rPr>
              <a:t>     </a:t>
            </a:r>
            <a:r>
              <a:rPr lang="ru-RU" sz="1400" smtClean="0">
                <a:latin typeface="Times New Roman" pitchFamily="18" charset="0"/>
              </a:rPr>
              <a:t>Беседа с детьми об осени и осенних явлениях, просмотр художественных картин известных художников: И. Левитана, Л. Бродского. Рассматривание картинок с изображением различных деревьев, плодов, листьев. Чтение литературных произведений об осени.</a:t>
            </a:r>
            <a:r>
              <a:rPr lang="ru-RU" sz="1200" smtClean="0">
                <a:latin typeface="Times New Roman" pitchFamily="18" charset="0"/>
              </a:rPr>
              <a:t/>
            </a:r>
            <a:br>
              <a:rPr lang="ru-RU" sz="12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t>
            </a:r>
            <a:r>
              <a:rPr lang="ru-RU" sz="2000" b="1" smtClean="0">
                <a:latin typeface="Times New Roman" pitchFamily="18" charset="0"/>
              </a:rPr>
              <a:t>Методы и приемы:</a:t>
            </a:r>
            <a:r>
              <a:rPr lang="ru-RU" sz="1400" b="1" smtClean="0">
                <a:latin typeface="Times New Roman" pitchFamily="18" charset="0"/>
              </a:rPr>
              <a:t/>
            </a:r>
            <a:br>
              <a:rPr lang="ru-RU" sz="1400" b="1" smtClean="0">
                <a:latin typeface="Times New Roman" pitchFamily="18" charset="0"/>
              </a:rPr>
            </a:br>
            <a:r>
              <a:rPr lang="ru-RU" sz="1400" b="1" smtClean="0">
                <a:latin typeface="Times New Roman" pitchFamily="18" charset="0"/>
              </a:rPr>
              <a:t>     </a:t>
            </a:r>
            <a:r>
              <a:rPr lang="ru-RU" sz="1400" smtClean="0">
                <a:latin typeface="Times New Roman" pitchFamily="18" charset="0"/>
              </a:rPr>
              <a:t>Словесные методы (разъяснение, объяснения, беседа, рассказывание), наглядные методы (демонстрация, иллюстрация).</a:t>
            </a:r>
            <a:br>
              <a:rPr lang="ru-RU" sz="1400" smtClean="0">
                <a:latin typeface="Times New Roman" pitchFamily="18" charset="0"/>
              </a:rPr>
            </a:br>
            <a:r>
              <a:rPr lang="ru-RU" sz="1200" smtClean="0">
                <a:latin typeface="Times New Roman" pitchFamily="18" charset="0"/>
              </a:rPr>
              <a:t/>
            </a:r>
            <a:br>
              <a:rPr lang="ru-RU" sz="1200" smtClean="0">
                <a:latin typeface="Times New Roman" pitchFamily="18" charset="0"/>
              </a:rPr>
            </a:br>
            <a:r>
              <a:rPr lang="ru-RU" sz="1400" smtClean="0">
                <a:latin typeface="Times New Roman" pitchFamily="18" charset="0"/>
              </a:rPr>
              <a:t>                                                </a:t>
            </a:r>
            <a:r>
              <a:rPr lang="ru-RU" sz="2000" b="1" smtClean="0">
                <a:latin typeface="Times New Roman" pitchFamily="18" charset="0"/>
              </a:rPr>
              <a:t>Оборудование и материалы:</a:t>
            </a:r>
            <a:r>
              <a:rPr lang="ru-RU" sz="1400" smtClean="0">
                <a:latin typeface="Times New Roman" pitchFamily="18" charset="0"/>
              </a:rPr>
              <a:t> </a:t>
            </a:r>
            <a:br>
              <a:rPr lang="ru-RU" sz="1400" smtClean="0">
                <a:latin typeface="Times New Roman" pitchFamily="18" charset="0"/>
              </a:rPr>
            </a:br>
            <a:r>
              <a:rPr lang="ru-RU" sz="1400" smtClean="0">
                <a:latin typeface="Times New Roman" pitchFamily="18" charset="0"/>
              </a:rPr>
              <a:t>     Лист плотной белой бумаги (фон), квадраты цветной бумаги (листьев),гофрированная бумага, клеенка для работы с клеем, клей, кисточка для клея, подставка для кисточки, тряпочка для прижимания готовых форм.</a:t>
            </a:r>
            <a:endParaRPr lang="ru-RU" sz="2000" smtClean="0">
              <a:latin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title"/>
          </p:nvPr>
        </p:nvSpPr>
        <p:spPr>
          <a:xfrm>
            <a:off x="457200" y="404813"/>
            <a:ext cx="8229600" cy="647700"/>
          </a:xfrm>
        </p:spPr>
        <p:txBody>
          <a:bodyPr/>
          <a:lstStyle/>
          <a:p>
            <a:r>
              <a:rPr lang="ru-RU" sz="2400" b="1" smtClean="0">
                <a:latin typeface="Times New Roman" pitchFamily="18" charset="0"/>
              </a:rPr>
              <a:t>Вводная часть:</a:t>
            </a:r>
          </a:p>
        </p:txBody>
      </p:sp>
      <p:sp>
        <p:nvSpPr>
          <p:cNvPr id="15362" name="Rectangle 3"/>
          <p:cNvSpPr>
            <a:spLocks noGrp="1"/>
          </p:cNvSpPr>
          <p:nvPr>
            <p:ph type="body" idx="1"/>
          </p:nvPr>
        </p:nvSpPr>
        <p:spPr>
          <a:xfrm>
            <a:off x="468313" y="908050"/>
            <a:ext cx="8229600" cy="5246688"/>
          </a:xfrm>
        </p:spPr>
        <p:txBody>
          <a:bodyPr/>
          <a:lstStyle/>
          <a:p>
            <a:pPr>
              <a:buFont typeface="Arial" charset="0"/>
              <a:buNone/>
            </a:pPr>
            <a:r>
              <a:rPr lang="ru-RU" sz="1400" smtClean="0">
                <a:latin typeface="Times New Roman" pitchFamily="18" charset="0"/>
                <a:cs typeface="Times New Roman" pitchFamily="18" charset="0"/>
              </a:rPr>
              <a:t>           Педагог проводит вводную беседу (вместе с детьми вспоминает приметы осени, изменение в в живой и неживой природе и предлагает отгадать загадки):</a:t>
            </a:r>
            <a:br>
              <a:rPr lang="ru-RU" sz="1400" smtClean="0">
                <a:latin typeface="Times New Roman" pitchFamily="18" charset="0"/>
                <a:cs typeface="Times New Roman" pitchFamily="18" charset="0"/>
              </a:rPr>
            </a:br>
            <a:endParaRPr lang="ru-RU" sz="1400" smtClean="0">
              <a:latin typeface="Times New Roman" pitchFamily="18" charset="0"/>
              <a:cs typeface="Times New Roman" pitchFamily="18" charset="0"/>
            </a:endParaRPr>
          </a:p>
          <a:p>
            <a:pPr>
              <a:buFont typeface="Arial" charset="0"/>
              <a:buNone/>
            </a:pPr>
            <a:r>
              <a:rPr lang="ru-RU" sz="1400" smtClean="0">
                <a:latin typeface="Times New Roman" pitchFamily="18" charset="0"/>
                <a:cs typeface="Times New Roman" pitchFamily="18" charset="0"/>
              </a:rPr>
              <a:t>         1.С желтой грудкой у окошка                             2. Эта хищница болтлива,</a:t>
            </a:r>
            <a:br>
              <a:rPr lang="ru-RU" sz="1400" smtClean="0">
                <a:latin typeface="Times New Roman" pitchFamily="18" charset="0"/>
                <a:cs typeface="Times New Roman" pitchFamily="18" charset="0"/>
              </a:rPr>
            </a:br>
            <a:r>
              <a:rPr lang="ru-RU" sz="1400" smtClean="0">
                <a:latin typeface="Times New Roman" pitchFamily="18" charset="0"/>
                <a:cs typeface="Times New Roman" pitchFamily="18" charset="0"/>
              </a:rPr>
              <a:t>    Собирает шустро крошки                                      Воровата, суетлива,</a:t>
            </a:r>
            <a:br>
              <a:rPr lang="ru-RU" sz="1400" smtClean="0">
                <a:latin typeface="Times New Roman" pitchFamily="18" charset="0"/>
                <a:cs typeface="Times New Roman" pitchFamily="18" charset="0"/>
              </a:rPr>
            </a:br>
            <a:r>
              <a:rPr lang="ru-RU" sz="1400" smtClean="0">
                <a:latin typeface="Times New Roman" pitchFamily="18" charset="0"/>
                <a:cs typeface="Times New Roman" pitchFamily="18" charset="0"/>
              </a:rPr>
              <a:t>    Отгадайте, что за птица                                         Стрекотунья белобока,</a:t>
            </a:r>
            <a:br>
              <a:rPr lang="ru-RU" sz="1400" smtClean="0">
                <a:latin typeface="Times New Roman" pitchFamily="18" charset="0"/>
                <a:cs typeface="Times New Roman" pitchFamily="18" charset="0"/>
              </a:rPr>
            </a:br>
            <a:r>
              <a:rPr lang="ru-RU" sz="1400" smtClean="0">
                <a:latin typeface="Times New Roman" pitchFamily="18" charset="0"/>
                <a:cs typeface="Times New Roman" pitchFamily="18" charset="0"/>
              </a:rPr>
              <a:t>    Называется……(синица)                                       А зовут ее……(сорока) </a:t>
            </a:r>
            <a:br>
              <a:rPr lang="ru-RU" sz="1400" smtClean="0">
                <a:latin typeface="Times New Roman" pitchFamily="18" charset="0"/>
                <a:cs typeface="Times New Roman" pitchFamily="18" charset="0"/>
              </a:rPr>
            </a:br>
            <a:r>
              <a:rPr lang="ru-RU" sz="1400" smtClean="0">
                <a:latin typeface="Times New Roman" pitchFamily="18" charset="0"/>
                <a:cs typeface="Times New Roman" pitchFamily="18" charset="0"/>
              </a:rPr>
              <a:t/>
            </a:r>
            <a:br>
              <a:rPr lang="ru-RU" sz="1400" smtClean="0">
                <a:latin typeface="Times New Roman" pitchFamily="18" charset="0"/>
                <a:cs typeface="Times New Roman" pitchFamily="18" charset="0"/>
              </a:rPr>
            </a:br>
            <a:r>
              <a:rPr lang="ru-RU" sz="1400" smtClean="0">
                <a:latin typeface="Times New Roman" pitchFamily="18" charset="0"/>
                <a:cs typeface="Times New Roman" pitchFamily="18" charset="0"/>
              </a:rPr>
              <a:t> 3. Чик – чирик!                                                      4. Зимой на ветках яблоки!  </a:t>
            </a:r>
            <a:br>
              <a:rPr lang="ru-RU" sz="1400" smtClean="0">
                <a:latin typeface="Times New Roman" pitchFamily="18" charset="0"/>
                <a:cs typeface="Times New Roman" pitchFamily="18" charset="0"/>
              </a:rPr>
            </a:br>
            <a:r>
              <a:rPr lang="ru-RU" sz="1400" smtClean="0">
                <a:latin typeface="Times New Roman" pitchFamily="18" charset="0"/>
                <a:cs typeface="Times New Roman" pitchFamily="18" charset="0"/>
              </a:rPr>
              <a:t>    К зернышкам прыг!                                               Скорей их собери!</a:t>
            </a:r>
            <a:br>
              <a:rPr lang="ru-RU" sz="1400" smtClean="0">
                <a:latin typeface="Times New Roman" pitchFamily="18" charset="0"/>
                <a:cs typeface="Times New Roman" pitchFamily="18" charset="0"/>
              </a:rPr>
            </a:br>
            <a:r>
              <a:rPr lang="ru-RU" sz="1400" smtClean="0">
                <a:latin typeface="Times New Roman" pitchFamily="18" charset="0"/>
                <a:cs typeface="Times New Roman" pitchFamily="18" charset="0"/>
              </a:rPr>
              <a:t>    Клюй, не робей!                                                     И вдруг вспорхнули яблоки,</a:t>
            </a:r>
            <a:br>
              <a:rPr lang="ru-RU" sz="1400" smtClean="0">
                <a:latin typeface="Times New Roman" pitchFamily="18" charset="0"/>
                <a:cs typeface="Times New Roman" pitchFamily="18" charset="0"/>
              </a:rPr>
            </a:br>
            <a:r>
              <a:rPr lang="ru-RU" sz="1400" smtClean="0">
                <a:latin typeface="Times New Roman" pitchFamily="18" charset="0"/>
                <a:cs typeface="Times New Roman" pitchFamily="18" charset="0"/>
              </a:rPr>
              <a:t>    Кто это</a:t>
            </a:r>
            <a:r>
              <a:rPr lang="en-US" sz="1400" smtClean="0">
                <a:latin typeface="Times New Roman" pitchFamily="18" charset="0"/>
                <a:cs typeface="Times New Roman" pitchFamily="18" charset="0"/>
              </a:rPr>
              <a:t>?</a:t>
            </a:r>
            <a:r>
              <a:rPr lang="ru-RU" sz="1400" smtClean="0">
                <a:latin typeface="Times New Roman" pitchFamily="18" charset="0"/>
                <a:cs typeface="Times New Roman" pitchFamily="18" charset="0"/>
              </a:rPr>
              <a:t>........(воробей)                                          Ведь это……(снегири)</a:t>
            </a:r>
            <a:br>
              <a:rPr lang="ru-RU" sz="1400" smtClean="0">
                <a:latin typeface="Times New Roman" pitchFamily="18" charset="0"/>
                <a:cs typeface="Times New Roman" pitchFamily="18" charset="0"/>
              </a:rPr>
            </a:br>
            <a:r>
              <a:rPr lang="ru-RU" sz="1400" smtClean="0">
                <a:latin typeface="Times New Roman" pitchFamily="18" charset="0"/>
                <a:cs typeface="Times New Roman" pitchFamily="18" charset="0"/>
              </a:rPr>
              <a:t/>
            </a:r>
            <a:br>
              <a:rPr lang="ru-RU" sz="1400" smtClean="0">
                <a:latin typeface="Times New Roman" pitchFamily="18" charset="0"/>
                <a:cs typeface="Times New Roman" pitchFamily="18" charset="0"/>
              </a:rPr>
            </a:br>
            <a:r>
              <a:rPr lang="ru-RU" sz="1400" smtClean="0">
                <a:latin typeface="Times New Roman" pitchFamily="18" charset="0"/>
                <a:cs typeface="Times New Roman" pitchFamily="18" charset="0"/>
              </a:rPr>
              <a:t>                                      5. В лесу, под щебет, звон и свист,</a:t>
            </a:r>
            <a:br>
              <a:rPr lang="ru-RU" sz="1400" smtClean="0">
                <a:latin typeface="Times New Roman" pitchFamily="18" charset="0"/>
                <a:cs typeface="Times New Roman" pitchFamily="18" charset="0"/>
              </a:rPr>
            </a:br>
            <a:r>
              <a:rPr lang="ru-RU" sz="1400" smtClean="0">
                <a:latin typeface="Times New Roman" pitchFamily="18" charset="0"/>
                <a:cs typeface="Times New Roman" pitchFamily="18" charset="0"/>
              </a:rPr>
              <a:t>                                          Стучит лесной телеграфист:</a:t>
            </a:r>
            <a:br>
              <a:rPr lang="ru-RU" sz="1400" smtClean="0">
                <a:latin typeface="Times New Roman" pitchFamily="18" charset="0"/>
                <a:cs typeface="Times New Roman" pitchFamily="18" charset="0"/>
              </a:rPr>
            </a:br>
            <a:r>
              <a:rPr lang="ru-RU" sz="1400" smtClean="0">
                <a:latin typeface="Times New Roman" pitchFamily="18" charset="0"/>
                <a:cs typeface="Times New Roman" pitchFamily="18" charset="0"/>
              </a:rPr>
              <a:t>                                          «Здорово, дрозд, приятель!»</a:t>
            </a:r>
            <a:br>
              <a:rPr lang="ru-RU" sz="1400" smtClean="0">
                <a:latin typeface="Times New Roman" pitchFamily="18" charset="0"/>
                <a:cs typeface="Times New Roman" pitchFamily="18" charset="0"/>
              </a:rPr>
            </a:br>
            <a:r>
              <a:rPr lang="ru-RU" sz="1400" smtClean="0">
                <a:latin typeface="Times New Roman" pitchFamily="18" charset="0"/>
                <a:cs typeface="Times New Roman" pitchFamily="18" charset="0"/>
              </a:rPr>
              <a:t>                                           И ставит подпись…..(дятел)</a:t>
            </a:r>
            <a:br>
              <a:rPr lang="ru-RU" sz="1400" smtClean="0">
                <a:latin typeface="Times New Roman" pitchFamily="18" charset="0"/>
                <a:cs typeface="Times New Roman" pitchFamily="18" charset="0"/>
              </a:rPr>
            </a:br>
            <a:endParaRPr lang="ru-RU" sz="1400" smtClean="0">
              <a:latin typeface="Times New Roman" pitchFamily="18" charset="0"/>
              <a:cs typeface="Times New Roman" pitchFamily="18" charset="0"/>
            </a:endParaRPr>
          </a:p>
          <a:p>
            <a:pPr>
              <a:buFont typeface="Arial" charset="0"/>
              <a:buNone/>
            </a:pPr>
            <a:r>
              <a:rPr lang="ru-RU" sz="1400" smtClean="0">
                <a:latin typeface="Times New Roman" pitchFamily="18" charset="0"/>
                <a:cs typeface="Times New Roman" pitchFamily="18" charset="0"/>
              </a:rPr>
              <a:t>                                               Педагог объясняет детям, что птицам тяжело найти себе корм в это время </a:t>
            </a:r>
          </a:p>
          <a:p>
            <a:pPr>
              <a:buFont typeface="Arial" charset="0"/>
              <a:buNone/>
            </a:pPr>
            <a:r>
              <a:rPr lang="ru-RU" sz="1400" smtClean="0">
                <a:latin typeface="Times New Roman" pitchFamily="18" charset="0"/>
                <a:cs typeface="Times New Roman" pitchFamily="18" charset="0"/>
              </a:rPr>
              <a:t>                                                года, и предлагает детям сделать ветку рябины для угощения птиц. </a:t>
            </a:r>
          </a:p>
        </p:txBody>
      </p:sp>
      <p:pic>
        <p:nvPicPr>
          <p:cNvPr id="15363" name="Picture 4" descr="animashki-35"/>
          <p:cNvPicPr>
            <a:picLocks noChangeAspect="1" noChangeArrowheads="1"/>
          </p:cNvPicPr>
          <p:nvPr/>
        </p:nvPicPr>
        <p:blipFill>
          <a:blip r:embed="rId2"/>
          <a:srcRect/>
          <a:stretch>
            <a:fillRect/>
          </a:stretch>
        </p:blipFill>
        <p:spPr bwMode="auto">
          <a:xfrm>
            <a:off x="468313" y="4797425"/>
            <a:ext cx="2381250" cy="1638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p:cNvSpPr>
          <p:nvPr>
            <p:ph type="title"/>
          </p:nvPr>
        </p:nvSpPr>
        <p:spPr>
          <a:xfrm>
            <a:off x="457200" y="274638"/>
            <a:ext cx="8229600" cy="561975"/>
          </a:xfrm>
        </p:spPr>
        <p:txBody>
          <a:bodyPr/>
          <a:lstStyle/>
          <a:p>
            <a:r>
              <a:rPr lang="ru-RU" sz="2400" b="1" smtClean="0">
                <a:latin typeface="Times New Roman" pitchFamily="18" charset="0"/>
              </a:rPr>
              <a:t>Основная часть:</a:t>
            </a:r>
          </a:p>
        </p:txBody>
      </p:sp>
      <p:sp>
        <p:nvSpPr>
          <p:cNvPr id="16386" name="Rectangle 3"/>
          <p:cNvSpPr>
            <a:spLocks noGrp="1"/>
          </p:cNvSpPr>
          <p:nvPr>
            <p:ph type="body" idx="1"/>
          </p:nvPr>
        </p:nvSpPr>
        <p:spPr>
          <a:xfrm>
            <a:off x="107950" y="1052513"/>
            <a:ext cx="8785225" cy="5256212"/>
          </a:xfrm>
        </p:spPr>
        <p:txBody>
          <a:bodyPr/>
          <a:lstStyle/>
          <a:p>
            <a:pPr marL="0" indent="0">
              <a:lnSpc>
                <a:spcPct val="80000"/>
              </a:lnSpc>
              <a:buFont typeface="Arial" charset="0"/>
              <a:buNone/>
            </a:pPr>
            <a:r>
              <a:rPr lang="ru-RU" sz="1800" smtClean="0">
                <a:latin typeface="Times New Roman" pitchFamily="18" charset="0"/>
              </a:rPr>
              <a:t>Педагог объясняет детям, что сегодня они будут делать способом оригами ветку рябины. Листья рябины сложим в технике оригами, а ягодки рябины будут смятые комочки бумаги красного цвета.</a:t>
            </a:r>
            <a:endParaRPr lang="ru-RU" sz="1800" b="1" smtClean="0">
              <a:latin typeface="Times New Roman" pitchFamily="18" charset="0"/>
            </a:endParaRPr>
          </a:p>
          <a:p>
            <a:pPr marL="0" indent="0">
              <a:lnSpc>
                <a:spcPct val="80000"/>
              </a:lnSpc>
              <a:buFont typeface="Arial" charset="0"/>
              <a:buNone/>
            </a:pPr>
            <a:r>
              <a:rPr lang="ru-RU" sz="1800" b="1" smtClean="0">
                <a:latin typeface="Times New Roman" pitchFamily="18" charset="0"/>
              </a:rPr>
              <a:t>                                              </a:t>
            </a:r>
          </a:p>
          <a:p>
            <a:pPr marL="0" indent="0">
              <a:lnSpc>
                <a:spcPct val="80000"/>
              </a:lnSpc>
              <a:buFont typeface="Arial" charset="0"/>
              <a:buNone/>
            </a:pPr>
            <a:r>
              <a:rPr lang="ru-RU" sz="1800" b="1" smtClean="0">
                <a:latin typeface="Times New Roman" pitchFamily="18" charset="0"/>
              </a:rPr>
              <a:t>                                                    Физминутка: «Веселые воробушки»</a:t>
            </a:r>
          </a:p>
          <a:p>
            <a:pPr marL="0" indent="0">
              <a:lnSpc>
                <a:spcPct val="80000"/>
              </a:lnSpc>
              <a:buFont typeface="Arial" charset="0"/>
              <a:buNone/>
            </a:pPr>
            <a:endParaRPr lang="ru-RU" sz="1800" b="1" smtClean="0">
              <a:latin typeface="Times New Roman" pitchFamily="18" charset="0"/>
            </a:endParaRPr>
          </a:p>
          <a:p>
            <a:pPr marL="0" indent="0">
              <a:lnSpc>
                <a:spcPct val="80000"/>
              </a:lnSpc>
              <a:buFont typeface="Arial" charset="0"/>
              <a:buNone/>
            </a:pPr>
            <a:endParaRPr lang="ru-RU" sz="1800" b="1" smtClean="0">
              <a:latin typeface="Times New Roman" pitchFamily="18" charset="0"/>
            </a:endParaRPr>
          </a:p>
          <a:p>
            <a:pPr marL="0" indent="0">
              <a:lnSpc>
                <a:spcPct val="80000"/>
              </a:lnSpc>
              <a:buFont typeface="Arial" charset="0"/>
              <a:buNone/>
            </a:pPr>
            <a:r>
              <a:rPr lang="ru-RU" sz="1800" b="1" smtClean="0">
                <a:latin typeface="Times New Roman" pitchFamily="18" charset="0"/>
              </a:rPr>
              <a:t>1. Воробушки, воробушки, </a:t>
            </a:r>
          </a:p>
          <a:p>
            <a:pPr marL="0" indent="0">
              <a:lnSpc>
                <a:spcPct val="80000"/>
              </a:lnSpc>
              <a:buFont typeface="Arial" charset="0"/>
              <a:buNone/>
            </a:pPr>
            <a:r>
              <a:rPr lang="ru-RU" sz="1800" b="1" smtClean="0">
                <a:latin typeface="Times New Roman" pitchFamily="18" charset="0"/>
              </a:rPr>
              <a:t>   Летят, летят, летят.                             </a:t>
            </a:r>
          </a:p>
          <a:p>
            <a:pPr marL="0" indent="0">
              <a:lnSpc>
                <a:spcPct val="80000"/>
              </a:lnSpc>
              <a:buFont typeface="Arial" charset="0"/>
              <a:buNone/>
            </a:pPr>
            <a:r>
              <a:rPr lang="ru-RU" sz="1800" b="1" smtClean="0">
                <a:latin typeface="Times New Roman" pitchFamily="18" charset="0"/>
              </a:rPr>
              <a:t>   Найти скорее зернышки</a:t>
            </a:r>
          </a:p>
          <a:p>
            <a:pPr marL="0" indent="0">
              <a:lnSpc>
                <a:spcPct val="80000"/>
              </a:lnSpc>
              <a:buFont typeface="Arial" charset="0"/>
              <a:buNone/>
            </a:pPr>
            <a:r>
              <a:rPr lang="ru-RU" sz="1800" b="1" smtClean="0">
                <a:latin typeface="Times New Roman" pitchFamily="18" charset="0"/>
              </a:rPr>
              <a:t>   Воробушки хотят.</a:t>
            </a:r>
            <a:r>
              <a:rPr lang="ru-RU" sz="1800" smtClean="0">
                <a:latin typeface="Times New Roman" pitchFamily="18" charset="0"/>
              </a:rPr>
              <a:t> </a:t>
            </a:r>
          </a:p>
          <a:p>
            <a:pPr marL="0" indent="0">
              <a:lnSpc>
                <a:spcPct val="80000"/>
              </a:lnSpc>
              <a:buFont typeface="Arial" charset="0"/>
              <a:buNone/>
            </a:pPr>
            <a:r>
              <a:rPr lang="ru-RU" sz="1800" smtClean="0">
                <a:latin typeface="Times New Roman" pitchFamily="18" charset="0"/>
              </a:rPr>
              <a:t>         (легкий бег врассыпную)</a:t>
            </a:r>
          </a:p>
          <a:p>
            <a:pPr marL="0" indent="0">
              <a:lnSpc>
                <a:spcPct val="80000"/>
              </a:lnSpc>
              <a:buFont typeface="Arial" charset="0"/>
              <a:buNone/>
            </a:pPr>
            <a:endParaRPr lang="ru-RU" sz="1800" smtClean="0">
              <a:latin typeface="Times New Roman" pitchFamily="18" charset="0"/>
            </a:endParaRPr>
          </a:p>
          <a:p>
            <a:pPr marL="0" indent="0">
              <a:lnSpc>
                <a:spcPct val="80000"/>
              </a:lnSpc>
              <a:buFont typeface="Arial" charset="0"/>
              <a:buNone/>
            </a:pPr>
            <a:r>
              <a:rPr lang="ru-RU" sz="1800" smtClean="0">
                <a:latin typeface="Times New Roman" pitchFamily="18" charset="0"/>
              </a:rPr>
              <a:t>2. </a:t>
            </a:r>
            <a:r>
              <a:rPr lang="ru-RU" sz="1800" b="1" smtClean="0">
                <a:latin typeface="Times New Roman" pitchFamily="18" charset="0"/>
              </a:rPr>
              <a:t>То семечки, то корочку,</a:t>
            </a:r>
          </a:p>
          <a:p>
            <a:pPr marL="0" indent="0">
              <a:lnSpc>
                <a:spcPct val="80000"/>
              </a:lnSpc>
              <a:buFont typeface="Arial" charset="0"/>
              <a:buNone/>
            </a:pPr>
            <a:r>
              <a:rPr lang="ru-RU" sz="1800" b="1" smtClean="0">
                <a:latin typeface="Times New Roman" pitchFamily="18" charset="0"/>
              </a:rPr>
              <a:t>    То зернышки найдут.</a:t>
            </a:r>
          </a:p>
          <a:p>
            <a:pPr marL="0" indent="0">
              <a:lnSpc>
                <a:spcPct val="80000"/>
              </a:lnSpc>
              <a:buFont typeface="Arial" charset="0"/>
              <a:buNone/>
            </a:pPr>
            <a:r>
              <a:rPr lang="ru-RU" sz="1800" b="1" smtClean="0">
                <a:latin typeface="Times New Roman" pitchFamily="18" charset="0"/>
              </a:rPr>
              <a:t>     Веселые воробушки</a:t>
            </a:r>
          </a:p>
          <a:p>
            <a:pPr marL="0" indent="0">
              <a:lnSpc>
                <a:spcPct val="80000"/>
              </a:lnSpc>
              <a:buFont typeface="Arial" charset="0"/>
              <a:buNone/>
            </a:pPr>
            <a:r>
              <a:rPr lang="ru-RU" sz="1800" b="1" smtClean="0">
                <a:latin typeface="Times New Roman" pitchFamily="18" charset="0"/>
              </a:rPr>
              <a:t>     Клюют, клюют, клюют.</a:t>
            </a:r>
          </a:p>
          <a:p>
            <a:pPr marL="0" indent="0">
              <a:lnSpc>
                <a:spcPct val="80000"/>
              </a:lnSpc>
              <a:buFont typeface="Arial" charset="0"/>
              <a:buNone/>
            </a:pPr>
            <a:r>
              <a:rPr lang="ru-RU" sz="1800" smtClean="0">
                <a:latin typeface="Times New Roman" pitchFamily="18" charset="0"/>
              </a:rPr>
              <a:t>(ходят кивая головой, слегка помахивая «крыльями».</a:t>
            </a:r>
          </a:p>
          <a:p>
            <a:pPr marL="0" indent="0">
              <a:lnSpc>
                <a:spcPct val="80000"/>
              </a:lnSpc>
              <a:buFont typeface="Arial" charset="0"/>
              <a:buNone/>
            </a:pPr>
            <a:r>
              <a:rPr lang="ru-RU" sz="1800" smtClean="0">
                <a:latin typeface="Times New Roman" pitchFamily="18" charset="0"/>
              </a:rPr>
              <a:t>Присев, имитируют движения «клюют»</a:t>
            </a:r>
            <a:endParaRPr lang="ru-RU" sz="1400" b="1" smtClean="0">
              <a:latin typeface="Times New Roman" pitchFamily="18" charset="0"/>
            </a:endParaRPr>
          </a:p>
        </p:txBody>
      </p:sp>
      <p:pic>
        <p:nvPicPr>
          <p:cNvPr id="16387" name="Рисунок 1" descr="100_2521.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0" y="2565400"/>
            <a:ext cx="3743325" cy="2982913"/>
          </a:xfrm>
          <a:prstGeom prst="rect">
            <a:avLst/>
          </a:prstGeom>
          <a:noFill/>
          <a:ln w="57150">
            <a:solidFill>
              <a:srgbClr val="7030A0"/>
            </a:solid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6"/>
          <p:cNvSpPr>
            <a:spLocks noGrp="1"/>
          </p:cNvSpPr>
          <p:nvPr>
            <p:ph type="title" idx="4294967295"/>
          </p:nvPr>
        </p:nvSpPr>
        <p:spPr>
          <a:xfrm>
            <a:off x="323850" y="333375"/>
            <a:ext cx="8229600" cy="5256213"/>
          </a:xfrm>
        </p:spPr>
        <p:txBody>
          <a:bodyPr/>
          <a:lstStyle/>
          <a:p>
            <a:r>
              <a:rPr lang="ru-RU" sz="1400" smtClean="0">
                <a:latin typeface="Times New Roman" pitchFamily="18" charset="0"/>
              </a:rPr>
              <a:t> Педагог  разворачивает на столе лист бумаги с нарисованной на нем веткой, и вместе с детьми </a:t>
            </a:r>
            <a:br>
              <a:rPr lang="ru-RU" sz="1400" smtClean="0">
                <a:latin typeface="Times New Roman" pitchFamily="18" charset="0"/>
              </a:rPr>
            </a:br>
            <a:r>
              <a:rPr lang="ru-RU" sz="1400" smtClean="0">
                <a:latin typeface="Times New Roman" pitchFamily="18" charset="0"/>
              </a:rPr>
              <a:t>разбирает последовательность и приемы  складывания бумажного листа и скручивание ягод и гофрированной бумаги.</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r>
              <a:rPr lang="ru-RU" sz="1400" smtClean="0">
                <a:latin typeface="Times New Roman" pitchFamily="18" charset="0"/>
              </a:rPr>
              <a:t/>
            </a:r>
            <a:br>
              <a:rPr lang="ru-RU" sz="1400" smtClean="0">
                <a:latin typeface="Times New Roman" pitchFamily="18" charset="0"/>
              </a:rPr>
            </a:br>
            <a:endParaRPr lang="ru-RU" sz="1400" smtClean="0">
              <a:latin typeface="Times New Roman" pitchFamily="18" charset="0"/>
            </a:endParaRPr>
          </a:p>
        </p:txBody>
      </p:sp>
      <p:sp>
        <p:nvSpPr>
          <p:cNvPr id="17410" name="Rectangle 5"/>
          <p:cNvSpPr>
            <a:spLocks noGrp="1"/>
          </p:cNvSpPr>
          <p:nvPr>
            <p:ph type="body" idx="4294967295"/>
          </p:nvPr>
        </p:nvSpPr>
        <p:spPr>
          <a:xfrm>
            <a:off x="0" y="1628775"/>
            <a:ext cx="8229600" cy="4525963"/>
          </a:xfrm>
        </p:spPr>
        <p:txBody>
          <a:bodyPr/>
          <a:lstStyle/>
          <a:p>
            <a:pPr>
              <a:buFont typeface="Arial" charset="0"/>
              <a:buNone/>
            </a:pPr>
            <a:endParaRPr lang="ru-RU" sz="1400" smtClean="0">
              <a:latin typeface="Times New Roman" pitchFamily="18" charset="0"/>
            </a:endParaRPr>
          </a:p>
          <a:p>
            <a:pPr>
              <a:buFont typeface="Arial" charset="0"/>
              <a:buNone/>
            </a:pPr>
            <a:r>
              <a:rPr lang="ru-RU" sz="1400" smtClean="0">
                <a:latin typeface="Times New Roman" pitchFamily="18" charset="0"/>
              </a:rPr>
              <a:t>    </a:t>
            </a:r>
            <a:r>
              <a:rPr lang="ru-RU" sz="1400" b="1" smtClean="0">
                <a:latin typeface="Times New Roman" pitchFamily="18" charset="0"/>
              </a:rPr>
              <a:t>                                                                             </a:t>
            </a:r>
          </a:p>
          <a:p>
            <a:pPr>
              <a:buFont typeface="Arial" charset="0"/>
              <a:buNone/>
            </a:pPr>
            <a:endParaRPr lang="ru-RU" smtClean="0"/>
          </a:p>
        </p:txBody>
      </p:sp>
      <p:pic>
        <p:nvPicPr>
          <p:cNvPr id="17411" name="Рисунок 2" descr="100_2528.JPG"/>
          <p:cNvPicPr>
            <a:picLocks noChangeAspect="1"/>
          </p:cNvPicPr>
          <p:nvPr/>
        </p:nvPicPr>
        <p:blipFill>
          <a:blip r:embed="rId2" cstate="screen">
            <a:lum bright="6000" contrast="24000"/>
            <a:extLst>
              <a:ext uri="{28A0092B-C50C-407E-A947-70E740481C1C}">
                <a14:useLocalDpi xmlns:a14="http://schemas.microsoft.com/office/drawing/2010/main"/>
              </a:ext>
            </a:extLst>
          </a:blip>
          <a:srcRect/>
          <a:stretch>
            <a:fillRect/>
          </a:stretch>
        </p:blipFill>
        <p:spPr bwMode="auto">
          <a:xfrm>
            <a:off x="4932363" y="3284538"/>
            <a:ext cx="3889375" cy="3240087"/>
          </a:xfrm>
          <a:prstGeom prst="rect">
            <a:avLst/>
          </a:prstGeom>
          <a:noFill/>
          <a:ln w="76200" cmpd="tri">
            <a:solidFill>
              <a:srgbClr val="9954CC"/>
            </a:solidFill>
            <a:miter lim="800000"/>
            <a:headEnd/>
            <a:tailEnd/>
          </a:ln>
        </p:spPr>
      </p:pic>
      <p:pic>
        <p:nvPicPr>
          <p:cNvPr id="17412" name="Picture 5" descr="100_252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8313" y="1773238"/>
            <a:ext cx="3744912" cy="3022600"/>
          </a:xfrm>
          <a:prstGeom prst="rect">
            <a:avLst/>
          </a:prstGeom>
          <a:noFill/>
          <a:ln w="76200" cmpd="tri">
            <a:solidFill>
              <a:srgbClr val="9954CC"/>
            </a:solid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p:cNvSpPr>
          <p:nvPr>
            <p:ph type="title" idx="4294967295"/>
          </p:nvPr>
        </p:nvSpPr>
        <p:spPr>
          <a:xfrm>
            <a:off x="395288" y="333375"/>
            <a:ext cx="8229600" cy="3600450"/>
          </a:xfrm>
        </p:spPr>
        <p:txBody>
          <a:bodyPr/>
          <a:lstStyle/>
          <a:p>
            <a:r>
              <a:rPr lang="ru-RU" sz="1400" smtClean="0">
                <a:latin typeface="Times New Roman" pitchFamily="18" charset="0"/>
              </a:rPr>
              <a:t>Дети выполняют пальчиковую гимнастику: «Осенние листья»</a:t>
            </a:r>
            <a:br>
              <a:rPr lang="ru-RU" sz="1400" smtClean="0">
                <a:latin typeface="Times New Roman" pitchFamily="18" charset="0"/>
              </a:rPr>
            </a:br>
            <a:r>
              <a:rPr lang="ru-RU" sz="1400" b="1" smtClean="0">
                <a:latin typeface="Times New Roman" pitchFamily="18" charset="0"/>
              </a:rPr>
              <a:t>Раз, два, три, четыре, пять,</a:t>
            </a:r>
            <a:br>
              <a:rPr lang="ru-RU" sz="1400" b="1" smtClean="0">
                <a:latin typeface="Times New Roman" pitchFamily="18" charset="0"/>
              </a:rPr>
            </a:br>
            <a:r>
              <a:rPr lang="ru-RU" sz="1400" smtClean="0">
                <a:latin typeface="Times New Roman" pitchFamily="18" charset="0"/>
              </a:rPr>
              <a:t>(загибают пальчики, начиная с большого) </a:t>
            </a:r>
            <a:br>
              <a:rPr lang="ru-RU" sz="1400" smtClean="0">
                <a:latin typeface="Times New Roman" pitchFamily="18" charset="0"/>
              </a:rPr>
            </a:br>
            <a:r>
              <a:rPr lang="ru-RU" sz="1400" b="1" smtClean="0">
                <a:latin typeface="Times New Roman" pitchFamily="18" charset="0"/>
              </a:rPr>
              <a:t>Будем листья собирать.</a:t>
            </a:r>
            <a:br>
              <a:rPr lang="ru-RU" sz="1400" b="1" smtClean="0">
                <a:latin typeface="Times New Roman" pitchFamily="18" charset="0"/>
              </a:rPr>
            </a:br>
            <a:r>
              <a:rPr lang="ru-RU" sz="1400" smtClean="0">
                <a:latin typeface="Times New Roman" pitchFamily="18" charset="0"/>
              </a:rPr>
              <a:t>(сжимают и разжимают кулачки)</a:t>
            </a:r>
            <a:br>
              <a:rPr lang="ru-RU" sz="1400" smtClean="0">
                <a:latin typeface="Times New Roman" pitchFamily="18" charset="0"/>
              </a:rPr>
            </a:br>
            <a:r>
              <a:rPr lang="ru-RU" sz="1400" b="1" smtClean="0">
                <a:latin typeface="Times New Roman" pitchFamily="18" charset="0"/>
              </a:rPr>
              <a:t>Листья березы,</a:t>
            </a:r>
            <a:br>
              <a:rPr lang="ru-RU" sz="1400" b="1" smtClean="0">
                <a:latin typeface="Times New Roman" pitchFamily="18" charset="0"/>
              </a:rPr>
            </a:br>
            <a:r>
              <a:rPr lang="ru-RU" sz="1400" smtClean="0">
                <a:latin typeface="Times New Roman" pitchFamily="18" charset="0"/>
              </a:rPr>
              <a:t>(загибают пальчики, начиная с большого)</a:t>
            </a:r>
            <a:br>
              <a:rPr lang="ru-RU" sz="1400" smtClean="0">
                <a:latin typeface="Times New Roman" pitchFamily="18" charset="0"/>
              </a:rPr>
            </a:br>
            <a:r>
              <a:rPr lang="ru-RU" sz="1400" b="1" smtClean="0">
                <a:latin typeface="Times New Roman" pitchFamily="18" charset="0"/>
              </a:rPr>
              <a:t>Листья рябины,</a:t>
            </a:r>
            <a:br>
              <a:rPr lang="ru-RU" sz="1400" b="1" smtClean="0">
                <a:latin typeface="Times New Roman" pitchFamily="18" charset="0"/>
              </a:rPr>
            </a:br>
            <a:r>
              <a:rPr lang="ru-RU" sz="1400" b="1" smtClean="0">
                <a:latin typeface="Times New Roman" pitchFamily="18" charset="0"/>
              </a:rPr>
              <a:t>Листья осины,</a:t>
            </a:r>
            <a:br>
              <a:rPr lang="ru-RU" sz="1400" b="1" smtClean="0">
                <a:latin typeface="Times New Roman" pitchFamily="18" charset="0"/>
              </a:rPr>
            </a:br>
            <a:r>
              <a:rPr lang="ru-RU" sz="1400" b="1" smtClean="0">
                <a:latin typeface="Times New Roman" pitchFamily="18" charset="0"/>
              </a:rPr>
              <a:t>Листики дуба мы соберем,</a:t>
            </a:r>
            <a:br>
              <a:rPr lang="ru-RU" sz="1400" b="1" smtClean="0">
                <a:latin typeface="Times New Roman" pitchFamily="18" charset="0"/>
              </a:rPr>
            </a:br>
            <a:r>
              <a:rPr lang="ru-RU" sz="1400" b="1" smtClean="0">
                <a:latin typeface="Times New Roman" pitchFamily="18" charset="0"/>
              </a:rPr>
              <a:t>Маме осенний букет отнесем.</a:t>
            </a:r>
            <a:br>
              <a:rPr lang="ru-RU" sz="1400" b="1" smtClean="0">
                <a:latin typeface="Times New Roman" pitchFamily="18" charset="0"/>
              </a:rPr>
            </a:br>
            <a:r>
              <a:rPr lang="ru-RU" sz="1400" smtClean="0">
                <a:latin typeface="Times New Roman" pitchFamily="18" charset="0"/>
              </a:rPr>
              <a:t>(«шагают» по столу средним и указательным пальчиками)</a:t>
            </a:r>
            <a:br>
              <a:rPr lang="ru-RU" sz="1400" smtClean="0">
                <a:latin typeface="Times New Roman" pitchFamily="18" charset="0"/>
              </a:rPr>
            </a:br>
            <a:r>
              <a:rPr lang="ru-RU" sz="1400" smtClean="0">
                <a:latin typeface="Times New Roman" pitchFamily="18" charset="0"/>
              </a:rPr>
              <a:t>                                    </a:t>
            </a:r>
            <a:r>
              <a:rPr lang="ru-RU" sz="1400" b="1" smtClean="0">
                <a:latin typeface="Times New Roman" pitchFamily="18" charset="0"/>
              </a:rPr>
              <a:t>                                                                                         Н. Нищева</a:t>
            </a:r>
            <a:br>
              <a:rPr lang="ru-RU" sz="1400" b="1" smtClean="0">
                <a:latin typeface="Times New Roman" pitchFamily="18" charset="0"/>
              </a:rPr>
            </a:br>
            <a:r>
              <a:rPr lang="ru-RU" sz="1400" smtClean="0">
                <a:latin typeface="Times New Roman" pitchFamily="18" charset="0"/>
              </a:rPr>
              <a:t>Дети приступают к выполнению задания.</a:t>
            </a:r>
            <a:r>
              <a:rPr lang="ru-RU" sz="1400" b="1" smtClean="0">
                <a:latin typeface="Times New Roman" pitchFamily="18" charset="0"/>
              </a:rPr>
              <a:t>  </a:t>
            </a:r>
            <a:r>
              <a:rPr lang="ru-RU" sz="1400" smtClean="0">
                <a:latin typeface="Times New Roman" pitchFamily="18" charset="0"/>
              </a:rPr>
              <a:t>В течении занятия прослушивается любое музыкальное произведение на тему: «Осень». Это  позволит наиболее полно и выразительно передать эмоции, настроение ребят и с помощью художественных средств раскрыть тему.</a:t>
            </a:r>
          </a:p>
        </p:txBody>
      </p:sp>
      <p:pic>
        <p:nvPicPr>
          <p:cNvPr id="18434" name="Рисунок 4" descr="100_2525.JPG"/>
          <p:cNvPicPr>
            <a:picLocks noChangeAspect="1"/>
          </p:cNvPicPr>
          <p:nvPr/>
        </p:nvPicPr>
        <p:blipFill>
          <a:blip r:embed="rId2" cstate="screen">
            <a:lum bright="-6000" contrast="-6000"/>
            <a:extLst>
              <a:ext uri="{28A0092B-C50C-407E-A947-70E740481C1C}">
                <a14:useLocalDpi xmlns:a14="http://schemas.microsoft.com/office/drawing/2010/main"/>
              </a:ext>
            </a:extLst>
          </a:blip>
          <a:srcRect/>
          <a:stretch>
            <a:fillRect/>
          </a:stretch>
        </p:blipFill>
        <p:spPr bwMode="auto">
          <a:xfrm>
            <a:off x="395288" y="4149725"/>
            <a:ext cx="3529012" cy="2354263"/>
          </a:xfrm>
          <a:prstGeom prst="rect">
            <a:avLst/>
          </a:prstGeom>
          <a:noFill/>
          <a:ln w="76200" cmpd="tri">
            <a:solidFill>
              <a:srgbClr val="7030A0"/>
            </a:solidFill>
            <a:miter lim="800000"/>
            <a:headEnd/>
            <a:tailEnd/>
          </a:ln>
        </p:spPr>
      </p:pic>
      <p:pic>
        <p:nvPicPr>
          <p:cNvPr id="18435" name="Рисунок 1" descr="100_2534.JPG"/>
          <p:cNvPicPr>
            <a:picLocks noChangeAspect="1"/>
          </p:cNvPicPr>
          <p:nvPr/>
        </p:nvPicPr>
        <p:blipFill>
          <a:blip r:embed="rId3" cstate="screen">
            <a:lum contrast="6000"/>
            <a:extLst>
              <a:ext uri="{28A0092B-C50C-407E-A947-70E740481C1C}">
                <a14:useLocalDpi xmlns:a14="http://schemas.microsoft.com/office/drawing/2010/main"/>
              </a:ext>
            </a:extLst>
          </a:blip>
          <a:srcRect/>
          <a:stretch>
            <a:fillRect/>
          </a:stretch>
        </p:blipFill>
        <p:spPr bwMode="auto">
          <a:xfrm>
            <a:off x="5364163" y="4149725"/>
            <a:ext cx="3384550" cy="2447925"/>
          </a:xfrm>
          <a:prstGeom prst="rect">
            <a:avLst/>
          </a:prstGeom>
          <a:noFill/>
          <a:ln w="76200" cmpd="tri">
            <a:solidFill>
              <a:srgbClr val="7030A0"/>
            </a:solid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Рисунок 2" descr="100_2547.JPG"/>
          <p:cNvPicPr>
            <a:picLocks noChangeAspect="1"/>
          </p:cNvPicPr>
          <p:nvPr/>
        </p:nvPicPr>
        <p:blipFill>
          <a:blip r:embed="rId2" cstate="screen">
            <a:lum contrast="6000"/>
            <a:extLst>
              <a:ext uri="{28A0092B-C50C-407E-A947-70E740481C1C}">
                <a14:useLocalDpi xmlns:a14="http://schemas.microsoft.com/office/drawing/2010/main"/>
              </a:ext>
            </a:extLst>
          </a:blip>
          <a:srcRect/>
          <a:stretch>
            <a:fillRect/>
          </a:stretch>
        </p:blipFill>
        <p:spPr bwMode="auto">
          <a:xfrm>
            <a:off x="4932363" y="260350"/>
            <a:ext cx="3584575" cy="2687638"/>
          </a:xfrm>
          <a:prstGeom prst="rect">
            <a:avLst/>
          </a:prstGeom>
          <a:noFill/>
          <a:ln w="76200" cmpd="tri">
            <a:solidFill>
              <a:srgbClr val="9954CC"/>
            </a:solidFill>
            <a:miter lim="800000"/>
            <a:headEnd/>
            <a:tailEnd/>
          </a:ln>
        </p:spPr>
      </p:pic>
      <p:pic>
        <p:nvPicPr>
          <p:cNvPr id="19458" name="Рисунок 5" descr="100_2556.JPG"/>
          <p:cNvPicPr>
            <a:picLocks noChangeAspect="1"/>
          </p:cNvPicPr>
          <p:nvPr/>
        </p:nvPicPr>
        <p:blipFill>
          <a:blip r:embed="rId3" cstate="screen">
            <a:lum contrast="12000"/>
            <a:extLst>
              <a:ext uri="{28A0092B-C50C-407E-A947-70E740481C1C}">
                <a14:useLocalDpi xmlns:a14="http://schemas.microsoft.com/office/drawing/2010/main"/>
              </a:ext>
            </a:extLst>
          </a:blip>
          <a:srcRect/>
          <a:stretch>
            <a:fillRect/>
          </a:stretch>
        </p:blipFill>
        <p:spPr bwMode="auto">
          <a:xfrm>
            <a:off x="250825" y="3716338"/>
            <a:ext cx="3667125" cy="2665412"/>
          </a:xfrm>
          <a:prstGeom prst="rect">
            <a:avLst/>
          </a:prstGeom>
          <a:noFill/>
          <a:ln w="76200" cmpd="tri">
            <a:solidFill>
              <a:srgbClr val="9954CC"/>
            </a:solidFill>
            <a:miter lim="800000"/>
            <a:headEnd/>
            <a:tailEnd/>
          </a:ln>
        </p:spPr>
      </p:pic>
      <p:pic>
        <p:nvPicPr>
          <p:cNvPr id="19459" name="Рисунок 6" descr="100_2557.JPG"/>
          <p:cNvPicPr>
            <a:picLocks noChangeAspect="1"/>
          </p:cNvPicPr>
          <p:nvPr/>
        </p:nvPicPr>
        <p:blipFill>
          <a:blip r:embed="rId4" cstate="screen">
            <a:lum contrast="12000"/>
            <a:extLst>
              <a:ext uri="{28A0092B-C50C-407E-A947-70E740481C1C}">
                <a14:useLocalDpi xmlns:a14="http://schemas.microsoft.com/office/drawing/2010/main"/>
              </a:ext>
            </a:extLst>
          </a:blip>
          <a:srcRect/>
          <a:stretch>
            <a:fillRect/>
          </a:stretch>
        </p:blipFill>
        <p:spPr bwMode="auto">
          <a:xfrm>
            <a:off x="5003800" y="3716338"/>
            <a:ext cx="3670300" cy="2663825"/>
          </a:xfrm>
          <a:prstGeom prst="rect">
            <a:avLst/>
          </a:prstGeom>
          <a:noFill/>
          <a:ln w="76200" cmpd="tri">
            <a:solidFill>
              <a:srgbClr val="9954CC"/>
            </a:solidFill>
            <a:miter lim="800000"/>
            <a:headEnd/>
            <a:tailEnd/>
          </a:ln>
        </p:spPr>
      </p:pic>
      <p:pic>
        <p:nvPicPr>
          <p:cNvPr id="19460" name="Picture 5" descr="100_254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23850" y="333375"/>
            <a:ext cx="3600450" cy="2663825"/>
          </a:xfrm>
          <a:prstGeom prst="rect">
            <a:avLst/>
          </a:prstGeom>
          <a:noFill/>
          <a:ln w="76200" cmpd="tri">
            <a:solidFill>
              <a:srgbClr val="9954CC"/>
            </a:solid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idx="4294967295"/>
          </p:nvPr>
        </p:nvSpPr>
        <p:spPr/>
        <p:txBody>
          <a:bodyPr/>
          <a:lstStyle/>
          <a:p>
            <a:r>
              <a:rPr lang="ru-RU" sz="2000" b="1" smtClean="0">
                <a:latin typeface="Times New Roman" pitchFamily="18" charset="0"/>
              </a:rPr>
              <a:t>Заключительная часть.</a:t>
            </a:r>
          </a:p>
        </p:txBody>
      </p:sp>
      <p:sp>
        <p:nvSpPr>
          <p:cNvPr id="20482" name="Rectangle 3"/>
          <p:cNvSpPr>
            <a:spLocks noGrp="1"/>
          </p:cNvSpPr>
          <p:nvPr>
            <p:ph type="body" idx="4294967295"/>
          </p:nvPr>
        </p:nvSpPr>
        <p:spPr>
          <a:xfrm>
            <a:off x="395288" y="1125538"/>
            <a:ext cx="8229600" cy="4525962"/>
          </a:xfrm>
        </p:spPr>
        <p:txBody>
          <a:bodyPr/>
          <a:lstStyle/>
          <a:p>
            <a:pPr>
              <a:buFont typeface="Arial" charset="0"/>
              <a:buNone/>
            </a:pPr>
            <a:r>
              <a:rPr lang="ru-RU" sz="1400" smtClean="0">
                <a:latin typeface="Times New Roman" pitchFamily="18" charset="0"/>
              </a:rPr>
              <a:t>    Провести анализ выполненной аппликации , выяснить, на какую тему было занятие, что дети делали, какие материалы использовали, что понравилось. В конце занятия обязательно похвалить детей за выполненную работу, за их старание (общая положительная оценка)</a:t>
            </a:r>
          </a:p>
        </p:txBody>
      </p:sp>
      <p:pic>
        <p:nvPicPr>
          <p:cNvPr id="20483" name="Picture 4" descr="100_2561"/>
          <p:cNvPicPr>
            <a:picLocks noChangeAspect="1" noChangeArrowheads="1"/>
          </p:cNvPicPr>
          <p:nvPr/>
        </p:nvPicPr>
        <p:blipFill>
          <a:blip r:embed="rId2" cstate="screen">
            <a:lum contrast="6000"/>
            <a:extLst>
              <a:ext uri="{28A0092B-C50C-407E-A947-70E740481C1C}">
                <a14:useLocalDpi xmlns:a14="http://schemas.microsoft.com/office/drawing/2010/main"/>
              </a:ext>
            </a:extLst>
          </a:blip>
          <a:srcRect/>
          <a:stretch>
            <a:fillRect/>
          </a:stretch>
        </p:blipFill>
        <p:spPr bwMode="auto">
          <a:xfrm>
            <a:off x="468313" y="2060575"/>
            <a:ext cx="3816350" cy="2884488"/>
          </a:xfrm>
          <a:prstGeom prst="rect">
            <a:avLst/>
          </a:prstGeom>
          <a:noFill/>
          <a:ln w="76200" cmpd="tri">
            <a:solidFill>
              <a:srgbClr val="9954CC"/>
            </a:solidFill>
            <a:miter lim="800000"/>
            <a:headEnd/>
            <a:tailEnd/>
          </a:ln>
        </p:spPr>
      </p:pic>
      <p:pic>
        <p:nvPicPr>
          <p:cNvPr id="20484" name="Picture 5" descr="100_2563"/>
          <p:cNvPicPr>
            <a:picLocks noChangeAspect="1" noChangeArrowheads="1"/>
          </p:cNvPicPr>
          <p:nvPr/>
        </p:nvPicPr>
        <p:blipFill>
          <a:blip r:embed="rId3" cstate="screen">
            <a:lum contrast="12000"/>
            <a:extLst>
              <a:ext uri="{28A0092B-C50C-407E-A947-70E740481C1C}">
                <a14:useLocalDpi xmlns:a14="http://schemas.microsoft.com/office/drawing/2010/main"/>
              </a:ext>
            </a:extLst>
          </a:blip>
          <a:srcRect/>
          <a:stretch>
            <a:fillRect/>
          </a:stretch>
        </p:blipFill>
        <p:spPr bwMode="auto">
          <a:xfrm>
            <a:off x="4859338" y="3357563"/>
            <a:ext cx="4105275" cy="2995612"/>
          </a:xfrm>
          <a:prstGeom prst="rect">
            <a:avLst/>
          </a:prstGeom>
          <a:noFill/>
          <a:ln w="76200" cmpd="tri">
            <a:solidFill>
              <a:srgbClr val="9954CC"/>
            </a:solid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335</TotalTime>
  <Words>244</Words>
  <Application>Microsoft Office PowerPoint</Application>
  <PresentationFormat>Экран (4:3)</PresentationFormat>
  <Paragraphs>53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Методическая разработка занятия по художественному творчеству в средней группе.</vt:lpstr>
      <vt:lpstr>                                     Программное  содержание: 1. Уточнять и обобщать знания детей о деревьях осенью, вызвать положительный  эмоциональный отклик на изменение в природе, красоту осенних деревьев. 2. Учить передавать свои впечатления средствами художественного конструирования. 3. Развивать эстетическое восприятие, композиционное умение при создании коллективной работы. 4. Закрепить навыки складывания модульного оригами. 5. Развивать мелкую моторику пальцев рук, зрительно – двигательную координацию.                                                        Предварительная работа:      Беседа с детьми об осени и осенних явлениях, просмотр художественных картин известных художников: И. Левитана, Л. Бродского. Рассматривание картинок с изображением различных деревьев, плодов, листьев. Чтение литературных произведений об осени.                                                           Методы и приемы:      Словесные методы (разъяснение, объяснения, беседа, рассказывание), наглядные методы (демонстрация, иллюстрация).                                                  Оборудование и материалы:       Лист плотной белой бумаги (фон), квадраты цветной бумаги (листьев),гофрированная бумага, клеенка для работы с клеем, клей, кисточка для клея, подставка для кисточки, тряпочка для прижимания готовых форм.</vt:lpstr>
      <vt:lpstr>Вводная часть:</vt:lpstr>
      <vt:lpstr>Основная часть:</vt:lpstr>
      <vt:lpstr> Педагог  разворачивает на столе лист бумаги с нарисованной на нем веткой, и вместе с детьми  разбирает последовательность и приемы  складывания бумажного листа и скручивание ягод и гофрированной бумаги.                </vt:lpstr>
      <vt:lpstr>Дети выполняют пальчиковую гимнастику: «Осенние листья» Раз, два, три, четыре, пять, (загибают пальчики, начиная с большого)  Будем листья собирать. (сжимают и разжимают кулачки) Листья березы, (загибают пальчики, начиная с большого) Листья рябины, Листья осины, Листики дуба мы соберем, Маме осенний букет отнесем. («шагают» по столу средним и указательным пальчиками)                                                                                                                              Н. Нищева Дети приступают к выполнению задания.  В течении занятия прослушивается любое музыкальное произведение на тему: «Осень». Это  позволит наиболее полно и выразительно передать эмоции, настроение ребят и с помощью художественных средств раскрыть тему.</vt:lpstr>
      <vt:lpstr>Презентация PowerPoint</vt:lpstr>
      <vt:lpstr>Заключительная часть.</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группа 3</dc:creator>
  <cp:lastModifiedBy>группа 3</cp:lastModifiedBy>
  <cp:revision>24</cp:revision>
  <dcterms:modified xsi:type="dcterms:W3CDTF">2017-12-25T10:21:06Z</dcterms:modified>
</cp:coreProperties>
</file>