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1" r:id="rId1"/>
  </p:sldMasterIdLst>
  <p:sldIdLst>
    <p:sldId id="256" r:id="rId2"/>
    <p:sldId id="257" r:id="rId3"/>
    <p:sldId id="258" r:id="rId4"/>
    <p:sldId id="264" r:id="rId5"/>
    <p:sldId id="265" r:id="rId6"/>
    <p:sldId id="259" r:id="rId7"/>
    <p:sldId id="260" r:id="rId8"/>
    <p:sldId id="261" r:id="rId9"/>
    <p:sldId id="262" r:id="rId10"/>
    <p:sldId id="263" r:id="rId11"/>
    <p:sldId id="266" r:id="rId12"/>
    <p:sldId id="267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-756" y="-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6ADDB-0528-4FA0-B3A6-0349B2B333C3}" type="datetimeFigureOut">
              <a:rPr lang="ru-RU" smtClean="0"/>
              <a:pPr/>
              <a:t>26.12.2017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7848D2F3-6679-41EE-8259-B620AE50088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363818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6ADDB-0528-4FA0-B3A6-0349B2B333C3}" type="datetimeFigureOut">
              <a:rPr lang="ru-RU" smtClean="0"/>
              <a:pPr/>
              <a:t>26.12.2017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7848D2F3-6679-41EE-8259-B620AE50088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792248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6ADDB-0528-4FA0-B3A6-0349B2B333C3}" type="datetimeFigureOut">
              <a:rPr lang="ru-RU" smtClean="0"/>
              <a:pPr/>
              <a:t>26.12.2017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7848D2F3-6679-41EE-8259-B620AE50088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261711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6ADDB-0528-4FA0-B3A6-0349B2B333C3}" type="datetimeFigureOut">
              <a:rPr lang="ru-RU" smtClean="0"/>
              <a:pPr/>
              <a:t>26.12.2017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7848D2F3-6679-41EE-8259-B620AE50088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182448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6ADDB-0528-4FA0-B3A6-0349B2B333C3}" type="datetimeFigureOut">
              <a:rPr lang="ru-RU" smtClean="0"/>
              <a:pPr/>
              <a:t>26.12.2017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7848D2F3-6679-41EE-8259-B620AE50088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69676504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6ADDB-0528-4FA0-B3A6-0349B2B333C3}" type="datetimeFigureOut">
              <a:rPr lang="ru-RU" smtClean="0"/>
              <a:pPr/>
              <a:t>26.12.2017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7848D2F3-6679-41EE-8259-B620AE50088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712132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6ADDB-0528-4FA0-B3A6-0349B2B333C3}" type="datetimeFigureOut">
              <a:rPr lang="ru-RU" smtClean="0"/>
              <a:pPr/>
              <a:t>26.12.2017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8D2F3-6679-41EE-8259-B620AE50088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1979591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6ADDB-0528-4FA0-B3A6-0349B2B333C3}" type="datetimeFigureOut">
              <a:rPr lang="ru-RU" smtClean="0"/>
              <a:pPr/>
              <a:t>26.12.2017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8D2F3-6679-41EE-8259-B620AE50088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086072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6ADDB-0528-4FA0-B3A6-0349B2B333C3}" type="datetimeFigureOut">
              <a:rPr lang="ru-RU" smtClean="0"/>
              <a:pPr/>
              <a:t>26.12.2017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8D2F3-6679-41EE-8259-B620AE50088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1765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6ADDB-0528-4FA0-B3A6-0349B2B333C3}" type="datetimeFigureOut">
              <a:rPr lang="ru-RU" smtClean="0"/>
              <a:pPr/>
              <a:t>26.12.2017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7848D2F3-6679-41EE-8259-B620AE50088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046891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6ADDB-0528-4FA0-B3A6-0349B2B333C3}" type="datetimeFigureOut">
              <a:rPr lang="ru-RU" smtClean="0"/>
              <a:pPr/>
              <a:t>26.12.2017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7848D2F3-6679-41EE-8259-B620AE50088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95957634"/>
      </p:ext>
    </p:extLst>
  </p:cSld>
  <p:clrMapOvr>
    <a:masterClrMapping/>
  </p:clrMapOvr>
  <p:extLst>
    <p:ext uri="{DCECCB84-F9BA-43D5-87BE-67443E8EF086}">
      <p15:sldGuideLst xmlns:p15="http://schemas.microsoft.com/office/powerpoint/2012/main" xmlns="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6ADDB-0528-4FA0-B3A6-0349B2B333C3}" type="datetimeFigureOut">
              <a:rPr lang="ru-RU" smtClean="0"/>
              <a:pPr/>
              <a:t>26.12.2017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7848D2F3-6679-41EE-8259-B620AE50088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49243109"/>
      </p:ext>
    </p:extLst>
  </p:cSld>
  <p:clrMapOvr>
    <a:masterClrMapping/>
  </p:clrMapOvr>
  <p:extLst>
    <p:ext uri="{DCECCB84-F9BA-43D5-87BE-67443E8EF086}">
      <p15:sldGuideLst xmlns:p15="http://schemas.microsoft.com/office/powerpoint/2012/main" xmlns="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6ADDB-0528-4FA0-B3A6-0349B2B333C3}" type="datetimeFigureOut">
              <a:rPr lang="ru-RU" smtClean="0"/>
              <a:pPr/>
              <a:t>26.12.2017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8D2F3-6679-41EE-8259-B620AE50088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37720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6ADDB-0528-4FA0-B3A6-0349B2B333C3}" type="datetimeFigureOut">
              <a:rPr lang="ru-RU" smtClean="0"/>
              <a:pPr/>
              <a:t>26.12.2017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8D2F3-6679-41EE-8259-B620AE50088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654666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6ADDB-0528-4FA0-B3A6-0349B2B333C3}" type="datetimeFigureOut">
              <a:rPr lang="ru-RU" smtClean="0"/>
              <a:pPr/>
              <a:t>26.12.2017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8D2F3-6679-41EE-8259-B620AE50088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62504306"/>
      </p:ext>
    </p:extLst>
  </p:cSld>
  <p:clrMapOvr>
    <a:masterClrMapping/>
  </p:clrMapOvr>
  <p:extLst>
    <p:ext uri="{DCECCB84-F9BA-43D5-87BE-67443E8EF086}">
      <p15:sldGuideLst xmlns:p15="http://schemas.microsoft.com/office/powerpoint/2012/main" xmlns="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6ADDB-0528-4FA0-B3A6-0349B2B333C3}" type="datetimeFigureOut">
              <a:rPr lang="ru-RU" smtClean="0"/>
              <a:pPr/>
              <a:t>26.12.2017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7848D2F3-6679-41EE-8259-B620AE50088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659040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157"/>
            <a:ext cx="2356674" cy="6853096"/>
            <a:chOff x="6627813" y="195610"/>
            <a:chExt cx="1952625" cy="5678141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61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36ADDB-0528-4FA0-B3A6-0349B2B333C3}" type="datetimeFigureOut">
              <a:rPr lang="ru-RU" smtClean="0"/>
              <a:pPr/>
              <a:t>26.12.2017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7848D2F3-6679-41EE-8259-B620AE50088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199114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2" r:id="rId1"/>
    <p:sldLayoutId id="2147483863" r:id="rId2"/>
    <p:sldLayoutId id="2147483864" r:id="rId3"/>
    <p:sldLayoutId id="2147483865" r:id="rId4"/>
    <p:sldLayoutId id="2147483866" r:id="rId5"/>
    <p:sldLayoutId id="2147483867" r:id="rId6"/>
    <p:sldLayoutId id="2147483868" r:id="rId7"/>
    <p:sldLayoutId id="2147483869" r:id="rId8"/>
    <p:sldLayoutId id="2147483870" r:id="rId9"/>
    <p:sldLayoutId id="2147483871" r:id="rId10"/>
    <p:sldLayoutId id="2147483872" r:id="rId11"/>
    <p:sldLayoutId id="2147483873" r:id="rId12"/>
    <p:sldLayoutId id="2147483874" r:id="rId13"/>
    <p:sldLayoutId id="2147483875" r:id="rId14"/>
    <p:sldLayoutId id="2147483876" r:id="rId15"/>
    <p:sldLayoutId id="2147483877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 xmlns="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A1%D0%B5%D1%80%D0%B3%D0%B8%D0%B5%D0%B2_%D0%9F%D0%BE%D1%81%D0%B0%D0%B4" TargetMode="External"/><Relationship Id="rId2" Type="http://schemas.openxmlformats.org/officeDocument/2006/relationships/hyperlink" Target="https://www.smileplanet.ru/russia/sergiev-posad/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Город </a:t>
            </a:r>
            <a:r>
              <a:rPr lang="ru-RU" dirty="0" smtClean="0"/>
              <a:t>Золотого кольца </a:t>
            </a:r>
            <a:r>
              <a:rPr lang="ru-RU" dirty="0" smtClean="0"/>
              <a:t>России: Сергиев Посад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Подготовила ученица 9А класса Гусейнова Анастасия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1124633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Фотографии города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491462" y="2258290"/>
            <a:ext cx="4359502" cy="3269627"/>
          </a:xfrm>
        </p:spPr>
      </p:pic>
      <p:pic>
        <p:nvPicPr>
          <p:cNvPr id="3075" name="Picture 3" descr="C:\Users\магазин\Desktop\сергиев-посад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17180" y="2258290"/>
            <a:ext cx="4537510" cy="32545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8109870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Источники информации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86000" y="1925782"/>
            <a:ext cx="9218612" cy="3985440"/>
          </a:xfrm>
        </p:spPr>
        <p:txBody>
          <a:bodyPr/>
          <a:lstStyle/>
          <a:p>
            <a:r>
              <a:rPr lang="en-US" dirty="0">
                <a:hlinkClick r:id="rId2"/>
              </a:rPr>
              <a:t>https://www.smileplanet.ru/russia/sergiev-posad</a:t>
            </a:r>
            <a:r>
              <a:rPr lang="en-US" dirty="0" smtClean="0">
                <a:hlinkClick r:id="rId2"/>
              </a:rPr>
              <a:t>/</a:t>
            </a:r>
            <a:endParaRPr lang="ru-RU" dirty="0" smtClean="0"/>
          </a:p>
          <a:p>
            <a:r>
              <a:rPr lang="en-US" dirty="0">
                <a:hlinkClick r:id="rId3"/>
              </a:rPr>
              <a:t>https://ru.wikipedia.org/wiki/%D0%A1%D0%B5%D1%80%D0%B3%D0%B8%D0%B5%D0%B2_%</a:t>
            </a:r>
            <a:r>
              <a:rPr lang="en-US" dirty="0" smtClean="0">
                <a:hlinkClick r:id="rId3"/>
              </a:rPr>
              <a:t>D0%9F%D0%BE%D1%81%D0%B0%D0%B4</a:t>
            </a: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8423801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Спасибо за </a:t>
            </a:r>
            <a:r>
              <a:rPr lang="ru-RU" sz="4000" dirty="0" err="1" smtClean="0"/>
              <a:t>просморт</a:t>
            </a:r>
            <a:r>
              <a:rPr lang="ru-RU" sz="4000" dirty="0" smtClean="0"/>
              <a:t>!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xmlns="" val="15990059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09511" y="124179"/>
            <a:ext cx="10195101" cy="1780822"/>
          </a:xfrm>
        </p:spPr>
        <p:txBody>
          <a:bodyPr/>
          <a:lstStyle/>
          <a:p>
            <a:r>
              <a:rPr lang="ru-RU" dirty="0" smtClean="0">
                <a:solidFill>
                  <a:srgbClr val="00506B"/>
                </a:solidFill>
                <a:latin typeface="Arial" panose="020B0604020202020204" pitchFamily="34" charset="0"/>
              </a:rPr>
              <a:t>Сергиев Посад</a:t>
            </a:r>
            <a:r>
              <a:rPr lang="ru-RU" dirty="0">
                <a:solidFill>
                  <a:srgbClr val="00506B"/>
                </a:solidFill>
                <a:latin typeface="Arial" panose="020B0604020202020204" pitchFamily="34" charset="0"/>
              </a:rPr>
              <a:t/>
            </a:r>
            <a:br>
              <a:rPr lang="ru-RU" dirty="0">
                <a:solidFill>
                  <a:srgbClr val="00506B"/>
                </a:solidFill>
                <a:latin typeface="Arial" panose="020B0604020202020204" pitchFamily="34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28889" y="1365957"/>
            <a:ext cx="10375723" cy="4545266"/>
          </a:xfrm>
        </p:spPr>
        <p:txBody>
          <a:bodyPr>
            <a:normAutofit lnSpcReduction="10000"/>
          </a:bodyPr>
          <a:lstStyle/>
          <a:p>
            <a:r>
              <a:rPr lang="ru-RU" b="1" dirty="0">
                <a:solidFill>
                  <a:srgbClr val="555555"/>
                </a:solidFill>
                <a:latin typeface="Arial" panose="020B0604020202020204" pitchFamily="34" charset="0"/>
              </a:rPr>
              <a:t>Сергиев Посад</a:t>
            </a:r>
            <a:r>
              <a:rPr lang="ru-RU" dirty="0">
                <a:solidFill>
                  <a:srgbClr val="454545"/>
                </a:solidFill>
                <a:latin typeface="Arial" panose="020B0604020202020204" pitchFamily="34" charset="0"/>
              </a:rPr>
              <a:t> – старинный городок, который находится в Московской области, крупный центр Сергиево-Посадской агломерации, расположенный в 52 км от Москвы.</a:t>
            </a:r>
          </a:p>
          <a:p>
            <a:r>
              <a:rPr lang="ru-RU" dirty="0">
                <a:solidFill>
                  <a:srgbClr val="454545"/>
                </a:solidFill>
                <a:latin typeface="Arial" panose="020B0604020202020204" pitchFamily="34" charset="0"/>
              </a:rPr>
              <a:t>Сергиев Посад известен туристам благодаря своей главной достопримечательности – Троице-Сергиевой Лавре, которая включена в список Всемирного наследия ЮНЕСКО.</a:t>
            </a:r>
          </a:p>
          <a:p>
            <a:r>
              <a:rPr lang="ru-RU" dirty="0">
                <a:solidFill>
                  <a:srgbClr val="454545"/>
                </a:solidFill>
                <a:latin typeface="Arial" panose="020B0604020202020204" pitchFamily="34" charset="0"/>
              </a:rPr>
              <a:t>Город был назван в честь особо почитаемого в России святого – Сергия Радонежского, который и основал известную на весь мир лавру.</a:t>
            </a:r>
          </a:p>
          <a:p>
            <a:r>
              <a:rPr lang="ru-RU" dirty="0">
                <a:solidFill>
                  <a:srgbClr val="454545"/>
                </a:solidFill>
                <a:latin typeface="Arial" panose="020B0604020202020204" pitchFamily="34" charset="0"/>
              </a:rPr>
              <a:t>Сегодня Сергиев Посад является одним из наиболее значимых культурных центров Подмосковья, «жемчужиной» Золотого кольца. Благодаря удачному расположению на пересечении различных транспортных артерий город активно развивается.</a:t>
            </a:r>
          </a:p>
          <a:p>
            <a:r>
              <a:rPr lang="ru-RU" dirty="0">
                <a:solidFill>
                  <a:srgbClr val="454545"/>
                </a:solidFill>
                <a:latin typeface="Arial" panose="020B0604020202020204" pitchFamily="34" charset="0"/>
              </a:rPr>
              <a:t>Помимо Троице-Сергиевой лавры, в городе располагается свыше 250 памятников истории и культуры, поэтому на осмотр всех достопримечательностей Сергиева Посада туристам рекомендуется выделить 2-3 дня. Следует особо отметить такие интересные объекты Сергиева Посада, как Московская Духовная академия, которая является самым старым учебным заведением в стране, а также уникальный Музей игрушки, в котором представлено свыше 30 тысяч работ местных мастеров</a:t>
            </a:r>
            <a:r>
              <a:rPr lang="ru-RU" dirty="0" smtClean="0">
                <a:solidFill>
                  <a:srgbClr val="454545"/>
                </a:solidFill>
                <a:latin typeface="Arial" panose="020B0604020202020204" pitchFamily="34" charset="0"/>
              </a:rPr>
              <a:t>.</a:t>
            </a:r>
            <a:endParaRPr lang="ru-RU" dirty="0">
              <a:solidFill>
                <a:srgbClr val="454545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748405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Достопримечательности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23848" y="1647497"/>
            <a:ext cx="9880764" cy="4263725"/>
          </a:xfrm>
        </p:spPr>
        <p:txBody>
          <a:bodyPr>
            <a:normAutofit fontScale="85000" lnSpcReduction="10000"/>
          </a:bodyPr>
          <a:lstStyle/>
          <a:p>
            <a:r>
              <a:rPr lang="ru-RU" dirty="0"/>
              <a:t>Достопримечательности Сергиева Посада – это, в первую очередь, знаменитая Троице-Сергиева Лавра, представляющая собой целый комплекс достопримечательностей. В частности, впечатляет Троице-Сергиевский собор XV века, над иконостасом которого трудился сам Андрей Рублев, интересны </a:t>
            </a:r>
            <a:r>
              <a:rPr lang="ru-RU" dirty="0" err="1"/>
              <a:t>Духовский</a:t>
            </a:r>
            <a:r>
              <a:rPr lang="ru-RU" dirty="0"/>
              <a:t> храм, церковь Сергия Радонежского, Лаврская колокольня в 5 ярусов и многое другое.</a:t>
            </a:r>
          </a:p>
          <a:p>
            <a:endParaRPr lang="ru-RU" dirty="0"/>
          </a:p>
          <a:p>
            <a:r>
              <a:rPr lang="ru-RU" dirty="0"/>
              <a:t>Не уступает Лавре в популярности и другая достопримечательность </a:t>
            </a:r>
            <a:r>
              <a:rPr lang="ru-RU" dirty="0" smtClean="0"/>
              <a:t>Сергиева </a:t>
            </a:r>
            <a:r>
              <a:rPr lang="ru-RU" dirty="0"/>
              <a:t>Посада – знаменитый Музей игрушки с широкой экспозицией. Отметим, что издавна в городе проживали талантливые мастера, изготавливавшие различные </a:t>
            </a:r>
            <a:r>
              <a:rPr lang="ru-RU" dirty="0" smtClean="0"/>
              <a:t>игрушки-безделушки </a:t>
            </a:r>
            <a:r>
              <a:rPr lang="ru-RU" dirty="0"/>
              <a:t>на радость детям.</a:t>
            </a:r>
          </a:p>
          <a:p>
            <a:endParaRPr lang="ru-RU" dirty="0"/>
          </a:p>
          <a:p>
            <a:r>
              <a:rPr lang="ru-RU" dirty="0"/>
              <a:t>К другим достопримечательностям Сергиева Посада относятся Покровский </a:t>
            </a:r>
            <a:r>
              <a:rPr lang="ru-RU" dirty="0" err="1"/>
              <a:t>Хотьков</a:t>
            </a:r>
            <a:r>
              <a:rPr lang="ru-RU" dirty="0"/>
              <a:t> монастырь XIV века, Черниговский скит, памятник Сергию Радонежскому, Пятницкий колодец.</a:t>
            </a:r>
          </a:p>
          <a:p>
            <a:endParaRPr lang="ru-RU" dirty="0"/>
          </a:p>
          <a:p>
            <a:r>
              <a:rPr lang="ru-RU" dirty="0"/>
              <a:t>Любопытны и музеи Сергиева Посада: комплекс «Конный двор» с экспозициями различной тематики, Краеведческий корпус музея, экспонаты которого повествуют об истории Сергиева Посада в XX веке, Выставочный зал дома художника в Сергиевом Посаде.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8387971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20983" y="624110"/>
            <a:ext cx="9883630" cy="1280890"/>
          </a:xfrm>
        </p:spPr>
        <p:txBody>
          <a:bodyPr/>
          <a:lstStyle/>
          <a:p>
            <a:r>
              <a:rPr lang="ru-RU" dirty="0" err="1" smtClean="0"/>
              <a:t>Спасо-Вифамский</a:t>
            </a:r>
            <a:r>
              <a:rPr lang="ru-RU" dirty="0" smtClean="0"/>
              <a:t> монастырь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46910" y="2133600"/>
            <a:ext cx="5791200" cy="3777622"/>
          </a:xfrm>
        </p:spPr>
        <p:txBody>
          <a:bodyPr>
            <a:normAutofit fontScale="92500"/>
          </a:bodyPr>
          <a:lstStyle/>
          <a:p>
            <a:r>
              <a:rPr lang="ru-RU" dirty="0" err="1"/>
              <a:t>Спасо-Вифанский</a:t>
            </a:r>
            <a:r>
              <a:rPr lang="ru-RU" dirty="0"/>
              <a:t> монастырь: </a:t>
            </a:r>
            <a:r>
              <a:rPr lang="ru-RU" dirty="0" err="1"/>
              <a:t>Спасо-Вифанский</a:t>
            </a:r>
            <a:r>
              <a:rPr lang="ru-RU" dirty="0"/>
              <a:t> монастырь был изначально задуман московским митрополитом Платоном (Левшиным) как пустынь для погребения братии Лавры. В монастыре был построен Преображенский собор с символической горой Фавор внутри. На верху этой горы сооружён придел в честь Преображения Господня, а внутри горы в виде пещеры был создан придел праведного Лазаря, напоминая о погребальной пещере, где находился Лазарь до своего воскрешения. В монастыре находилась также </a:t>
            </a:r>
            <a:r>
              <a:rPr lang="ru-RU" dirty="0" err="1"/>
              <a:t>Вифанская</a:t>
            </a:r>
            <a:r>
              <a:rPr lang="ru-RU" dirty="0"/>
              <a:t> духовная семинария</a:t>
            </a:r>
          </a:p>
          <a:p>
            <a:endParaRPr lang="ru-RU" dirty="0"/>
          </a:p>
        </p:txBody>
      </p:sp>
      <p:pic>
        <p:nvPicPr>
          <p:cNvPr id="1026" name="Picture 2" descr="C:\Users\магазин\Desktop\11b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21893" y="1788160"/>
            <a:ext cx="3887681" cy="4439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5156008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Троице-Сергиева Лавра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89212" y="2133600"/>
            <a:ext cx="4892243" cy="3777622"/>
          </a:xfrm>
        </p:spPr>
        <p:txBody>
          <a:bodyPr/>
          <a:lstStyle/>
          <a:p>
            <a:r>
              <a:rPr lang="ru-RU" dirty="0"/>
              <a:t>Троице-Сергиева лавра: Уникальной городской и российской достопримечательностью является архитектурный ансамбль Троице-Сергиевой лавры из более пятидесяти архитектурных сооружений. Здесь Андрей Рублёв написал икону «Троица». В этих стенах крестили наследников престола. Во время стрелецкого бунта 1682 года здесь укрывался юный Пётр I.</a:t>
            </a:r>
          </a:p>
          <a:p>
            <a:endParaRPr lang="ru-RU" dirty="0"/>
          </a:p>
        </p:txBody>
      </p:sp>
      <p:pic>
        <p:nvPicPr>
          <p:cNvPr id="2050" name="Picture 2" descr="C:\Users\магазин\Desktop\Успенский-собор-Троице-Сергиева-Лавра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915996" y="1454727"/>
            <a:ext cx="3504075" cy="47296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8353394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Климат города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Климат Сергиева Посада относится к умеренно-континентальному типу. Зима в Сергиевом Посаде мягкая и не очень холодная, а лето почти всегда теплое и приятное для посещения </a:t>
            </a:r>
            <a:r>
              <a:rPr lang="ru-RU" dirty="0" smtClean="0"/>
              <a:t>города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834054" y="3374095"/>
            <a:ext cx="4519449" cy="292351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784946" y="3374095"/>
            <a:ext cx="5009610" cy="29306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9607075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Экскурсии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47497" y="1757855"/>
            <a:ext cx="9857115" cy="4153367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sz="2400" dirty="0" smtClean="0"/>
              <a:t>В </a:t>
            </a:r>
            <a:r>
              <a:rPr lang="ru-RU" sz="2400" dirty="0"/>
              <a:t>первую очередь, рекомендуем туристам отправиться на обзорную экскурсию в Сергиевом Посаде по Троице-Сергиевской лавре.</a:t>
            </a:r>
          </a:p>
          <a:p>
            <a:pPr marL="0" indent="0">
              <a:buNone/>
            </a:pPr>
            <a:r>
              <a:rPr lang="ru-RU" sz="2400" dirty="0" smtClean="0"/>
              <a:t> Интересны </a:t>
            </a:r>
            <a:r>
              <a:rPr lang="ru-RU" sz="2400" dirty="0"/>
              <a:t>и однодневные туры в Сергиевом Посаде:</a:t>
            </a:r>
          </a:p>
          <a:p>
            <a:pPr marL="0" indent="0">
              <a:buNone/>
            </a:pPr>
            <a:r>
              <a:rPr lang="ru-RU" sz="2400" dirty="0" smtClean="0"/>
              <a:t> 1)Тур </a:t>
            </a:r>
            <a:r>
              <a:rPr lang="ru-RU" sz="2400" dirty="0"/>
              <a:t>«Православная святыня»</a:t>
            </a:r>
          </a:p>
          <a:p>
            <a:pPr marL="0" indent="0">
              <a:buNone/>
            </a:pPr>
            <a:r>
              <a:rPr lang="ru-RU" sz="2400" dirty="0" smtClean="0"/>
              <a:t> 2)Тур </a:t>
            </a:r>
            <a:r>
              <a:rPr lang="ru-RU" sz="2400" dirty="0"/>
              <a:t>«Сказы и были земли Радонежской», в ходе которого туристы познакомятся с легендами и приданиями Сергиева Посада</a:t>
            </a:r>
          </a:p>
          <a:p>
            <a:pPr marL="0" indent="0">
              <a:buNone/>
            </a:pPr>
            <a:r>
              <a:rPr lang="ru-RU" sz="2400" dirty="0" smtClean="0"/>
              <a:t> 3)Тур </a:t>
            </a:r>
            <a:r>
              <a:rPr lang="ru-RU" sz="2400" dirty="0"/>
              <a:t>«Сказы, рассказанные святыми источниками» по источникам края</a:t>
            </a:r>
          </a:p>
          <a:p>
            <a:pPr marL="0" indent="0">
              <a:buNone/>
            </a:pPr>
            <a:r>
              <a:rPr lang="ru-RU" sz="2400" dirty="0" smtClean="0"/>
              <a:t> 4)Двухдневный </a:t>
            </a:r>
            <a:r>
              <a:rPr lang="ru-RU" sz="2400" dirty="0"/>
              <a:t>тур Сергиев </a:t>
            </a:r>
            <a:r>
              <a:rPr lang="ru-RU" sz="2400" dirty="0" smtClean="0"/>
              <a:t>Посад-Александров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24749912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64327" y="249382"/>
            <a:ext cx="9440285" cy="1136073"/>
          </a:xfrm>
        </p:spPr>
        <p:txBody>
          <a:bodyPr/>
          <a:lstStyle/>
          <a:p>
            <a:r>
              <a:rPr lang="ru-RU" dirty="0" smtClean="0"/>
              <a:t>История основания города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91491" y="1163782"/>
            <a:ext cx="10829715" cy="5166073"/>
          </a:xfrm>
        </p:spPr>
        <p:txBody>
          <a:bodyPr>
            <a:normAutofit fontScale="77500" lnSpcReduction="20000"/>
          </a:bodyPr>
          <a:lstStyle/>
          <a:p>
            <a:r>
              <a:rPr lang="ru-RU" dirty="0"/>
              <a:t>История Сергиева Посада началась с момента основания в 1345 году Троице-Сергиева монастыря. Его основателем стал Сергий Радонежский. Вскоре слава о монастыре распространилась по всей Руси.</a:t>
            </a:r>
          </a:p>
          <a:p>
            <a:endParaRPr lang="ru-RU" dirty="0"/>
          </a:p>
          <a:p>
            <a:r>
              <a:rPr lang="ru-RU" dirty="0"/>
              <a:t>В 1380 году произошло важное событие в истории Сергиева Посада – именно здесь, в монастыре, войска Дмитрия Донского получили благословение и победили в Куликовской битве.</a:t>
            </a:r>
          </a:p>
          <a:p>
            <a:endParaRPr lang="ru-RU" dirty="0"/>
          </a:p>
          <a:p>
            <a:r>
              <a:rPr lang="ru-RU" dirty="0"/>
              <a:t>В 1408 г. татары дотла сожгли монастырь, однако через 3 года святыню удалось отстроить заново. С тех пор начался спокойный период в истории Сергиева Посада: вокруг монастыря шаг за шагом складывался город, появлялись многочисленные слободы – Иконная, Пушкарская и др.</a:t>
            </a:r>
          </a:p>
          <a:p>
            <a:endParaRPr lang="ru-RU" dirty="0"/>
          </a:p>
          <a:p>
            <a:r>
              <a:rPr lang="ru-RU" dirty="0"/>
              <a:t>В 1422 году в Сергиевом-Посаде возвели Троицкий собор, ставший первым каменным храмом города. Здесь же погребен Сергий Радонежский. В 1744 году монастырю присвоили статус Лавры.</a:t>
            </a:r>
          </a:p>
          <a:p>
            <a:endParaRPr lang="ru-RU" dirty="0"/>
          </a:p>
          <a:p>
            <a:r>
              <a:rPr lang="ru-RU" dirty="0"/>
              <a:t>История Сергиева Посада как города началась в 1782 году. Основными занятиями местных жителей были торговля и обслуживание толп паломников, буквально заполонивших город.</a:t>
            </a:r>
          </a:p>
          <a:p>
            <a:endParaRPr lang="ru-RU" dirty="0"/>
          </a:p>
          <a:p>
            <a:r>
              <a:rPr lang="ru-RU" dirty="0"/>
              <a:t>В 1814 году в городе открылась Духовная академия, в 1920 году – музей на территории монастыря.</a:t>
            </a:r>
          </a:p>
          <a:p>
            <a:endParaRPr lang="ru-RU" dirty="0"/>
          </a:p>
          <a:p>
            <a:r>
              <a:rPr lang="ru-RU" dirty="0"/>
              <a:t>В 1930 году город был переименован – отныне он назывался Загорском. Исконное название вернулось к городу лишь в 1991 году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4849555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Транспортные связи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70364" y="1634835"/>
            <a:ext cx="9634248" cy="4544291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2800" dirty="0"/>
              <a:t>Сергиев-Посад считается крупным транспортным узлом Московской области. Без пересадок можно доехать до Москвы, Ярославля, Ростова, Красноярска, </a:t>
            </a:r>
            <a:r>
              <a:rPr lang="ru-RU" sz="2800" dirty="0" err="1"/>
              <a:t>Балакирево</a:t>
            </a:r>
            <a:r>
              <a:rPr lang="ru-RU" sz="2800" dirty="0"/>
              <a:t>, Дмитрова, Александрова и ряда других городов. Сообщение между городами обеспечивается посредством таких транспортных узлов:</a:t>
            </a:r>
          </a:p>
          <a:p>
            <a:pPr marL="0" indent="0">
              <a:buNone/>
            </a:pPr>
            <a:endParaRPr lang="ru-RU" sz="2800" dirty="0"/>
          </a:p>
          <a:p>
            <a:pPr marL="0" indent="0">
              <a:buNone/>
            </a:pPr>
            <a:r>
              <a:rPr lang="ru-RU" sz="2800" dirty="0" smtClean="0"/>
              <a:t>1) железнодорожной </a:t>
            </a:r>
            <a:r>
              <a:rPr lang="ru-RU" sz="2800" dirty="0"/>
              <a:t>станции;</a:t>
            </a:r>
          </a:p>
          <a:p>
            <a:pPr marL="0" indent="0">
              <a:buNone/>
            </a:pPr>
            <a:r>
              <a:rPr lang="ru-RU" sz="2800" dirty="0" smtClean="0"/>
              <a:t>2) железнодорожной </a:t>
            </a:r>
            <a:r>
              <a:rPr lang="ru-RU" sz="2800" dirty="0"/>
              <a:t>платформы «76 километр», «Наугольная»;</a:t>
            </a:r>
          </a:p>
          <a:p>
            <a:pPr marL="0" indent="0">
              <a:buNone/>
            </a:pPr>
            <a:r>
              <a:rPr lang="ru-RU" sz="2800" dirty="0" smtClean="0"/>
              <a:t>3) автовокзала</a:t>
            </a:r>
            <a:endParaRPr lang="ru-RU" sz="2800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952072160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2E5369"/>
      </a:dk2>
      <a:lt2>
        <a:srgbClr val="CFE2E7"/>
      </a:lt2>
      <a:accent1>
        <a:srgbClr val="353535"/>
      </a:accent1>
      <a:accent2>
        <a:srgbClr val="31B4E6"/>
      </a:accent2>
      <a:accent3>
        <a:srgbClr val="265991"/>
      </a:accent3>
      <a:accent4>
        <a:srgbClr val="7E40CC"/>
      </a:accent4>
      <a:accent5>
        <a:srgbClr val="B927E9"/>
      </a:accent5>
      <a:accent6>
        <a:srgbClr val="E833BF"/>
      </a:accent6>
      <a:hlink>
        <a:srgbClr val="2DA0F1"/>
      </a:hlink>
      <a:folHlink>
        <a:srgbClr val="7ED1E6"/>
      </a:folHlink>
    </a:clrScheme>
    <a:fontScheme name="Легкий дым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Wisp" id="{7CB32D59-10C0-40DD-B7BD-2E94284A981C}" vid="{4F34B87B-9C7A-41AE-A6CB-48536223DFF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45</TotalTime>
  <Words>674</Words>
  <Application>Microsoft Office PowerPoint</Application>
  <PresentationFormat>Произвольный</PresentationFormat>
  <Paragraphs>54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Легкий дым</vt:lpstr>
      <vt:lpstr>Город Золотого кольца России: Сергиев Посад</vt:lpstr>
      <vt:lpstr>Сергиев Посад </vt:lpstr>
      <vt:lpstr>Достопримечательности</vt:lpstr>
      <vt:lpstr>Спасо-Вифамский монастырь </vt:lpstr>
      <vt:lpstr>Троице-Сергиева Лавра</vt:lpstr>
      <vt:lpstr>Климат города</vt:lpstr>
      <vt:lpstr>Экскурсии</vt:lpstr>
      <vt:lpstr>История основания города</vt:lpstr>
      <vt:lpstr>Транспортные связи</vt:lpstr>
      <vt:lpstr>Фотографии города</vt:lpstr>
      <vt:lpstr>Источники информации</vt:lpstr>
      <vt:lpstr>Слайд 12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Город «Золотого кольца» России: Сергиев Посад</dc:title>
  <dc:creator>Ученик</dc:creator>
  <cp:lastModifiedBy>User</cp:lastModifiedBy>
  <cp:revision>7</cp:revision>
  <dcterms:created xsi:type="dcterms:W3CDTF">2017-12-05T09:15:40Z</dcterms:created>
  <dcterms:modified xsi:type="dcterms:W3CDTF">2017-12-26T18:31:10Z</dcterms:modified>
</cp:coreProperties>
</file>